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884" r:id="rId3"/>
    <p:sldId id="830" r:id="rId4"/>
    <p:sldId id="754" r:id="rId5"/>
    <p:sldId id="799" r:id="rId6"/>
    <p:sldId id="953" r:id="rId7"/>
    <p:sldId id="860" r:id="rId8"/>
    <p:sldId id="861" r:id="rId9"/>
    <p:sldId id="902" r:id="rId10"/>
    <p:sldId id="907" r:id="rId11"/>
    <p:sldId id="906" r:id="rId12"/>
    <p:sldId id="908" r:id="rId13"/>
    <p:sldId id="951" r:id="rId14"/>
    <p:sldId id="856" r:id="rId15"/>
    <p:sldId id="857" r:id="rId16"/>
    <p:sldId id="858" r:id="rId17"/>
    <p:sldId id="905" r:id="rId18"/>
    <p:sldId id="644" r:id="rId19"/>
    <p:sldId id="956" r:id="rId20"/>
    <p:sldId id="932" r:id="rId21"/>
    <p:sldId id="959" r:id="rId22"/>
    <p:sldId id="935" r:id="rId23"/>
    <p:sldId id="954" r:id="rId24"/>
    <p:sldId id="937" r:id="rId25"/>
    <p:sldId id="938" r:id="rId26"/>
    <p:sldId id="958" r:id="rId27"/>
    <p:sldId id="955" r:id="rId2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7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7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7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7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7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CC"/>
    <a:srgbClr val="FFFF99"/>
    <a:srgbClr val="CCCCFF"/>
    <a:srgbClr val="FFCC99"/>
    <a:srgbClr val="CCECFF"/>
    <a:srgbClr val="CCFF99"/>
    <a:srgbClr val="006600"/>
    <a:srgbClr val="8EEEE5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8985" autoAdjust="0"/>
  </p:normalViewPr>
  <p:slideViewPr>
    <p:cSldViewPr showGuides="1">
      <p:cViewPr>
        <p:scale>
          <a:sx n="75" d="100"/>
          <a:sy n="75" d="100"/>
        </p:scale>
        <p:origin x="-1422" y="-456"/>
      </p:cViewPr>
      <p:guideLst>
        <p:guide orient="horz" pos="3521"/>
        <p:guide pos="10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24"/>
    </p:cViewPr>
  </p:sorterViewPr>
  <p:notesViewPr>
    <p:cSldViewPr showGuides="1">
      <p:cViewPr varScale="1">
        <p:scale>
          <a:sx n="50" d="100"/>
          <a:sy n="50" d="100"/>
        </p:scale>
        <p:origin x="-2682" y="-108"/>
      </p:cViewPr>
      <p:guideLst>
        <p:guide orient="horz" pos="3127"/>
        <p:guide pos="214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Electralink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Lbl>
              <c:idx val="0"/>
              <c:layout/>
              <c:dLblPos val="b"/>
              <c:showVal val="1"/>
            </c:dLbl>
            <c:dLbl>
              <c:idx val="1"/>
              <c:layout>
                <c:manualLayout>
                  <c:x val="-2.7626983194264924E-2"/>
                  <c:y val="3.2942708333333362E-2"/>
                </c:manualLayout>
              </c:layout>
              <c:dLblPos val="r"/>
              <c:showVal val="1"/>
            </c:dLbl>
            <c:dLblPos val="t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</c:v>
                </c:pt>
                <c:pt idx="1">
                  <c:v>75</c:v>
                </c:pt>
                <c:pt idx="2">
                  <c:v>77</c:v>
                </c:pt>
                <c:pt idx="3">
                  <c:v>79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Elexon</c:v>
                </c:pt>
              </c:strCache>
            </c:strRef>
          </c:tx>
          <c:spPr>
            <a:ln>
              <a:solidFill>
                <a:srgbClr val="0070C0"/>
              </a:solidFill>
              <a:prstDash val="lg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104477611940317E-2"/>
                  <c:y val="3.294270833333336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4641908567399323E-2"/>
                  <c:y val="4.5182291666666777E-2"/>
                </c:manualLayout>
              </c:layout>
              <c:dLblPos val="r"/>
              <c:showVal val="1"/>
            </c:dLbl>
            <c:dLblPos val="b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39</c:v>
                </c:pt>
                <c:pt idx="1">
                  <c:v>30</c:v>
                </c:pt>
                <c:pt idx="2">
                  <c:v>42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Gemserv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7626865671641819E-2"/>
                  <c:y val="-3.7369791666666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7626983194264924E-2"/>
                  <c:y val="-3.997416338582682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6582089552238808E-2"/>
                  <c:y val="-3.216145833333333E-2"/>
                </c:manualLayout>
              </c:layout>
              <c:dLblPos val="r"/>
              <c:showVal val="1"/>
            </c:dLbl>
            <c:dLbl>
              <c:idx val="3"/>
              <c:layout/>
              <c:dLblPos val="b"/>
              <c:showVal val="1"/>
            </c:dLbl>
            <c:dLblPos val="t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50</c:v>
                </c:pt>
                <c:pt idx="1">
                  <c:v>37</c:v>
                </c:pt>
                <c:pt idx="2">
                  <c:v>42</c:v>
                </c:pt>
                <c:pt idx="3">
                  <c:v>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OFGEM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4925373134328367E-3"/>
                  <c:y val="-3.6458333333333245E-2"/>
                </c:manualLayout>
              </c:layout>
              <c:showVal val="1"/>
            </c:dLbl>
            <c:dLbl>
              <c:idx val="1"/>
              <c:layout>
                <c:manualLayout>
                  <c:x val="-1.0447761194029801E-2"/>
                  <c:y val="-2.0833333333333398E-2"/>
                </c:manualLayout>
              </c:layout>
              <c:showVal val="1"/>
            </c:dLbl>
            <c:dLbl>
              <c:idx val="2"/>
              <c:layout>
                <c:manualLayout>
                  <c:x val="-2.9850746268656786E-3"/>
                  <c:y val="-2.8645833333333346E-2"/>
                </c:manualLayout>
              </c:layout>
              <c:showVal val="1"/>
            </c:dLbl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7</c:v>
                </c:pt>
                <c:pt idx="3">
                  <c:v>17</c:v>
                </c:pt>
              </c:numCache>
            </c:numRef>
          </c:val>
        </c:ser>
        <c:dLbls>
          <c:showVal val="1"/>
        </c:dLbls>
        <c:marker val="1"/>
        <c:axId val="73685632"/>
        <c:axId val="73712000"/>
      </c:lineChart>
      <c:catAx>
        <c:axId val="73685632"/>
        <c:scaling>
          <c:orientation val="minMax"/>
        </c:scaling>
        <c:axPos val="b"/>
        <c:numFmt formatCode="General" sourceLinked="1"/>
        <c:majorTickMark val="none"/>
        <c:tickLblPos val="nextTo"/>
        <c:crossAx val="73712000"/>
        <c:crosses val="autoZero"/>
        <c:auto val="1"/>
        <c:lblAlgn val="ctr"/>
        <c:lblOffset val="100"/>
      </c:catAx>
      <c:valAx>
        <c:axId val="73712000"/>
        <c:scaling>
          <c:orientation val="minMax"/>
        </c:scaling>
        <c:axPos val="l"/>
        <c:numFmt formatCode="General" sourceLinked="1"/>
        <c:tickLblPos val="nextTo"/>
        <c:crossAx val="73685632"/>
        <c:crosses val="autoZero"/>
        <c:crossBetween val="between"/>
        <c:majorUnit val="20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1073446327683878E-2"/>
          <c:y val="4.9469964664310973E-2"/>
          <c:w val="0.92655367231638464"/>
          <c:h val="0.9187279151943466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Well</c:v>
                </c:pt>
              </c:strCache>
            </c:strRef>
          </c:tx>
          <c:spPr>
            <a:solidFill>
              <a:schemeClr val="accent1"/>
            </a:solidFill>
            <a:ln w="9493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22</c:v>
                </c:pt>
                <c:pt idx="1">
                  <c:v>4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</c:strCache>
            </c:strRef>
          </c:tx>
          <c:spPr>
            <a:noFill/>
            <a:ln w="18985">
              <a:noFill/>
            </a:ln>
          </c:spPr>
          <c:dLbls>
            <c:spPr>
              <a:noFill/>
              <a:ln w="18985">
                <a:noFill/>
              </a:ln>
            </c:spPr>
            <c:txPr>
              <a:bodyPr/>
              <a:lstStyle/>
              <a:p>
                <a:pPr>
                  <a:defRPr sz="134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Base"/>
            <c:showVal val="1"/>
          </c:dLbls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22</c:v>
                </c:pt>
                <c:pt idx="1">
                  <c:v>4</c:v>
                </c:pt>
              </c:numCache>
            </c:numRef>
          </c:val>
        </c:ser>
        <c:gapWidth val="50"/>
        <c:overlap val="100"/>
        <c:axId val="73619328"/>
        <c:axId val="73620864"/>
      </c:barChart>
      <c:catAx>
        <c:axId val="73619328"/>
        <c:scaling>
          <c:orientation val="maxMin"/>
        </c:scaling>
        <c:delete val="1"/>
        <c:axPos val="l"/>
        <c:numFmt formatCode="General" sourceLinked="1"/>
        <c:tickLblPos val="none"/>
        <c:crossAx val="73620864"/>
        <c:crosses val="autoZero"/>
        <c:auto val="1"/>
        <c:lblAlgn val="ctr"/>
        <c:lblOffset val="100"/>
      </c:catAx>
      <c:valAx>
        <c:axId val="73620864"/>
        <c:scaling>
          <c:orientation val="minMax"/>
          <c:max val="40"/>
          <c:min val="0"/>
        </c:scaling>
        <c:delete val="1"/>
        <c:axPos val="t"/>
        <c:numFmt formatCode="General" sourceLinked="1"/>
        <c:tickLblPos val="none"/>
        <c:crossAx val="73619328"/>
        <c:crosses val="autoZero"/>
        <c:crossBetween val="between"/>
      </c:valAx>
      <c:spPr>
        <a:noFill/>
        <a:ln w="1898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4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7288135593220632E-2"/>
          <c:y val="2.2312373225152192E-2"/>
          <c:w val="0.93220338983050488"/>
          <c:h val="0.95943204868154153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75">
              <a:solidFill>
                <a:schemeClr val="tx1"/>
              </a:solidFill>
              <a:prstDash val="solid"/>
            </a:ln>
          </c:spPr>
          <c:dLbls>
            <c:spPr>
              <a:noFill/>
              <a:ln w="25350">
                <a:noFill/>
              </a:ln>
            </c:spPr>
            <c:txPr>
              <a:bodyPr/>
              <a:lstStyle/>
              <a:p>
                <a:pPr>
                  <a:defRPr sz="13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Sheet1!$B$1:$K$1</c:f>
              <c:numCache>
                <c:formatCode>General</c:formatCode>
                <c:ptCount val="10"/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31</c:v>
                </c:pt>
                <c:pt idx="1">
                  <c:v>25</c:v>
                </c:pt>
                <c:pt idx="2">
                  <c:v>17</c:v>
                </c:pt>
                <c:pt idx="3">
                  <c:v>8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gapWidth val="50"/>
        <c:overlap val="100"/>
        <c:axId val="73300992"/>
        <c:axId val="73302784"/>
      </c:barChart>
      <c:catAx>
        <c:axId val="73300992"/>
        <c:scaling>
          <c:orientation val="maxMin"/>
        </c:scaling>
        <c:delete val="1"/>
        <c:axPos val="l"/>
        <c:numFmt formatCode="General" sourceLinked="1"/>
        <c:tickLblPos val="none"/>
        <c:crossAx val="73302784"/>
        <c:crosses val="autoZero"/>
        <c:auto val="1"/>
        <c:lblAlgn val="ctr"/>
        <c:lblOffset val="100"/>
      </c:catAx>
      <c:valAx>
        <c:axId val="73302784"/>
        <c:scaling>
          <c:orientation val="minMax"/>
        </c:scaling>
        <c:delete val="1"/>
        <c:axPos val="t"/>
        <c:numFmt formatCode="General" sourceLinked="1"/>
        <c:tickLblPos val="none"/>
        <c:crossAx val="73300992"/>
        <c:crosses val="autoZero"/>
        <c:crossBetween val="between"/>
      </c:valAx>
      <c:spPr>
        <a:noFill/>
        <a:ln w="253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8"/>
          <c:order val="0"/>
          <c:tx>
            <c:strRef>
              <c:f>Sheet1!$J$1</c:f>
              <c:strCache>
                <c:ptCount val="1"/>
                <c:pt idx="0">
                  <c:v>Demonstrate industry influence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7"/>
            <c:spPr>
              <a:noFill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Sheet1!$J$2:$J$10</c:f>
              <c:numCache>
                <c:formatCode>General</c:formatCode>
                <c:ptCount val="9"/>
                <c:pt idx="8">
                  <c:v>8</c:v>
                </c:pt>
              </c:numCache>
            </c:numRef>
          </c:yVal>
        </c:ser>
        <c:axId val="75580160"/>
        <c:axId val="75582080"/>
      </c:scatterChart>
      <c:valAx>
        <c:axId val="75580160"/>
        <c:scaling>
          <c:orientation val="minMax"/>
          <c:max val="100"/>
          <c:min val="30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5582080"/>
        <c:crosses val="autoZero"/>
        <c:crossBetween val="midCat"/>
      </c:valAx>
      <c:valAx>
        <c:axId val="75582080"/>
        <c:scaling>
          <c:orientation val="minMax"/>
          <c:max val="70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5580160"/>
        <c:crosses val="autoZero"/>
        <c:crossBetween val="midCat"/>
      </c:valAx>
      <c:spPr>
        <a:solidFill>
          <a:srgbClr val="FFFF99"/>
        </a:solidFill>
        <a:ln>
          <a:solidFill>
            <a:schemeClr val="bg2"/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Quality of service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SerName val="1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60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Knowledgeable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SerName val="1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1">
                  <c:v>53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Quality of written work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SerName val="1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2">
                  <c:v>39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Professionalism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b"/>
            <c:showSerName val="1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Sheet1!$E$2:$E$10</c:f>
              <c:numCache>
                <c:formatCode>General</c:formatCode>
                <c:ptCount val="9"/>
                <c:pt idx="3">
                  <c:v>28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Quality of staff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l"/>
            <c:showSerName val="1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Sheet1!$F$2:$F$10</c:f>
              <c:numCache>
                <c:formatCode>General</c:formatCode>
                <c:ptCount val="9"/>
                <c:pt idx="4">
                  <c:v>28</c:v>
                </c:pt>
              </c:numCache>
            </c:numRef>
          </c:y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Value for money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SerName val="1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Sheet1!$G$2:$G$10</c:f>
              <c:numCache>
                <c:formatCode>General</c:formatCode>
                <c:ptCount val="9"/>
                <c:pt idx="5">
                  <c:v>25</c:v>
                </c:pt>
              </c:numCache>
            </c:numRef>
          </c:y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Easy to work with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l"/>
            <c:showSerName val="1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Sheet1!$H$2:$H$10</c:f>
              <c:numCache>
                <c:formatCode>General</c:formatCode>
                <c:ptCount val="9"/>
                <c:pt idx="6">
                  <c:v>15</c:v>
                </c:pt>
              </c:numCache>
            </c:numRef>
          </c:y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Responsive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solidFill>
                <a:schemeClr val="accent1"/>
              </a:solidFill>
            </c:spPr>
          </c:marker>
          <c:dLbls>
            <c:dLbl>
              <c:idx val="7"/>
              <c:layout>
                <c:manualLayout>
                  <c:x val="0"/>
                  <c:y val="-3.4375000000000058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r"/>
            <c:showSerName val="1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Sheet1!$I$2:$I$10</c:f>
              <c:numCache>
                <c:formatCode>General</c:formatCode>
                <c:ptCount val="9"/>
                <c:pt idx="7">
                  <c:v>35</c:v>
                </c:pt>
              </c:numCache>
            </c:numRef>
          </c:y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Demonstrate industry influence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SerName val="1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79</c:v>
                </c:pt>
                <c:pt idx="1">
                  <c:v>76</c:v>
                </c:pt>
                <c:pt idx="2">
                  <c:v>64</c:v>
                </c:pt>
                <c:pt idx="3">
                  <c:v>92</c:v>
                </c:pt>
                <c:pt idx="4">
                  <c:v>81</c:v>
                </c:pt>
                <c:pt idx="5">
                  <c:v>47</c:v>
                </c:pt>
                <c:pt idx="6">
                  <c:v>89</c:v>
                </c:pt>
                <c:pt idx="7">
                  <c:v>81</c:v>
                </c:pt>
                <c:pt idx="8">
                  <c:v>40</c:v>
                </c:pt>
              </c:numCache>
            </c:numRef>
          </c:xVal>
          <c:yVal>
            <c:numRef>
              <c:f>Sheet1!$J$2:$J$10</c:f>
              <c:numCache>
                <c:formatCode>General</c:formatCode>
                <c:ptCount val="9"/>
                <c:pt idx="8">
                  <c:v>8</c:v>
                </c:pt>
              </c:numCache>
            </c:numRef>
          </c:yVal>
        </c:ser>
        <c:axId val="75767808"/>
        <c:axId val="75769344"/>
      </c:scatterChart>
      <c:valAx>
        <c:axId val="75767808"/>
        <c:scaling>
          <c:orientation val="minMax"/>
          <c:max val="100"/>
          <c:min val="30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5769344"/>
        <c:crosses val="autoZero"/>
        <c:crossBetween val="midCat"/>
      </c:valAx>
      <c:valAx>
        <c:axId val="757693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5767808"/>
        <c:crosses val="autoZero"/>
        <c:crossBetween val="midCat"/>
      </c:valAx>
      <c:spPr>
        <a:solidFill>
          <a:srgbClr val="FFFF99"/>
        </a:solidFill>
        <a:ln>
          <a:solidFill>
            <a:schemeClr val="bg2"/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Professionalism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7626865671641892E-2"/>
                  <c:y val="-6.861979166666668E-2"/>
                </c:manualLayout>
              </c:layout>
              <c:dLblPos val="r"/>
              <c:showVal val="1"/>
            </c:dLbl>
            <c:dLblPos val="t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84</c:v>
                </c:pt>
                <c:pt idx="2">
                  <c:v>89</c:v>
                </c:pt>
                <c:pt idx="3">
                  <c:v>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Understand Service Support</c:v>
                </c:pt>
              </c:strCache>
            </c:strRef>
          </c:tx>
          <c:spPr>
            <a:ln>
              <a:solidFill>
                <a:srgbClr val="0070C0"/>
              </a:solidFill>
              <a:prstDash val="lgDash"/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7626983194264911E-2"/>
                  <c:y val="5.039041994750753E-2"/>
                </c:manualLayout>
              </c:layout>
              <c:dLblPos val="r"/>
              <c:showVal val="1"/>
            </c:dLbl>
            <c:dLblPos val="b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61</c:v>
                </c:pt>
                <c:pt idx="1">
                  <c:v>56</c:v>
                </c:pt>
                <c:pt idx="2">
                  <c:v>59</c:v>
                </c:pt>
                <c:pt idx="3">
                  <c:v>72</c:v>
                </c:pt>
              </c:numCache>
            </c:numRef>
          </c:val>
        </c:ser>
        <c:dLbls>
          <c:showVal val="1"/>
        </c:dLbls>
        <c:marker val="1"/>
        <c:axId val="75704576"/>
        <c:axId val="75714560"/>
      </c:lineChart>
      <c:catAx>
        <c:axId val="75704576"/>
        <c:scaling>
          <c:orientation val="minMax"/>
        </c:scaling>
        <c:axPos val="b"/>
        <c:numFmt formatCode="General" sourceLinked="1"/>
        <c:majorTickMark val="none"/>
        <c:tickLblPos val="nextTo"/>
        <c:crossAx val="75714560"/>
        <c:crosses val="autoZero"/>
        <c:auto val="1"/>
        <c:lblAlgn val="ctr"/>
        <c:lblOffset val="100"/>
      </c:catAx>
      <c:valAx>
        <c:axId val="75714560"/>
        <c:scaling>
          <c:orientation val="minMax"/>
        </c:scaling>
        <c:axPos val="l"/>
        <c:numFmt formatCode="General" sourceLinked="1"/>
        <c:tickLblPos val="nextTo"/>
        <c:crossAx val="75704576"/>
        <c:crosses val="autoZero"/>
        <c:crossBetween val="between"/>
        <c:majorUnit val="20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Being Highly Efficient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Lbl>
              <c:idx val="0"/>
              <c:layout/>
              <c:dLblPos val="t"/>
              <c:showVal val="1"/>
            </c:dLbl>
            <c:dLblPos val="b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</c:v>
                </c:pt>
                <c:pt idx="1">
                  <c:v>63</c:v>
                </c:pt>
                <c:pt idx="2">
                  <c:v>72</c:v>
                </c:pt>
                <c:pt idx="3">
                  <c:v>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Being Responsive</c:v>
                </c:pt>
              </c:strCache>
            </c:strRef>
          </c:tx>
          <c:spPr>
            <a:ln>
              <a:solidFill>
                <a:srgbClr val="0070C0"/>
              </a:solidFill>
              <a:prstDash val="lgDash"/>
            </a:ln>
          </c:spPr>
          <c:marker>
            <c:symbol val="none"/>
          </c:marker>
          <c:dLbls>
            <c:dLbl>
              <c:idx val="0"/>
              <c:layout/>
              <c:dLblPos val="b"/>
              <c:showVal val="1"/>
            </c:dLbl>
            <c:dLbl>
              <c:idx val="1"/>
              <c:layout>
                <c:manualLayout>
                  <c:x val="-2.7626865671641892E-2"/>
                  <c:y val="-7.6432291666666832E-2"/>
                </c:manualLayout>
              </c:layout>
              <c:dLblPos val="r"/>
              <c:showVal val="1"/>
            </c:dLbl>
            <c:dLblPos val="t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81</c:v>
                </c:pt>
                <c:pt idx="1">
                  <c:v>68</c:v>
                </c:pt>
                <c:pt idx="2">
                  <c:v>73</c:v>
                </c:pt>
                <c:pt idx="3">
                  <c:v>81</c:v>
                </c:pt>
              </c:numCache>
            </c:numRef>
          </c:val>
        </c:ser>
        <c:dLbls>
          <c:showVal val="1"/>
        </c:dLbls>
        <c:marker val="1"/>
        <c:axId val="76035200"/>
        <c:axId val="76036736"/>
      </c:lineChart>
      <c:catAx>
        <c:axId val="76035200"/>
        <c:scaling>
          <c:orientation val="minMax"/>
        </c:scaling>
        <c:axPos val="b"/>
        <c:numFmt formatCode="General" sourceLinked="1"/>
        <c:majorTickMark val="none"/>
        <c:tickLblPos val="nextTo"/>
        <c:crossAx val="76036736"/>
        <c:crosses val="autoZero"/>
        <c:auto val="1"/>
        <c:lblAlgn val="ctr"/>
        <c:lblOffset val="100"/>
      </c:catAx>
      <c:valAx>
        <c:axId val="76036736"/>
        <c:scaling>
          <c:orientation val="minMax"/>
        </c:scaling>
        <c:axPos val="l"/>
        <c:numFmt formatCode="General" sourceLinked="1"/>
        <c:tickLblPos val="nextTo"/>
        <c:crossAx val="76035200"/>
        <c:crosses val="autoZero"/>
        <c:crossBetween val="between"/>
        <c:majorUnit val="20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Being Easy To Work With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LblPos val="t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</c:v>
                </c:pt>
                <c:pt idx="1">
                  <c:v>75</c:v>
                </c:pt>
                <c:pt idx="2">
                  <c:v>87</c:v>
                </c:pt>
                <c:pt idx="3">
                  <c:v>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Communicating Clearly</c:v>
                </c:pt>
              </c:strCache>
            </c:strRef>
          </c:tx>
          <c:spPr>
            <a:ln>
              <a:solidFill>
                <a:srgbClr val="0070C0"/>
              </a:solidFill>
              <a:prstDash val="lgDash"/>
            </a:ln>
          </c:spPr>
          <c:marker>
            <c:symbol val="none"/>
          </c:marker>
          <c:dLbls>
            <c:dLblPos val="b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84</c:v>
                </c:pt>
                <c:pt idx="1">
                  <c:v>62</c:v>
                </c:pt>
                <c:pt idx="2">
                  <c:v>75</c:v>
                </c:pt>
                <c:pt idx="3">
                  <c:v>78</c:v>
                </c:pt>
              </c:numCache>
            </c:numRef>
          </c:val>
        </c:ser>
        <c:dLbls>
          <c:showVal val="1"/>
        </c:dLbls>
        <c:marker val="1"/>
        <c:axId val="76234752"/>
        <c:axId val="76236288"/>
      </c:lineChart>
      <c:catAx>
        <c:axId val="76234752"/>
        <c:scaling>
          <c:orientation val="minMax"/>
        </c:scaling>
        <c:axPos val="b"/>
        <c:numFmt formatCode="General" sourceLinked="1"/>
        <c:majorTickMark val="none"/>
        <c:tickLblPos val="nextTo"/>
        <c:crossAx val="76236288"/>
        <c:crosses val="autoZero"/>
        <c:auto val="1"/>
        <c:lblAlgn val="ctr"/>
        <c:lblOffset val="100"/>
      </c:catAx>
      <c:valAx>
        <c:axId val="76236288"/>
        <c:scaling>
          <c:orientation val="minMax"/>
        </c:scaling>
        <c:axPos val="l"/>
        <c:numFmt formatCode="General" sourceLinked="1"/>
        <c:tickLblPos val="nextTo"/>
        <c:crossAx val="76234752"/>
        <c:crosses val="autoZero"/>
        <c:crossBetween val="between"/>
        <c:majorUnit val="20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0346721365711628E-3"/>
          <c:y val="7.9908921684439284E-3"/>
          <c:w val="0.93081761006289365"/>
          <c:h val="0.98121085594989566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Sheet1!$B$1:$K$1</c:f>
              <c:numCache>
                <c:formatCode>General</c:formatCode>
                <c:ptCount val="10"/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43</c:v>
                </c:pt>
                <c:pt idx="1">
                  <c:v>18</c:v>
                </c:pt>
                <c:pt idx="2">
                  <c:v>9</c:v>
                </c:pt>
                <c:pt idx="3">
                  <c:v>9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gapWidth val="50"/>
        <c:overlap val="100"/>
        <c:axId val="76454528"/>
        <c:axId val="76460416"/>
      </c:barChart>
      <c:catAx>
        <c:axId val="76454528"/>
        <c:scaling>
          <c:orientation val="maxMin"/>
        </c:scaling>
        <c:delete val="1"/>
        <c:axPos val="l"/>
        <c:numFmt formatCode="General" sourceLinked="1"/>
        <c:tickLblPos val="none"/>
        <c:crossAx val="76460416"/>
        <c:crosses val="autoZero"/>
        <c:auto val="1"/>
        <c:lblAlgn val="ctr"/>
        <c:lblOffset val="100"/>
      </c:catAx>
      <c:valAx>
        <c:axId val="76460416"/>
        <c:scaling>
          <c:orientation val="minMax"/>
        </c:scaling>
        <c:delete val="1"/>
        <c:axPos val="t"/>
        <c:numFmt formatCode="General" sourceLinked="1"/>
        <c:tickLblPos val="none"/>
        <c:crossAx val="76454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A6101-6D52-4412-8EE7-32800C56F00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E8BBF62-C4F8-4280-B633-529643348799}">
      <dgm:prSet phldrT="[Text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Quantitative Research Phase</a:t>
          </a:r>
        </a:p>
        <a:p>
          <a:r>
            <a:rPr lang="en-GB" sz="1400" dirty="0" smtClean="0">
              <a:solidFill>
                <a:schemeClr val="tx1"/>
              </a:solidFill>
            </a:rPr>
            <a:t>(72 phone Interviews)</a:t>
          </a:r>
        </a:p>
      </dgm:t>
    </dgm:pt>
    <dgm:pt modelId="{B807DEFA-5475-46D9-BE54-D61CE9F040D0}" type="parTrans" cxnId="{B785323E-E8BE-4AE8-93E2-E6B91D79A870}">
      <dgm:prSet/>
      <dgm:spPr/>
      <dgm:t>
        <a:bodyPr/>
        <a:lstStyle/>
        <a:p>
          <a:endParaRPr lang="en-GB"/>
        </a:p>
      </dgm:t>
    </dgm:pt>
    <dgm:pt modelId="{2F17BB8D-C779-4343-A72E-604E1ED9EB85}" type="sibTrans" cxnId="{B785323E-E8BE-4AE8-93E2-E6B91D79A870}">
      <dgm:prSet/>
      <dgm:spPr/>
      <dgm:t>
        <a:bodyPr/>
        <a:lstStyle/>
        <a:p>
          <a:endParaRPr lang="en-GB"/>
        </a:p>
      </dgm:t>
    </dgm:pt>
    <dgm:pt modelId="{77F5D018-582A-44B6-B8D2-10EE97A6857F}">
      <dgm:prSet phldrT="[Text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Initial Feedback</a:t>
          </a:r>
          <a:endParaRPr lang="en-GB" sz="1800" dirty="0">
            <a:solidFill>
              <a:schemeClr val="tx1"/>
            </a:solidFill>
          </a:endParaRPr>
        </a:p>
      </dgm:t>
    </dgm:pt>
    <dgm:pt modelId="{03A2494C-EA73-4C09-8651-1232E5CA9839}" type="parTrans" cxnId="{A5EEC835-3404-4A96-9ACA-CDF7501D7090}">
      <dgm:prSet/>
      <dgm:spPr/>
      <dgm:t>
        <a:bodyPr/>
        <a:lstStyle/>
        <a:p>
          <a:endParaRPr lang="en-GB"/>
        </a:p>
      </dgm:t>
    </dgm:pt>
    <dgm:pt modelId="{0F296A55-AB33-42F3-98FC-661A55B0CC9A}" type="sibTrans" cxnId="{A5EEC835-3404-4A96-9ACA-CDF7501D7090}">
      <dgm:prSet/>
      <dgm:spPr/>
      <dgm:t>
        <a:bodyPr/>
        <a:lstStyle/>
        <a:p>
          <a:endParaRPr lang="en-GB"/>
        </a:p>
      </dgm:t>
    </dgm:pt>
    <dgm:pt modelId="{605DECBF-74D9-417E-A7AF-E90698E9A5EB}">
      <dgm:prSet phldrT="[Text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Qualitative Research Phase</a:t>
          </a:r>
        </a:p>
        <a:p>
          <a:r>
            <a:rPr lang="en-GB" sz="1400" dirty="0" smtClean="0">
              <a:solidFill>
                <a:schemeClr val="tx1"/>
              </a:solidFill>
            </a:rPr>
            <a:t>(7 depth interviews)</a:t>
          </a:r>
          <a:endParaRPr lang="en-GB" sz="1400" dirty="0">
            <a:solidFill>
              <a:schemeClr val="tx1"/>
            </a:solidFill>
          </a:endParaRPr>
        </a:p>
      </dgm:t>
    </dgm:pt>
    <dgm:pt modelId="{346E720B-FCB1-444A-96C6-3DE12669C686}" type="parTrans" cxnId="{3CA7EC83-1E1A-4136-B17F-F0FA3A18534B}">
      <dgm:prSet/>
      <dgm:spPr/>
      <dgm:t>
        <a:bodyPr/>
        <a:lstStyle/>
        <a:p>
          <a:endParaRPr lang="en-GB"/>
        </a:p>
      </dgm:t>
    </dgm:pt>
    <dgm:pt modelId="{1DC6A2B5-58AB-4692-B86F-42851BEE99BD}" type="sibTrans" cxnId="{3CA7EC83-1E1A-4136-B17F-F0FA3A18534B}">
      <dgm:prSet/>
      <dgm:spPr/>
      <dgm:t>
        <a:bodyPr/>
        <a:lstStyle/>
        <a:p>
          <a:endParaRPr lang="en-GB"/>
        </a:p>
      </dgm:t>
    </dgm:pt>
    <dgm:pt modelId="{0265C9AC-3D96-41B1-86B8-6540C0ECEE55}" type="pres">
      <dgm:prSet presAssocID="{FEDA6101-6D52-4412-8EE7-32800C56F00B}" presName="CompostProcess" presStyleCnt="0">
        <dgm:presLayoutVars>
          <dgm:dir/>
          <dgm:resizeHandles val="exact"/>
        </dgm:presLayoutVars>
      </dgm:prSet>
      <dgm:spPr/>
    </dgm:pt>
    <dgm:pt modelId="{6E9D49E7-5D0E-42E3-824C-18F4BE4D22E9}" type="pres">
      <dgm:prSet presAssocID="{FEDA6101-6D52-4412-8EE7-32800C56F00B}" presName="arrow" presStyleLbl="bgShp" presStyleIdx="0" presStyleCnt="1" custScaleX="117647" custLinFactNeighborY="-498"/>
      <dgm:spPr/>
    </dgm:pt>
    <dgm:pt modelId="{4B8D6A92-81D6-47BF-A9D5-061267997EFB}" type="pres">
      <dgm:prSet presAssocID="{FEDA6101-6D52-4412-8EE7-32800C56F00B}" presName="linearProcess" presStyleCnt="0"/>
      <dgm:spPr/>
    </dgm:pt>
    <dgm:pt modelId="{50AE0465-ADE8-40A8-B12E-332C9F7CD9EE}" type="pres">
      <dgm:prSet presAssocID="{AE8BBF62-C4F8-4280-B633-52964334879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F7238B-D7D7-47EE-AF4D-486DB29A3D37}" type="pres">
      <dgm:prSet presAssocID="{2F17BB8D-C779-4343-A72E-604E1ED9EB85}" presName="sibTrans" presStyleCnt="0"/>
      <dgm:spPr/>
    </dgm:pt>
    <dgm:pt modelId="{7C34BD30-AC88-4809-9195-5A7C65554906}" type="pres">
      <dgm:prSet presAssocID="{77F5D018-582A-44B6-B8D2-10EE97A6857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F1D9DE-1B28-4220-9747-8CA163458166}" type="pres">
      <dgm:prSet presAssocID="{0F296A55-AB33-42F3-98FC-661A55B0CC9A}" presName="sibTrans" presStyleCnt="0"/>
      <dgm:spPr/>
    </dgm:pt>
    <dgm:pt modelId="{ADAF5107-7239-4FF5-8B55-F9C8EC0D064C}" type="pres">
      <dgm:prSet presAssocID="{605DECBF-74D9-417E-A7AF-E90698E9A5E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85323E-E8BE-4AE8-93E2-E6B91D79A870}" srcId="{FEDA6101-6D52-4412-8EE7-32800C56F00B}" destId="{AE8BBF62-C4F8-4280-B633-529643348799}" srcOrd="0" destOrd="0" parTransId="{B807DEFA-5475-46D9-BE54-D61CE9F040D0}" sibTransId="{2F17BB8D-C779-4343-A72E-604E1ED9EB85}"/>
    <dgm:cxn modelId="{2045B937-C8EE-4C57-8F35-BD734C3EA97D}" type="presOf" srcId="{77F5D018-582A-44B6-B8D2-10EE97A6857F}" destId="{7C34BD30-AC88-4809-9195-5A7C65554906}" srcOrd="0" destOrd="0" presId="urn:microsoft.com/office/officeart/2005/8/layout/hProcess9"/>
    <dgm:cxn modelId="{DB959702-D713-4938-B090-805875EA9BC8}" type="presOf" srcId="{FEDA6101-6D52-4412-8EE7-32800C56F00B}" destId="{0265C9AC-3D96-41B1-86B8-6540C0ECEE55}" srcOrd="0" destOrd="0" presId="urn:microsoft.com/office/officeart/2005/8/layout/hProcess9"/>
    <dgm:cxn modelId="{A5EEC835-3404-4A96-9ACA-CDF7501D7090}" srcId="{FEDA6101-6D52-4412-8EE7-32800C56F00B}" destId="{77F5D018-582A-44B6-B8D2-10EE97A6857F}" srcOrd="1" destOrd="0" parTransId="{03A2494C-EA73-4C09-8651-1232E5CA9839}" sibTransId="{0F296A55-AB33-42F3-98FC-661A55B0CC9A}"/>
    <dgm:cxn modelId="{3CA7EC83-1E1A-4136-B17F-F0FA3A18534B}" srcId="{FEDA6101-6D52-4412-8EE7-32800C56F00B}" destId="{605DECBF-74D9-417E-A7AF-E90698E9A5EB}" srcOrd="2" destOrd="0" parTransId="{346E720B-FCB1-444A-96C6-3DE12669C686}" sibTransId="{1DC6A2B5-58AB-4692-B86F-42851BEE99BD}"/>
    <dgm:cxn modelId="{D2098776-DAE2-4D84-981F-0D3BC0497196}" type="presOf" srcId="{605DECBF-74D9-417E-A7AF-E90698E9A5EB}" destId="{ADAF5107-7239-4FF5-8B55-F9C8EC0D064C}" srcOrd="0" destOrd="0" presId="urn:microsoft.com/office/officeart/2005/8/layout/hProcess9"/>
    <dgm:cxn modelId="{7C876E47-8EE7-4490-9303-D858EF346E2E}" type="presOf" srcId="{AE8BBF62-C4F8-4280-B633-529643348799}" destId="{50AE0465-ADE8-40A8-B12E-332C9F7CD9EE}" srcOrd="0" destOrd="0" presId="urn:microsoft.com/office/officeart/2005/8/layout/hProcess9"/>
    <dgm:cxn modelId="{E5640648-6814-4E6E-A4D0-E9148D4DB582}" type="presParOf" srcId="{0265C9AC-3D96-41B1-86B8-6540C0ECEE55}" destId="{6E9D49E7-5D0E-42E3-824C-18F4BE4D22E9}" srcOrd="0" destOrd="0" presId="urn:microsoft.com/office/officeart/2005/8/layout/hProcess9"/>
    <dgm:cxn modelId="{D9DA8C8C-BDE0-431C-9CA7-2A70B7F1EF43}" type="presParOf" srcId="{0265C9AC-3D96-41B1-86B8-6540C0ECEE55}" destId="{4B8D6A92-81D6-47BF-A9D5-061267997EFB}" srcOrd="1" destOrd="0" presId="urn:microsoft.com/office/officeart/2005/8/layout/hProcess9"/>
    <dgm:cxn modelId="{EB5F7F76-BF8E-4F66-B6D5-78FDFD529CBF}" type="presParOf" srcId="{4B8D6A92-81D6-47BF-A9D5-061267997EFB}" destId="{50AE0465-ADE8-40A8-B12E-332C9F7CD9EE}" srcOrd="0" destOrd="0" presId="urn:microsoft.com/office/officeart/2005/8/layout/hProcess9"/>
    <dgm:cxn modelId="{F040874F-5621-4B0E-9BDC-606A2760850A}" type="presParOf" srcId="{4B8D6A92-81D6-47BF-A9D5-061267997EFB}" destId="{8AF7238B-D7D7-47EE-AF4D-486DB29A3D37}" srcOrd="1" destOrd="0" presId="urn:microsoft.com/office/officeart/2005/8/layout/hProcess9"/>
    <dgm:cxn modelId="{58124CF1-D5CE-4F5B-A123-E03E9C846324}" type="presParOf" srcId="{4B8D6A92-81D6-47BF-A9D5-061267997EFB}" destId="{7C34BD30-AC88-4809-9195-5A7C65554906}" srcOrd="2" destOrd="0" presId="urn:microsoft.com/office/officeart/2005/8/layout/hProcess9"/>
    <dgm:cxn modelId="{ECC890ED-719B-4FE1-B347-71AFEB679624}" type="presParOf" srcId="{4B8D6A92-81D6-47BF-A9D5-061267997EFB}" destId="{C4F1D9DE-1B28-4220-9747-8CA163458166}" srcOrd="3" destOrd="0" presId="urn:microsoft.com/office/officeart/2005/8/layout/hProcess9"/>
    <dgm:cxn modelId="{758A9A6C-9B0D-4490-B37E-3CD72FBB7636}" type="presParOf" srcId="{4B8D6A92-81D6-47BF-A9D5-061267997EFB}" destId="{ADAF5107-7239-4FF5-8B55-F9C8EC0D064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9D49E7-5D0E-42E3-824C-18F4BE4D22E9}">
      <dsp:nvSpPr>
        <dsp:cNvPr id="0" name=""/>
        <dsp:cNvSpPr/>
      </dsp:nvSpPr>
      <dsp:spPr>
        <a:xfrm>
          <a:off x="1" y="0"/>
          <a:ext cx="7224460" cy="31278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E0465-ADE8-40A8-B12E-332C9F7CD9EE}">
      <dsp:nvSpPr>
        <dsp:cNvPr id="0" name=""/>
        <dsp:cNvSpPr/>
      </dsp:nvSpPr>
      <dsp:spPr>
        <a:xfrm>
          <a:off x="0" y="938368"/>
          <a:ext cx="2167339" cy="1251158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Quantitative Research Phase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(72 phone Interviews)</a:t>
          </a:r>
        </a:p>
      </dsp:txBody>
      <dsp:txXfrm>
        <a:off x="0" y="938368"/>
        <a:ext cx="2167339" cy="1251158"/>
      </dsp:txXfrm>
    </dsp:sp>
    <dsp:sp modelId="{7C34BD30-AC88-4809-9195-5A7C65554906}">
      <dsp:nvSpPr>
        <dsp:cNvPr id="0" name=""/>
        <dsp:cNvSpPr/>
      </dsp:nvSpPr>
      <dsp:spPr>
        <a:xfrm>
          <a:off x="2528562" y="938368"/>
          <a:ext cx="2167339" cy="1251158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Initial Feedback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2528562" y="938368"/>
        <a:ext cx="2167339" cy="1251158"/>
      </dsp:txXfrm>
    </dsp:sp>
    <dsp:sp modelId="{ADAF5107-7239-4FF5-8B55-F9C8EC0D064C}">
      <dsp:nvSpPr>
        <dsp:cNvPr id="0" name=""/>
        <dsp:cNvSpPr/>
      </dsp:nvSpPr>
      <dsp:spPr>
        <a:xfrm>
          <a:off x="5057124" y="938368"/>
          <a:ext cx="2167339" cy="1251158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Qualitative Research Phase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(7 depth interviews)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5057124" y="938368"/>
        <a:ext cx="2167339" cy="1251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171"/>
            <a:ext cx="2945659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171"/>
            <a:ext cx="2945659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1C4C7D1A-534A-4375-A71C-14D46E00E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233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869" y="1"/>
            <a:ext cx="2947233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586"/>
            <a:ext cx="5438140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80"/>
            <a:ext cx="2947233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869" y="9429780"/>
            <a:ext cx="2947233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FEA7A8F9-EAB7-45AF-8050-ED95B441B0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B6AA8-AFA0-42D8-8CD0-8DACFD512C18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B6AA8-AFA0-42D8-8CD0-8DACFD512C18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7A8F9-EAB7-45AF-8050-ED95B441B0B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ABB8E-07CB-4214-B5DD-A89A12FC67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4ACF-7930-4A01-ADBB-92D88852AF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292100"/>
            <a:ext cx="212725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292100"/>
            <a:ext cx="622935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C279B-0DF9-4912-B7FB-992D6BA49D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ADA06-46C9-4459-8D8D-FEF7BBBAE3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0871-B21F-4645-A1B9-0B9631D491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295400"/>
            <a:ext cx="4178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295400"/>
            <a:ext cx="4178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CA90-F5D4-476D-8B63-457E0D6BE1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EABA6-DE25-481C-BB61-8D2139F90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5A7DC-69FD-4312-A458-E3132D01AE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AC9D2-F2C9-4C1E-9CCE-ECDA17FEB0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27E6-FC5E-4E63-98A6-45EE324453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DDB8F-7356-44E2-85A7-56752A97D4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4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6090" name="Group 44"/>
            <p:cNvGrpSpPr>
              <a:grpSpLocks/>
            </p:cNvGrpSpPr>
            <p:nvPr/>
          </p:nvGrpSpPr>
          <p:grpSpPr bwMode="auto">
            <a:xfrm>
              <a:off x="5464" y="2387"/>
              <a:ext cx="271" cy="1706"/>
              <a:chOff x="5464" y="2612"/>
              <a:chExt cx="271" cy="1706"/>
            </a:xfrm>
          </p:grpSpPr>
          <p:pic>
            <p:nvPicPr>
              <p:cNvPr id="46091" name="Picture 41" descr="Researchcraft logo side on"/>
              <p:cNvPicPr>
                <a:picLocks noChangeAspect="1" noChangeArrowheads="1"/>
              </p:cNvPicPr>
              <p:nvPr userDrawn="1"/>
            </p:nvPicPr>
            <p:blipFill>
              <a:blip r:embed="rId13" cstate="screen"/>
              <a:srcRect/>
              <a:stretch>
                <a:fillRect/>
              </a:stretch>
            </p:blipFill>
            <p:spPr bwMode="auto">
              <a:xfrm>
                <a:off x="5471" y="2612"/>
                <a:ext cx="264" cy="1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53" name="Rectangle 29"/>
              <p:cNvSpPr>
                <a:spLocks noChangeArrowheads="1"/>
              </p:cNvSpPr>
              <p:nvPr userDrawn="1"/>
            </p:nvSpPr>
            <p:spPr bwMode="auto">
              <a:xfrm rot="-5400000">
                <a:off x="5444" y="4202"/>
                <a:ext cx="13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GB" sz="400" b="0">
                    <a:solidFill>
                      <a:schemeClr val="bg1"/>
                    </a:solidFill>
                  </a:rPr>
                  <a:t>R</a:t>
                </a:r>
              </a:p>
            </p:txBody>
          </p:sp>
          <p:sp>
            <p:nvSpPr>
              <p:cNvPr id="1054" name="Oval 30"/>
              <p:cNvSpPr>
                <a:spLocks noChangeArrowheads="1"/>
              </p:cNvSpPr>
              <p:nvPr userDrawn="1"/>
            </p:nvSpPr>
            <p:spPr bwMode="auto">
              <a:xfrm rot="-5400000">
                <a:off x="5494" y="4230"/>
                <a:ext cx="36" cy="34"/>
              </a:xfrm>
              <a:prstGeom prst="ellipse">
                <a:avLst/>
              </a:prstGeom>
              <a:noFill/>
              <a:ln w="508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292100"/>
            <a:ext cx="6311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295400"/>
            <a:ext cx="8509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grpSp>
        <p:nvGrpSpPr>
          <p:cNvPr id="46085" name="Group 25"/>
          <p:cNvGrpSpPr>
            <a:grpSpLocks/>
          </p:cNvGrpSpPr>
          <p:nvPr/>
        </p:nvGrpSpPr>
        <p:grpSpPr bwMode="auto">
          <a:xfrm>
            <a:off x="330200" y="931863"/>
            <a:ext cx="6286500" cy="53975"/>
            <a:chOff x="208" y="587"/>
            <a:chExt cx="3960" cy="34"/>
          </a:xfrm>
        </p:grpSpPr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208" y="587"/>
              <a:ext cx="1848" cy="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241" y="587"/>
              <a:ext cx="2927" cy="34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71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454775"/>
            <a:ext cx="503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828BF6-B456-421D-ADCE-70A96C9753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92100" indent="-292100" algn="l" rtl="0" eaLnBrk="0" fontAlgn="base" hangingPunct="0">
        <a:spcBef>
          <a:spcPct val="70000"/>
        </a:spcBef>
        <a:spcAft>
          <a:spcPct val="0"/>
        </a:spcAft>
        <a:buClr>
          <a:schemeClr val="tx1"/>
        </a:buClr>
        <a:buSzPct val="13500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68350" indent="-285750" algn="l" rtl="0" eaLnBrk="0" fontAlgn="base" hangingPunct="0">
        <a:spcBef>
          <a:spcPct val="70000"/>
        </a:spcBef>
        <a:spcAft>
          <a:spcPct val="0"/>
        </a:spcAft>
        <a:buClr>
          <a:schemeClr val="tx1"/>
        </a:buClr>
        <a:buSzPct val="135000"/>
        <a:buChar char="•"/>
        <a:defRPr b="1">
          <a:solidFill>
            <a:schemeClr val="tx1"/>
          </a:solidFill>
          <a:latin typeface="+mn-lt"/>
        </a:defRPr>
      </a:lvl2pPr>
      <a:lvl3pPr marL="1187450" indent="-228600" algn="l" rtl="0" eaLnBrk="0" fontAlgn="base" hangingPunct="0">
        <a:spcBef>
          <a:spcPct val="70000"/>
        </a:spcBef>
        <a:spcAft>
          <a:spcPct val="0"/>
        </a:spcAft>
        <a:buClr>
          <a:schemeClr val="tx1"/>
        </a:buClr>
        <a:buSzPct val="135000"/>
        <a:buChar char="•"/>
        <a:defRPr b="1">
          <a:solidFill>
            <a:schemeClr val="tx1"/>
          </a:solidFill>
          <a:latin typeface="+mn-lt"/>
        </a:defRPr>
      </a:lvl3pPr>
      <a:lvl4pPr marL="1606550" indent="-228600" algn="l" rtl="0" eaLnBrk="0" fontAlgn="base" hangingPunct="0">
        <a:spcBef>
          <a:spcPct val="70000"/>
        </a:spcBef>
        <a:spcAft>
          <a:spcPct val="0"/>
        </a:spcAft>
        <a:buClr>
          <a:schemeClr val="tx1"/>
        </a:buClr>
        <a:buSzPct val="135000"/>
        <a:buChar char="•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70000"/>
        </a:spcBef>
        <a:spcAft>
          <a:spcPct val="0"/>
        </a:spcAft>
        <a:buClr>
          <a:schemeClr val="tx1"/>
        </a:buClr>
        <a:buSzPct val="135000"/>
        <a:buChar char="•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70000"/>
        </a:spcBef>
        <a:spcAft>
          <a:spcPct val="0"/>
        </a:spcAft>
        <a:buClr>
          <a:schemeClr val="tx1"/>
        </a:buClr>
        <a:buSzPct val="135000"/>
        <a:buChar char="•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70000"/>
        </a:spcBef>
        <a:spcAft>
          <a:spcPct val="0"/>
        </a:spcAft>
        <a:buClr>
          <a:schemeClr val="tx1"/>
        </a:buClr>
        <a:buSzPct val="135000"/>
        <a:buChar char="•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70000"/>
        </a:spcBef>
        <a:spcAft>
          <a:spcPct val="0"/>
        </a:spcAft>
        <a:buClr>
          <a:schemeClr val="tx1"/>
        </a:buClr>
        <a:buSzPct val="135000"/>
        <a:buChar char="•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70000"/>
        </a:spcBef>
        <a:spcAft>
          <a:spcPct val="0"/>
        </a:spcAft>
        <a:buClr>
          <a:schemeClr val="tx1"/>
        </a:buClr>
        <a:buSzPct val="13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8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7108" name="Rectangle 6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47109" name="Group 68"/>
            <p:cNvGrpSpPr>
              <a:grpSpLocks/>
            </p:cNvGrpSpPr>
            <p:nvPr/>
          </p:nvGrpSpPr>
          <p:grpSpPr bwMode="auto">
            <a:xfrm>
              <a:off x="5464" y="2387"/>
              <a:ext cx="271" cy="1706"/>
              <a:chOff x="5464" y="2612"/>
              <a:chExt cx="271" cy="1706"/>
            </a:xfrm>
          </p:grpSpPr>
          <p:pic>
            <p:nvPicPr>
              <p:cNvPr id="47110" name="Picture 69" descr="Researchcraft logo side on"/>
              <p:cNvPicPr>
                <a:picLocks noChangeAspect="1" noChangeArrowheads="1"/>
              </p:cNvPicPr>
              <p:nvPr/>
            </p:nvPicPr>
            <p:blipFill>
              <a:blip r:embed="rId2" cstate="screen"/>
              <a:srcRect/>
              <a:stretch>
                <a:fillRect/>
              </a:stretch>
            </p:blipFill>
            <p:spPr bwMode="auto">
              <a:xfrm>
                <a:off x="5471" y="2612"/>
                <a:ext cx="264" cy="1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7111" name="Rectangle 70"/>
              <p:cNvSpPr>
                <a:spLocks noChangeArrowheads="1"/>
              </p:cNvSpPr>
              <p:nvPr/>
            </p:nvSpPr>
            <p:spPr bwMode="auto">
              <a:xfrm rot="-5400000">
                <a:off x="5444" y="4202"/>
                <a:ext cx="13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 sz="400" b="0" dirty="0">
                    <a:solidFill>
                      <a:schemeClr val="bg1"/>
                    </a:solidFill>
                  </a:rPr>
                  <a:t>R</a:t>
                </a:r>
              </a:p>
            </p:txBody>
          </p:sp>
          <p:sp>
            <p:nvSpPr>
              <p:cNvPr id="47112" name="Oval 71"/>
              <p:cNvSpPr>
                <a:spLocks noChangeArrowheads="1"/>
              </p:cNvSpPr>
              <p:nvPr/>
            </p:nvSpPr>
            <p:spPr bwMode="auto">
              <a:xfrm rot="-5400000">
                <a:off x="5494" y="4230"/>
                <a:ext cx="36" cy="34"/>
              </a:xfrm>
              <a:prstGeom prst="ellipse">
                <a:avLst/>
              </a:prstGeom>
              <a:noFill/>
              <a:ln w="508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47107" name="Rectangle 74"/>
          <p:cNvSpPr>
            <a:spLocks noChangeArrowheads="1"/>
          </p:cNvSpPr>
          <p:nvPr/>
        </p:nvSpPr>
        <p:spPr bwMode="auto">
          <a:xfrm>
            <a:off x="0" y="1054100"/>
            <a:ext cx="91440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2010 </a:t>
            </a:r>
            <a:r>
              <a:rPr lang="en-GB" sz="3600" dirty="0">
                <a:solidFill>
                  <a:schemeClr val="tx2"/>
                </a:solidFill>
              </a:rPr>
              <a:t>Customer</a:t>
            </a:r>
          </a:p>
          <a:p>
            <a:pPr algn="ctr">
              <a:spcBef>
                <a:spcPct val="0"/>
              </a:spcBef>
            </a:pPr>
            <a:r>
              <a:rPr lang="en-GB" sz="3600" dirty="0">
                <a:solidFill>
                  <a:schemeClr val="tx2"/>
                </a:solidFill>
              </a:rPr>
              <a:t>Survey</a:t>
            </a:r>
          </a:p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DCUSA Panel Meeting</a:t>
            </a:r>
            <a:endParaRPr lang="en-GB" sz="3600" dirty="0">
              <a:solidFill>
                <a:schemeClr val="tx2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Prepared For:</a:t>
            </a:r>
          </a:p>
          <a:p>
            <a:pPr algn="ctr"/>
            <a:endParaRPr lang="en-GB" sz="2000" dirty="0">
              <a:solidFill>
                <a:schemeClr val="tx2"/>
              </a:solidFill>
            </a:endParaRPr>
          </a:p>
          <a:p>
            <a:pPr algn="ctr"/>
            <a:endParaRPr lang="en-GB" sz="2400" dirty="0" smtClean="0">
              <a:solidFill>
                <a:schemeClr val="tx2"/>
              </a:solidFill>
            </a:endParaRPr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17</a:t>
            </a:r>
            <a:r>
              <a:rPr lang="en-GB" sz="240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dirty="0" smtClean="0">
                <a:solidFill>
                  <a:schemeClr val="tx2"/>
                </a:solidFill>
              </a:rPr>
              <a:t> November 2010</a:t>
            </a:r>
            <a:endParaRPr lang="en-GB" sz="2400" dirty="0">
              <a:solidFill>
                <a:schemeClr val="tx2"/>
              </a:solidFill>
            </a:endParaRPr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71900" y="4309082"/>
            <a:ext cx="1764196" cy="84916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F97ABF-FBF6-44E6-ABAA-6FDEAEC9B209}" type="slidenum">
              <a:rPr lang="en-GB"/>
              <a:pPr/>
              <a:t>10</a:t>
            </a:fld>
            <a:endParaRPr lang="en-GB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382260" cy="609600"/>
          </a:xfrm>
        </p:spPr>
        <p:txBody>
          <a:bodyPr/>
          <a:lstStyle/>
          <a:p>
            <a:pPr eaLnBrk="1" hangingPunct="1"/>
            <a:r>
              <a:rPr lang="en-GB" dirty="0" smtClean="0"/>
              <a:t>Qualities Important For Code Administrator To  Demonstrate</a:t>
            </a: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899281" y="1448192"/>
            <a:ext cx="684107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>
                <a:solidFill>
                  <a:schemeClr val="tx2"/>
                </a:solidFill>
              </a:rPr>
              <a:t>96% say that it is important to have continuity of service provision from the code administrator.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		Most</a:t>
            </a:r>
            <a:r>
              <a:rPr lang="en-GB" sz="1600" dirty="0"/>
              <a:t>	</a:t>
            </a:r>
            <a:r>
              <a:rPr lang="en-GB" sz="1600" dirty="0" smtClean="0"/>
              <a:t>Top 3</a:t>
            </a:r>
            <a:r>
              <a:rPr lang="en-GB" sz="1600" dirty="0"/>
              <a:t>			 </a:t>
            </a:r>
            <a:r>
              <a:rPr lang="en-GB" sz="1600" dirty="0" smtClean="0"/>
              <a:t>Important </a:t>
            </a:r>
            <a:r>
              <a:rPr lang="en-GB" sz="1600" dirty="0"/>
              <a:t>	 </a:t>
            </a:r>
            <a:r>
              <a:rPr lang="en-GB" sz="1600" dirty="0" err="1" smtClean="0"/>
              <a:t>Important</a:t>
            </a:r>
            <a:endParaRPr lang="en-GB" sz="1600" dirty="0" smtClean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/>
              <a:t>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Overall Quality Of Service</a:t>
            </a:r>
            <a:r>
              <a:rPr lang="en-GB" sz="1600" dirty="0"/>
              <a:t>	</a:t>
            </a:r>
            <a:r>
              <a:rPr lang="en-GB" sz="1600" dirty="0" smtClean="0"/>
              <a:t>32</a:t>
            </a:r>
            <a:r>
              <a:rPr lang="en-GB" sz="1600" dirty="0"/>
              <a:t>	</a:t>
            </a:r>
            <a:r>
              <a:rPr lang="en-GB" sz="1600" dirty="0" smtClean="0"/>
              <a:t>60</a:t>
            </a:r>
            <a:r>
              <a:rPr lang="en-GB" sz="1600" dirty="0"/>
              <a:t>	</a:t>
            </a:r>
            <a:endParaRPr lang="en-GB" sz="1600" dirty="0">
              <a:solidFill>
                <a:schemeClr val="accent1"/>
              </a:solidFill>
            </a:endParaRP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Being Knowledgeable</a:t>
            </a:r>
            <a:r>
              <a:rPr lang="en-GB" sz="1600" dirty="0"/>
              <a:t>	</a:t>
            </a:r>
            <a:r>
              <a:rPr lang="en-GB" sz="1600" dirty="0" smtClean="0"/>
              <a:t>18</a:t>
            </a:r>
            <a:r>
              <a:rPr lang="en-GB" sz="1600" dirty="0"/>
              <a:t>	</a:t>
            </a:r>
            <a:r>
              <a:rPr lang="en-GB" sz="1600" dirty="0" smtClean="0"/>
              <a:t>53</a:t>
            </a:r>
            <a:r>
              <a:rPr lang="en-GB" sz="1600" dirty="0"/>
              <a:t>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Quality Of Written Work</a:t>
            </a:r>
            <a:r>
              <a:rPr lang="en-GB" sz="1600" dirty="0"/>
              <a:t>	</a:t>
            </a:r>
            <a:r>
              <a:rPr lang="en-GB" sz="1600" dirty="0" smtClean="0"/>
              <a:t>15</a:t>
            </a:r>
            <a:r>
              <a:rPr lang="en-GB" sz="1600" dirty="0"/>
              <a:t>	</a:t>
            </a:r>
            <a:r>
              <a:rPr lang="en-GB" sz="1600" dirty="0" smtClean="0"/>
              <a:t>39</a:t>
            </a:r>
            <a:r>
              <a:rPr lang="en-GB" sz="1600" dirty="0"/>
              <a:t>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Overall Professionalism</a:t>
            </a:r>
            <a:r>
              <a:rPr lang="en-GB" sz="1600" dirty="0"/>
              <a:t>	</a:t>
            </a:r>
            <a:r>
              <a:rPr lang="en-GB" sz="1600" dirty="0" smtClean="0"/>
              <a:t>14</a:t>
            </a:r>
            <a:r>
              <a:rPr lang="en-GB" sz="1600" dirty="0"/>
              <a:t>	</a:t>
            </a:r>
            <a:r>
              <a:rPr lang="en-GB" sz="1600" dirty="0" smtClean="0"/>
              <a:t>28</a:t>
            </a:r>
            <a:r>
              <a:rPr lang="en-GB" sz="1600" dirty="0"/>
              <a:t>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Quality Of Their Staff</a:t>
            </a:r>
            <a:r>
              <a:rPr lang="en-GB" sz="1600" dirty="0"/>
              <a:t>	</a:t>
            </a:r>
            <a:r>
              <a:rPr lang="en-GB" sz="1600" dirty="0" smtClean="0"/>
              <a:t>8</a:t>
            </a:r>
            <a:r>
              <a:rPr lang="en-GB" sz="1600" dirty="0"/>
              <a:t>	</a:t>
            </a:r>
            <a:r>
              <a:rPr lang="en-GB" sz="1600" dirty="0" smtClean="0"/>
              <a:t>28</a:t>
            </a:r>
            <a:r>
              <a:rPr lang="en-GB" sz="1600" dirty="0"/>
              <a:t>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Value For Money</a:t>
            </a:r>
            <a:r>
              <a:rPr lang="en-GB" sz="1600" dirty="0"/>
              <a:t>	</a:t>
            </a:r>
            <a:r>
              <a:rPr lang="en-GB" sz="1600" dirty="0" smtClean="0"/>
              <a:t>4</a:t>
            </a:r>
            <a:r>
              <a:rPr lang="en-GB" sz="1600" dirty="0"/>
              <a:t>	</a:t>
            </a:r>
            <a:r>
              <a:rPr lang="en-GB" sz="1600" dirty="0" smtClean="0"/>
              <a:t>25</a:t>
            </a:r>
            <a:r>
              <a:rPr lang="en-GB" sz="1600" dirty="0"/>
              <a:t>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Being Easy To Work With</a:t>
            </a:r>
            <a:r>
              <a:rPr lang="en-GB" sz="1600" dirty="0"/>
              <a:t>	</a:t>
            </a:r>
            <a:r>
              <a:rPr lang="en-GB" sz="1600" dirty="0" smtClean="0"/>
              <a:t>3</a:t>
            </a:r>
            <a:r>
              <a:rPr lang="en-GB" sz="1600" dirty="0"/>
              <a:t>	</a:t>
            </a:r>
            <a:r>
              <a:rPr lang="en-GB" sz="1600" dirty="0" smtClean="0"/>
              <a:t>15</a:t>
            </a:r>
            <a:r>
              <a:rPr lang="en-GB" sz="1600" dirty="0"/>
              <a:t>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Being Responsive</a:t>
            </a:r>
            <a:r>
              <a:rPr lang="en-GB" sz="1600" dirty="0"/>
              <a:t>	</a:t>
            </a:r>
            <a:r>
              <a:rPr lang="en-GB" sz="1600" dirty="0" smtClean="0"/>
              <a:t>1</a:t>
            </a:r>
            <a:r>
              <a:rPr lang="en-GB" sz="1600" dirty="0"/>
              <a:t>	</a:t>
            </a:r>
            <a:r>
              <a:rPr lang="en-GB" sz="1600" dirty="0" smtClean="0"/>
              <a:t>35</a:t>
            </a:r>
            <a:r>
              <a:rPr lang="en-GB" sz="1600" dirty="0"/>
              <a:t>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Demonstrating Industry Influence</a:t>
            </a:r>
            <a:r>
              <a:rPr lang="en-GB" sz="1600" dirty="0"/>
              <a:t>	</a:t>
            </a:r>
            <a:r>
              <a:rPr lang="en-GB" sz="1600" dirty="0" smtClean="0"/>
              <a:t>0</a:t>
            </a:r>
            <a:r>
              <a:rPr lang="en-GB" sz="1600" dirty="0"/>
              <a:t>	</a:t>
            </a:r>
            <a:r>
              <a:rPr lang="en-GB" sz="1600" dirty="0" smtClean="0"/>
              <a:t>8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 smtClean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Something Else	1	</a:t>
            </a:r>
            <a:r>
              <a:rPr lang="en-GB" sz="1600" dirty="0" err="1" smtClean="0"/>
              <a:t>1</a:t>
            </a:r>
            <a:endParaRPr lang="en-GB" sz="1600" dirty="0" smtClean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None In Particular	3	</a:t>
            </a:r>
            <a:r>
              <a:rPr lang="en-GB" sz="1600" dirty="0" err="1" smtClean="0"/>
              <a:t>3</a:t>
            </a:r>
            <a:r>
              <a:rPr lang="en-GB" sz="1600" dirty="0"/>
              <a:t>		</a:t>
            </a:r>
            <a:endParaRPr lang="en-GB" sz="1600" dirty="0" smtClean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/>
              <a:t>Base: </a:t>
            </a:r>
            <a:r>
              <a:rPr lang="en-GB" sz="1600" dirty="0" smtClean="0"/>
              <a:t>SPAA/ DCUSA Sample	(72)	(72)</a:t>
            </a:r>
            <a:endParaRPr lang="en-GB" sz="1600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8438" y="1089025"/>
            <a:ext cx="2249487" cy="307777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1400" dirty="0" smtClean="0">
                <a:solidFill>
                  <a:schemeClr val="tx2"/>
                </a:solidFill>
              </a:rPr>
              <a:t>Prompted With A List</a:t>
            </a:r>
            <a:endParaRPr lang="en-GB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F97ABF-FBF6-44E6-ABAA-6FDEAEC9B209}" type="slidenum">
              <a:rPr lang="en-GB"/>
              <a:pPr/>
              <a:t>11</a:t>
            </a:fld>
            <a:endParaRPr lang="en-GB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382260" cy="609600"/>
          </a:xfrm>
        </p:spPr>
        <p:txBody>
          <a:bodyPr/>
          <a:lstStyle/>
          <a:p>
            <a:pPr eaLnBrk="1" hangingPunct="1"/>
            <a:r>
              <a:rPr lang="en-GB" dirty="0" smtClean="0"/>
              <a:t>Qualities Important For Code Administrator To  Demonstrate</a:t>
            </a: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1583357" y="1125538"/>
            <a:ext cx="6841071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/>
              <a:t>						 	</a:t>
            </a:r>
            <a:endParaRPr lang="en-GB" sz="1600" dirty="0" smtClean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Accuracy		18		</a:t>
            </a:r>
            <a:endParaRPr lang="en-GB" sz="1600" dirty="0" smtClean="0">
              <a:solidFill>
                <a:schemeClr val="accent1"/>
              </a:solidFill>
            </a:endParaRP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Being Knowledgeable</a:t>
            </a:r>
            <a:r>
              <a:rPr lang="en-GB" sz="1600" dirty="0"/>
              <a:t>	</a:t>
            </a:r>
            <a:r>
              <a:rPr lang="en-GB" sz="1600" dirty="0" smtClean="0"/>
              <a:t>13</a:t>
            </a:r>
            <a:r>
              <a:rPr lang="en-GB" sz="1600" dirty="0"/>
              <a:t>	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Fairness/ Neutrality</a:t>
            </a:r>
            <a:r>
              <a:rPr lang="en-GB" sz="1600" dirty="0"/>
              <a:t>	</a:t>
            </a:r>
            <a:r>
              <a:rPr lang="en-GB" sz="1600" dirty="0" smtClean="0"/>
              <a:t>10</a:t>
            </a:r>
            <a:r>
              <a:rPr lang="en-GB" sz="1600" dirty="0"/>
              <a:t>	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Efficiency	</a:t>
            </a:r>
            <a:r>
              <a:rPr lang="en-GB" sz="1600" dirty="0"/>
              <a:t>	</a:t>
            </a:r>
            <a:r>
              <a:rPr lang="en-GB" sz="1600" dirty="0" smtClean="0"/>
              <a:t>10</a:t>
            </a:r>
            <a:r>
              <a:rPr lang="en-GB" sz="1600" dirty="0"/>
              <a:t>	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Timeliness	</a:t>
            </a:r>
            <a:r>
              <a:rPr lang="en-GB" sz="1600" dirty="0"/>
              <a:t>	</a:t>
            </a:r>
            <a:r>
              <a:rPr lang="en-GB" sz="1600" dirty="0" smtClean="0"/>
              <a:t>4</a:t>
            </a:r>
            <a:r>
              <a:rPr lang="en-GB" sz="1600" dirty="0"/>
              <a:t>	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Consistency</a:t>
            </a:r>
            <a:r>
              <a:rPr lang="en-GB" sz="1600" dirty="0"/>
              <a:t>	</a:t>
            </a:r>
            <a:r>
              <a:rPr lang="en-GB" sz="1600" dirty="0" smtClean="0"/>
              <a:t>4</a:t>
            </a:r>
            <a:r>
              <a:rPr lang="en-GB" sz="1600" dirty="0"/>
              <a:t>	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Helpful/ Approachable</a:t>
            </a:r>
            <a:r>
              <a:rPr lang="en-GB" sz="1600" dirty="0"/>
              <a:t>	</a:t>
            </a:r>
            <a:r>
              <a:rPr lang="en-GB" sz="1600" dirty="0" smtClean="0"/>
              <a:t>4</a:t>
            </a:r>
            <a:r>
              <a:rPr lang="en-GB" sz="1600" dirty="0"/>
              <a:t>	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Communicating (Clearly)</a:t>
            </a:r>
            <a:r>
              <a:rPr lang="en-GB" sz="1600" dirty="0"/>
              <a:t>	</a:t>
            </a:r>
            <a:r>
              <a:rPr lang="en-GB" sz="1600" dirty="0" smtClean="0"/>
              <a:t>4</a:t>
            </a:r>
            <a:r>
              <a:rPr lang="en-GB" sz="1600" dirty="0"/>
              <a:t>	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Quality Of Service</a:t>
            </a:r>
            <a:r>
              <a:rPr lang="en-GB" sz="1600" dirty="0"/>
              <a:t>	</a:t>
            </a:r>
            <a:r>
              <a:rPr lang="en-GB" sz="1600" dirty="0" smtClean="0"/>
              <a:t>4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Reliability		3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Good Organisation Skills	3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Assess Impact On Other Industries	3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Consider All Facts / Details	3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Being Responsive	3</a:t>
            </a:r>
            <a:r>
              <a:rPr lang="en-GB" sz="1600" dirty="0"/>
              <a:t>	</a:t>
            </a:r>
            <a:endParaRPr lang="en-GB" sz="1600" dirty="0" smtClean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 smtClean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Don’t Know	6	</a:t>
            </a:r>
            <a:r>
              <a:rPr lang="en-GB" sz="1600" dirty="0"/>
              <a:t>		</a:t>
            </a:r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r>
              <a:rPr lang="en-GB" sz="1600" dirty="0" smtClean="0"/>
              <a:t>Other Mentions By 1 Person Only</a:t>
            </a:r>
            <a:endParaRPr lang="en-GB" sz="1600" dirty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</a:tabLst>
            </a:pPr>
            <a:r>
              <a:rPr lang="en-GB" sz="1600" dirty="0"/>
              <a:t>Base: </a:t>
            </a:r>
            <a:r>
              <a:rPr lang="en-GB" sz="1600" dirty="0" smtClean="0"/>
              <a:t>SPAA/ DCUSA Sample	(72)	</a:t>
            </a:r>
            <a:endParaRPr lang="en-GB" sz="16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98438" y="1089025"/>
            <a:ext cx="2249487" cy="307777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1400" dirty="0" smtClean="0">
                <a:solidFill>
                  <a:schemeClr val="tx2"/>
                </a:solidFill>
              </a:rPr>
              <a:t>Spontaneous mentions</a:t>
            </a:r>
            <a:endParaRPr lang="en-GB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F97ABF-FBF6-44E6-ABAA-6FDEAEC9B209}" type="slidenum">
              <a:rPr lang="en-GB"/>
              <a:pPr/>
              <a:t>12</a:t>
            </a:fld>
            <a:endParaRPr lang="en-GB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382260" cy="609600"/>
          </a:xfrm>
        </p:spPr>
        <p:txBody>
          <a:bodyPr/>
          <a:lstStyle/>
          <a:p>
            <a:pPr eaLnBrk="1" hangingPunct="1"/>
            <a:r>
              <a:rPr lang="en-GB" dirty="0" smtClean="0"/>
              <a:t>Importance Versus Performance Matrix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448074" y="19212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11526" y="1268760"/>
            <a:ext cx="3924436" cy="30777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Performance (scores 8+ out of 10)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071466" y="1736812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LOW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3894" y="1736812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HIGH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747447" y="5013176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LOW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47447" y="2185119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HIGH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124761" y="3752850"/>
            <a:ext cx="3924436" cy="30777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Importance (Top 3)</a:t>
            </a:r>
            <a:endParaRPr lang="en-GB" sz="14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2843808" y="3789040"/>
            <a:ext cx="3456384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871700" y="3825044"/>
            <a:ext cx="5400600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447764" y="2456892"/>
            <a:ext cx="1764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High priority to address/ improve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40052" y="2456892"/>
            <a:ext cx="1764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High priority to maintain performance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447764" y="4197858"/>
            <a:ext cx="1764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Low priority need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968044" y="4185084"/>
            <a:ext cx="1764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Potential to exploit existing strength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F97ABF-FBF6-44E6-ABAA-6FDEAEC9B209}" type="slidenum">
              <a:rPr lang="en-GB"/>
              <a:pPr/>
              <a:t>13</a:t>
            </a:fld>
            <a:endParaRPr lang="en-GB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382260" cy="609600"/>
          </a:xfrm>
        </p:spPr>
        <p:txBody>
          <a:bodyPr/>
          <a:lstStyle/>
          <a:p>
            <a:pPr eaLnBrk="1" hangingPunct="1"/>
            <a:r>
              <a:rPr lang="en-GB" dirty="0" smtClean="0"/>
              <a:t>Importance Versus Performance Matrix</a:t>
            </a: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-508" y="6264605"/>
            <a:ext cx="6841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</a:tabLst>
            </a:pPr>
            <a:r>
              <a:rPr lang="en-GB" sz="1600" dirty="0"/>
              <a:t>Base: </a:t>
            </a:r>
            <a:r>
              <a:rPr lang="en-GB" sz="1600" dirty="0" smtClean="0"/>
              <a:t>SPAA/ DCUSA Sample	(72)	</a:t>
            </a:r>
            <a:endParaRPr lang="en-GB" sz="16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448074" y="19212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11526" y="1268760"/>
            <a:ext cx="3924436" cy="30777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Performance (scores 8+ out of 10)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071466" y="1736812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LOW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3894" y="1736812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HIGH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747447" y="5013176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LOW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47447" y="2185119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HIGH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124761" y="3752850"/>
            <a:ext cx="3924436" cy="30777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Importance (Top 3)</a:t>
            </a:r>
            <a:endParaRPr lang="en-GB" sz="14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2843808" y="3789040"/>
            <a:ext cx="3456384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871700" y="3825044"/>
            <a:ext cx="5400600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 rot="3470848">
            <a:off x="4827542" y="1417624"/>
            <a:ext cx="1318382" cy="3692493"/>
          </a:xfrm>
          <a:prstGeom prst="ellipse">
            <a:avLst/>
          </a:prstGeom>
          <a:solidFill>
            <a:srgbClr val="FFD6CC">
              <a:alpha val="50196"/>
            </a:srgbClr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808" y="5949280"/>
            <a:ext cx="5688632" cy="584775"/>
          </a:xfrm>
          <a:prstGeom prst="rect">
            <a:avLst/>
          </a:prstGeom>
          <a:solidFill>
            <a:srgbClr val="FFD6CC"/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The prevailing view is that ElectraLink’s current activities are very well received and sit in the ‘maintain’.</a:t>
            </a:r>
            <a:endParaRPr lang="en-GB" sz="16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16" idx="6"/>
          </p:cNvCxnSpPr>
          <p:nvPr/>
        </p:nvCxnSpPr>
        <p:spPr bwMode="auto">
          <a:xfrm rot="16200000" flipH="1">
            <a:off x="5737408" y="3922095"/>
            <a:ext cx="2103074" cy="1902814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 Ratings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30200" y="1295400"/>
          <a:ext cx="8509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DA06-46C9-4459-8D8D-FEF7BBBAE3A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8313" y="6237312"/>
            <a:ext cx="2843547" cy="33855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% Scoring 8-10 out of 10</a:t>
            </a:r>
            <a:endParaRPr lang="en-GB" sz="16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7633" y="5985284"/>
            <a:ext cx="49688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</a:tabLst>
            </a:pPr>
            <a:r>
              <a:rPr lang="en-GB" sz="1600" dirty="0"/>
              <a:t>Base: </a:t>
            </a:r>
            <a:r>
              <a:rPr lang="en-GB" sz="1600" dirty="0" smtClean="0"/>
              <a:t>SPAA/ DCUSA Sample	(72)	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 Ratings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30200" y="1295400"/>
          <a:ext cx="8509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DA06-46C9-4459-8D8D-FEF7BBBAE3A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8313" y="6237312"/>
            <a:ext cx="2843547" cy="33855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% Scoring 8-10 out of 10</a:t>
            </a:r>
            <a:endParaRPr lang="en-GB" sz="16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7633" y="5985284"/>
            <a:ext cx="49688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</a:tabLst>
            </a:pPr>
            <a:r>
              <a:rPr lang="en-GB" sz="1600" dirty="0"/>
              <a:t>Base: </a:t>
            </a:r>
            <a:r>
              <a:rPr lang="en-GB" sz="1600" dirty="0" smtClean="0"/>
              <a:t>SPAA/ DCUSA Sample	(72)	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 Ratings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30200" y="1295400"/>
          <a:ext cx="8509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DA06-46C9-4459-8D8D-FEF7BBBAE3A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8313" y="6237312"/>
            <a:ext cx="2843547" cy="33855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% Scoring 8-10 out of 10</a:t>
            </a:r>
            <a:endParaRPr lang="en-GB" sz="16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7633" y="5985284"/>
            <a:ext cx="49688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</a:tabLst>
            </a:pPr>
            <a:r>
              <a:rPr lang="en-GB" sz="1600" dirty="0"/>
              <a:t>Base: </a:t>
            </a:r>
            <a:r>
              <a:rPr lang="en-GB" sz="1600" dirty="0" smtClean="0"/>
              <a:t>SPAA/ DCUSA Sample	(72)	</a:t>
            </a:r>
            <a:endParaRPr lang="en-GB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E2173A-D8B3-45DC-BD81-5CEAF9572607}" type="slidenum">
              <a:rPr lang="en-GB"/>
              <a:pPr/>
              <a:t>17</a:t>
            </a:fld>
            <a:endParaRPr lang="en-GB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7662863" cy="609600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What Would Most Like ElectraLink To Improve On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71438" y="3207891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200" dirty="0"/>
              <a:t>No Improvements Necessary / Just Stay The Same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71438" y="3573016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200" dirty="0"/>
              <a:t>Improve Website / Non-User Friendly</a:t>
            </a:r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6012160" y="2961134"/>
            <a:ext cx="2520280" cy="935918"/>
          </a:xfrm>
          <a:prstGeom prst="wedgeRoundRectCallout">
            <a:avLst>
              <a:gd name="adj1" fmla="val -69189"/>
              <a:gd name="adj2" fmla="val -832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/>
              <a:t>Try to help parties develop better variations – </a:t>
            </a:r>
            <a:r>
              <a:rPr lang="en-US" sz="1400" smtClean="0"/>
              <a:t>better documentation.</a:t>
            </a:r>
            <a:endParaRPr lang="en-US" sz="1400" dirty="0"/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auto">
          <a:xfrm>
            <a:off x="1295636" y="6057292"/>
            <a:ext cx="5364596" cy="612068"/>
          </a:xfrm>
          <a:prstGeom prst="wedgeRoundRectCallout">
            <a:avLst>
              <a:gd name="adj1" fmla="val -32056"/>
              <a:gd name="adj2" fmla="val -8497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 dirty="0"/>
          </a:p>
        </p:txBody>
      </p:sp>
      <p:sp>
        <p:nvSpPr>
          <p:cNvPr id="33801" name="AutoShape 8"/>
          <p:cNvSpPr>
            <a:spLocks noChangeArrowheads="1"/>
          </p:cNvSpPr>
          <p:nvPr/>
        </p:nvSpPr>
        <p:spPr bwMode="auto">
          <a:xfrm>
            <a:off x="3419873" y="1376772"/>
            <a:ext cx="3096344" cy="1152128"/>
          </a:xfrm>
          <a:prstGeom prst="wedgeRoundRectCallout">
            <a:avLst>
              <a:gd name="adj1" fmla="val -36363"/>
              <a:gd name="adj2" fmla="val 8942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3802" name="AutoShape 9"/>
          <p:cNvSpPr>
            <a:spLocks noChangeArrowheads="1"/>
          </p:cNvSpPr>
          <p:nvPr/>
        </p:nvSpPr>
        <p:spPr bwMode="auto">
          <a:xfrm>
            <a:off x="4499992" y="4436926"/>
            <a:ext cx="4068502" cy="1116310"/>
          </a:xfrm>
          <a:prstGeom prst="wedgeRoundRectCallout">
            <a:avLst>
              <a:gd name="adj1" fmla="val -76975"/>
              <a:gd name="adj2" fmla="val -4788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/>
              <a:t>Knowledge within individuals – when something has to be dealt with quickly &amp; effectively you want someone with knowledge. </a:t>
            </a:r>
            <a:endParaRPr lang="en-US" sz="1400" dirty="0"/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71438" y="5540660"/>
            <a:ext cx="39957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tabLst>
                <a:tab pos="2781300" algn="l"/>
              </a:tabLst>
            </a:pPr>
            <a:r>
              <a:rPr lang="en-GB" sz="1200" dirty="0"/>
              <a:t>Base: Total SPAA/ DCUSA Sample 	(</a:t>
            </a:r>
            <a:r>
              <a:rPr lang="en-GB" sz="1200" dirty="0" smtClean="0"/>
              <a:t>72)</a:t>
            </a:r>
            <a:endParaRPr lang="en-GB" sz="1200" dirty="0"/>
          </a:p>
        </p:txBody>
      </p:sp>
      <p:sp>
        <p:nvSpPr>
          <p:cNvPr id="33805" name="Text Box 12"/>
          <p:cNvSpPr txBox="1">
            <a:spLocks noChangeArrowheads="1"/>
          </p:cNvSpPr>
          <p:nvPr/>
        </p:nvSpPr>
        <p:spPr bwMode="auto">
          <a:xfrm>
            <a:off x="3563888" y="1448780"/>
            <a:ext cx="29883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/>
              <a:t>The website. I believe everything is there, but it is just trying to find it. So to improve on the navigation.</a:t>
            </a:r>
            <a:endParaRPr lang="en-GB" sz="1400" dirty="0"/>
          </a:p>
        </p:txBody>
      </p:sp>
      <p:sp>
        <p:nvSpPr>
          <p:cNvPr id="33807" name="Text Box 14"/>
          <p:cNvSpPr txBox="1">
            <a:spLocks noChangeArrowheads="1"/>
          </p:cNvSpPr>
          <p:nvPr/>
        </p:nvSpPr>
        <p:spPr bwMode="auto">
          <a:xfrm>
            <a:off x="1403648" y="6074132"/>
            <a:ext cx="5184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/>
              <a:t>They need to blow their own trumpet a bit louder and get out there a bit more – maybe a spokesman.</a:t>
            </a:r>
            <a:endParaRPr lang="en-GB" sz="1400" dirty="0"/>
          </a:p>
        </p:txBody>
      </p:sp>
      <p:sp>
        <p:nvSpPr>
          <p:cNvPr id="33808" name="Text Box 15"/>
          <p:cNvSpPr txBox="1">
            <a:spLocks noChangeArrowheads="1"/>
          </p:cNvSpPr>
          <p:nvPr/>
        </p:nvSpPr>
        <p:spPr bwMode="auto">
          <a:xfrm>
            <a:off x="71438" y="3956484"/>
            <a:ext cx="2339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200" dirty="0"/>
              <a:t>Improve Documentation</a:t>
            </a:r>
          </a:p>
        </p:txBody>
      </p:sp>
      <p:sp>
        <p:nvSpPr>
          <p:cNvPr id="33809" name="Text Box 16"/>
          <p:cNvSpPr txBox="1">
            <a:spLocks noChangeArrowheads="1"/>
          </p:cNvSpPr>
          <p:nvPr/>
        </p:nvSpPr>
        <p:spPr bwMode="auto">
          <a:xfrm>
            <a:off x="71438" y="4581128"/>
            <a:ext cx="2339975" cy="36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200" dirty="0" smtClean="0"/>
              <a:t>Be spokesman for industry/ improve influence</a:t>
            </a:r>
            <a:endParaRPr lang="en-GB" sz="1200" dirty="0"/>
          </a:p>
        </p:txBody>
      </p:sp>
      <p:sp>
        <p:nvSpPr>
          <p:cNvPr id="33810" name="Text Box 17"/>
          <p:cNvSpPr txBox="1">
            <a:spLocks noChangeArrowheads="1"/>
          </p:cNvSpPr>
          <p:nvPr/>
        </p:nvSpPr>
        <p:spPr bwMode="auto">
          <a:xfrm>
            <a:off x="71438" y="4937393"/>
            <a:ext cx="233997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200" dirty="0" smtClean="0"/>
              <a:t>Increase speed of putting things through/ updating change documents</a:t>
            </a:r>
            <a:endParaRPr lang="en-GB" sz="1200" dirty="0"/>
          </a:p>
        </p:txBody>
      </p:sp>
      <p:sp>
        <p:nvSpPr>
          <p:cNvPr id="33811" name="AutoShape 18"/>
          <p:cNvSpPr>
            <a:spLocks noChangeArrowheads="1"/>
          </p:cNvSpPr>
          <p:nvPr/>
        </p:nvSpPr>
        <p:spPr bwMode="auto">
          <a:xfrm>
            <a:off x="468313" y="1376772"/>
            <a:ext cx="1727423" cy="1188132"/>
          </a:xfrm>
          <a:prstGeom prst="wedgeRoundRectCallout">
            <a:avLst>
              <a:gd name="adj1" fmla="val -25379"/>
              <a:gd name="adj2" fmla="val 7709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/>
              <a:t>Nothing, just to maintain their standards and not lower them at all.</a:t>
            </a:r>
            <a:endParaRPr lang="en-US" sz="1400" dirty="0"/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377492" y="3140968"/>
          <a:ext cx="30226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71500" y="4293096"/>
            <a:ext cx="2339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200" dirty="0"/>
              <a:t>Increase Knowledge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D14922-358B-44B7-BBCE-7A68AA42EFA6}" type="slidenum">
              <a:rPr lang="en-GB"/>
              <a:pPr/>
              <a:t>18</a:t>
            </a:fld>
            <a:endParaRPr lang="en-GB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292100"/>
            <a:ext cx="7805738" cy="609600"/>
          </a:xfrm>
        </p:spPr>
        <p:txBody>
          <a:bodyPr/>
          <a:lstStyle/>
          <a:p>
            <a:pPr eaLnBrk="1" hangingPunct="1"/>
            <a:r>
              <a:rPr lang="en-GB" dirty="0" smtClean="0"/>
              <a:t>Suggested Improvements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0200" y="1295400"/>
            <a:ext cx="8509000" cy="4876800"/>
          </a:xfrm>
          <a:prstGeom prst="rect">
            <a:avLst/>
          </a:prstGeom>
        </p:spPr>
        <p:txBody>
          <a:bodyPr/>
          <a:lstStyle/>
          <a:p>
            <a:pPr marL="292100" marR="0" lvl="0" indent="-29210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tx1"/>
              </a:buClr>
              <a:buSzPct val="135000"/>
              <a:buFontTx/>
              <a:buChar char="•"/>
              <a:tabLst/>
              <a:defRPr/>
            </a:pPr>
            <a:r>
              <a:rPr lang="en-GB" sz="1600" kern="0" dirty="0" smtClean="0">
                <a:latin typeface="+mn-lt"/>
              </a:rPr>
              <a:t>Although some feel it has improved, there is some indication of room for improvement of the website, with two areas rated poor by more than 3%: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683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135000"/>
              <a:buFont typeface="Arial" pitchFamily="34" charset="0"/>
              <a:buChar char="−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Ease of using the website (6%)</a:t>
            </a:r>
          </a:p>
          <a:p>
            <a:pPr marL="7683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135000"/>
              <a:buFont typeface="Arial" pitchFamily="34" charset="0"/>
              <a:buChar char="−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Overall usefulness of the website (4%)</a:t>
            </a:r>
          </a:p>
          <a:p>
            <a:pPr marL="311150" indent="-285750">
              <a:buClr>
                <a:schemeClr val="tx1"/>
              </a:buClr>
              <a:buSzPct val="135000"/>
              <a:buFontTx/>
              <a:buChar char="•"/>
            </a:pPr>
            <a:r>
              <a:rPr lang="en-GB" sz="1600" kern="0" noProof="0" dirty="0" smtClean="0">
                <a:latin typeface="+mn-lt"/>
              </a:rPr>
              <a:t>Beyond this, there is some call for improvements in documentation and staff knowledge.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Coverage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14AAD4-866C-480B-84E2-820211BC497C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1213" y="1493838"/>
            <a:ext cx="7704137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>
              <a:spcBef>
                <a:spcPts val="0"/>
              </a:spcBef>
              <a:buClr>
                <a:srgbClr val="00A1B3"/>
              </a:buClr>
              <a:buSzPct val="135000"/>
              <a:tabLst>
                <a:tab pos="6100763" algn="ctr"/>
              </a:tabLst>
              <a:defRPr/>
            </a:pPr>
            <a:r>
              <a:rPr lang="en-GB" sz="1600" dirty="0"/>
              <a:t>		Slide</a:t>
            </a:r>
          </a:p>
          <a:p>
            <a:pPr marL="266700" indent="-266700">
              <a:spcBef>
                <a:spcPts val="0"/>
              </a:spcBef>
              <a:buClr>
                <a:srgbClr val="00A1B3"/>
              </a:buClr>
              <a:buSzPct val="135000"/>
              <a:tabLst>
                <a:tab pos="6100763" algn="ctr"/>
              </a:tabLst>
              <a:defRPr/>
            </a:pPr>
            <a:endParaRPr lang="en-GB" sz="1600" dirty="0"/>
          </a:p>
          <a:p>
            <a:pPr marL="266700" lvl="1" indent="-266700">
              <a:spcBef>
                <a:spcPts val="0"/>
              </a:spcBef>
              <a:buClr>
                <a:srgbClr val="00A1B3"/>
              </a:buClr>
              <a:buSzPct val="135000"/>
              <a:buFont typeface="Arial" pitchFamily="34" charset="0"/>
              <a:buChar char="•"/>
              <a:tabLst>
                <a:tab pos="6100763" algn="ctr"/>
              </a:tabLst>
              <a:defRPr/>
            </a:pPr>
            <a:r>
              <a:rPr lang="en-GB" sz="1600" dirty="0" smtClean="0"/>
              <a:t>Main Quantitative Findings	3</a:t>
            </a:r>
          </a:p>
          <a:p>
            <a:pPr marL="266700" lvl="1" indent="-266700">
              <a:spcBef>
                <a:spcPts val="0"/>
              </a:spcBef>
              <a:buClr>
                <a:srgbClr val="00A1B3"/>
              </a:buClr>
              <a:buSzPct val="135000"/>
              <a:buFont typeface="Arial" pitchFamily="34" charset="0"/>
              <a:buChar char="•"/>
              <a:tabLst>
                <a:tab pos="6100763" algn="ctr"/>
              </a:tabLst>
              <a:defRPr/>
            </a:pPr>
            <a:endParaRPr lang="en-GB" sz="1600" dirty="0" smtClean="0"/>
          </a:p>
          <a:p>
            <a:pPr marL="266700" lvl="1" indent="-266700">
              <a:spcBef>
                <a:spcPts val="0"/>
              </a:spcBef>
              <a:buClr>
                <a:srgbClr val="00A1B3"/>
              </a:buClr>
              <a:buSzPct val="135000"/>
              <a:buFont typeface="Arial" pitchFamily="34" charset="0"/>
              <a:buChar char="•"/>
              <a:tabLst>
                <a:tab pos="6100763" algn="ctr"/>
              </a:tabLst>
              <a:defRPr/>
            </a:pPr>
            <a:r>
              <a:rPr lang="en-GB" sz="1600" dirty="0" smtClean="0"/>
              <a:t>Qualitative Feedback 	19	</a:t>
            </a:r>
          </a:p>
          <a:p>
            <a:pPr marL="266700" indent="-266700">
              <a:spcBef>
                <a:spcPts val="0"/>
              </a:spcBef>
              <a:buClr>
                <a:srgbClr val="00A1B3"/>
              </a:buClr>
              <a:buSzPct val="135000"/>
              <a:tabLst>
                <a:tab pos="6100763" algn="ctr"/>
              </a:tabLst>
              <a:defRPr/>
            </a:pPr>
            <a:r>
              <a:rPr lang="en-GB" sz="1600" dirty="0" smtClean="0"/>
              <a:t>	</a:t>
            </a:r>
          </a:p>
        </p:txBody>
      </p:sp>
      <p:sp>
        <p:nvSpPr>
          <p:cNvPr id="21509" name="Rounded Rectangle 7"/>
          <p:cNvSpPr>
            <a:spLocks noChangeArrowheads="1"/>
          </p:cNvSpPr>
          <p:nvPr/>
        </p:nvSpPr>
        <p:spPr bwMode="auto">
          <a:xfrm>
            <a:off x="628650" y="2452316"/>
            <a:ext cx="7046913" cy="32861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7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DD66ED-C46A-47A0-A4A1-CE3481D9C6BF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Method - Overview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647564" y="1057188"/>
          <a:ext cx="7224464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ounded Rectangle 14"/>
          <p:cNvSpPr/>
          <p:nvPr/>
        </p:nvSpPr>
        <p:spPr bwMode="auto">
          <a:xfrm>
            <a:off x="3635896" y="2384884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167844" y="4401108"/>
            <a:ext cx="2160240" cy="1512168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Review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Quantitative Findings</a:t>
            </a:r>
          </a:p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400" b="0" dirty="0" smtClean="0"/>
              <a:t>Define topics for further qualitative investigation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3870902" y="3878256"/>
            <a:ext cx="756084" cy="158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55576" y="5102604"/>
            <a:ext cx="194421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i="1" dirty="0" smtClean="0"/>
              <a:t>Thursday 9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to Friday 24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September 2010</a:t>
            </a:r>
            <a:endParaRPr lang="en-GB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140" y="4887161"/>
            <a:ext cx="194421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i="1" dirty="0" smtClean="0"/>
              <a:t>Tuesday 19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October to Wednesday 3</a:t>
            </a:r>
            <a:r>
              <a:rPr lang="en-GB" sz="1400" i="1" baseline="30000" dirty="0" smtClean="0"/>
              <a:t>rd</a:t>
            </a:r>
            <a:r>
              <a:rPr lang="en-GB" sz="1400" i="1" dirty="0" smtClean="0"/>
              <a:t> November 2010</a:t>
            </a:r>
            <a:endParaRPr lang="en-GB" sz="1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A6FA5C-707C-43E4-B674-E6572739ACE5}" type="slidenum">
              <a:rPr lang="en-GB"/>
              <a:pPr/>
              <a:t>20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562280" cy="609600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Overall the service provided by ElectraLink for DCUSA is very well received</a:t>
            </a: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3059832" y="1736812"/>
            <a:ext cx="5544616" cy="1116124"/>
          </a:xfrm>
          <a:prstGeom prst="wedgeRoundRectCallout">
            <a:avLst>
              <a:gd name="adj1" fmla="val -49641"/>
              <a:gd name="adj2" fmla="val -70556"/>
              <a:gd name="adj3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b="0" i="1" dirty="0" smtClean="0"/>
              <a:t>I’m very happy with ElectraLink.  ... They’re very professional, very proactive, and their website is the best in the industry.  Not perfect, but better than everyone else’s. …..They’re very good when I ring them.  Just goes through a number, only 2 or 3 people who answer it.  No criticisms. ...  all their meeting papers are on the website – I get an email, go to the website. Fine.</a:t>
            </a:r>
            <a:endParaRPr lang="en-GB" sz="1200" b="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2327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smtClean="0"/>
              <a:t>A typical first reaction…..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968713"/>
            <a:ext cx="7128792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151620" y="4797090"/>
            <a:ext cx="1872208" cy="1152190"/>
          </a:xfrm>
          <a:prstGeom prst="wedgeRoundRectCallout">
            <a:avLst>
              <a:gd name="adj1" fmla="val 49459"/>
              <a:gd name="adj2" fmla="val -96850"/>
              <a:gd name="adj3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b="0" i="1" dirty="0" smtClean="0"/>
              <a:t>We need </a:t>
            </a:r>
            <a:r>
              <a:rPr lang="en-GB" sz="1200" b="0" i="1" dirty="0" err="1" smtClean="0"/>
              <a:t>Electralink</a:t>
            </a:r>
            <a:r>
              <a:rPr lang="en-GB" sz="1200" b="0" i="1" dirty="0" smtClean="0"/>
              <a:t> to do the code administration ...  To be slick &amp;useful &amp; to add a bit of added value ...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4499992" y="4796804"/>
            <a:ext cx="2916324" cy="1117142"/>
          </a:xfrm>
          <a:prstGeom prst="wedgeRoundRectCallout">
            <a:avLst>
              <a:gd name="adj1" fmla="val -45049"/>
              <a:gd name="adj2" fmla="val -95627"/>
              <a:gd name="adj3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b="0" i="1" dirty="0" smtClean="0"/>
              <a:t>The qualities we want from a code administrator are mainly accuracy.  An absence of errors – literary accuracy.  There’s a lot (of documentation) to get out.  I think they do a good job.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31740" y="3492297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ElectraLink’s code administration is very well respected and liked.</a:t>
            </a: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92100"/>
            <a:ext cx="8346256" cy="609600"/>
          </a:xfrm>
        </p:spPr>
        <p:txBody>
          <a:bodyPr/>
          <a:lstStyle/>
          <a:p>
            <a:r>
              <a:rPr lang="en-US" dirty="0" smtClean="0"/>
              <a:t>Using The Qualitative Phase To Drive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DA06-46C9-4459-8D8D-FEF7BBBAE3A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91580" y="1736812"/>
            <a:ext cx="7632848" cy="191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smtClean="0"/>
              <a:t>The qualitative findings fully support and corroborate the findings from the quantitative phase.</a:t>
            </a:r>
          </a:p>
          <a:p>
            <a:pPr lvl="0"/>
            <a:r>
              <a:rPr lang="en-GB" sz="1600" dirty="0" smtClean="0"/>
              <a:t>However we deliberately focused the qualitative phase on understanding more about the issues or concerns that a minority expressed in the quantitative phase.</a:t>
            </a:r>
          </a:p>
          <a:p>
            <a:pPr lvl="0"/>
            <a:r>
              <a:rPr lang="en-GB" sz="1600" dirty="0" smtClean="0"/>
              <a:t>These are now explored in greater depth.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A6FA5C-707C-43E4-B674-E6572739ACE5}" type="slidenum">
              <a:rPr lang="en-GB"/>
              <a:pPr/>
              <a:t>22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562280" cy="609600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Scope of knowledge Of Administrators </a:t>
            </a:r>
            <a:br>
              <a:rPr lang="en-GB" dirty="0" smtClean="0"/>
            </a:br>
            <a:r>
              <a:rPr lang="en-GB" dirty="0" smtClean="0"/>
              <a:t>(i.e. Industry versus Code)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340768"/>
            <a:ext cx="8280920" cy="149579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Some don’t expect the person that answers the phone to be an expert in Governance Services. In this sense, current staffing meets their expectations and current helpdesk staff are praised.</a:t>
            </a:r>
          </a:p>
          <a:p>
            <a:r>
              <a:rPr lang="en-GB" sz="1600" dirty="0" smtClean="0"/>
              <a:t>But others expect more - the high standards already set by senior staff make their boots hard to fill.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539914"/>
            <a:ext cx="828092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difference between the style of governance at ElectraLink compared to both </a:t>
            </a:r>
            <a:r>
              <a:rPr lang="en-GB" sz="1600" dirty="0" err="1" smtClean="0"/>
              <a:t>Elexon</a:t>
            </a:r>
            <a:r>
              <a:rPr lang="en-GB" sz="1600" dirty="0" smtClean="0"/>
              <a:t> &amp; Gemserv also amplifies any differences – the contrast is between an expensive service requiring “subject experts” and a cheaper service employing “administrators”.</a:t>
            </a:r>
            <a:endParaRPr lang="en-GB" sz="1600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583668" y="5193196"/>
            <a:ext cx="5652628" cy="1188132"/>
          </a:xfrm>
          <a:prstGeom prst="wedgeRoundRectCallout">
            <a:avLst>
              <a:gd name="adj1" fmla="val -15299"/>
              <a:gd name="adj2" fmla="val -87633"/>
              <a:gd name="adj3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b="0" i="1" dirty="0" smtClean="0"/>
              <a:t>There is a debate around the style of service supplied by ElectraLink compared to Gemserv to MRASCo &amp; </a:t>
            </a:r>
            <a:r>
              <a:rPr lang="en-GB" sz="1200" b="0" i="1" dirty="0" err="1" smtClean="0"/>
              <a:t>Elexon</a:t>
            </a:r>
            <a:r>
              <a:rPr lang="en-GB" sz="1200" b="0" i="1" dirty="0" smtClean="0"/>
              <a:t> to the BSC ... they are paid to provide independent thought ... (it’s) a different level of service and cost.  They have to understand what this is &amp; does ... we’re not paying ElectraLink to do that.  We all like the former, but the ElectraLink price</a:t>
            </a:r>
            <a:endParaRPr lang="en-GB" sz="1200" b="0" i="1" dirty="0"/>
          </a:p>
        </p:txBody>
      </p:sp>
      <p:sp>
        <p:nvSpPr>
          <p:cNvPr id="10" name="Down Arrow 9"/>
          <p:cNvSpPr/>
          <p:nvPr/>
        </p:nvSpPr>
        <p:spPr bwMode="auto">
          <a:xfrm>
            <a:off x="3743908" y="2996952"/>
            <a:ext cx="1296144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A6FA5C-707C-43E4-B674-E6572739ACE5}" type="slidenum">
              <a:rPr lang="en-GB"/>
              <a:pPr/>
              <a:t>23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562280" cy="609600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Staff Succession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583668" y="4805863"/>
            <a:ext cx="5652628" cy="576064"/>
          </a:xfrm>
          <a:prstGeom prst="wedgeRoundRectCallout">
            <a:avLst>
              <a:gd name="adj1" fmla="val -15299"/>
              <a:gd name="adj2" fmla="val -87633"/>
              <a:gd name="adj3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b="0" i="1" dirty="0" smtClean="0"/>
              <a:t>Xxxx adds value to the debate…..knows the framework inside out. It’s a step above just providing minutes, there’s an intelligence there.</a:t>
            </a:r>
            <a:endParaRPr lang="en-GB" sz="1200" b="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1664804"/>
            <a:ext cx="4752528" cy="282538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This is the perennial issue seen in previous years: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en-GB" sz="1600" dirty="0" smtClean="0"/>
              <a:t>ElectraLink is a relatively small operation, so what happens if the 1 or 2 experts fall under the proverbial bus?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en-GB" sz="1600" dirty="0" smtClean="0"/>
              <a:t>What is the succession plan?  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en-GB" sz="1600" dirty="0" smtClean="0"/>
              <a:t>Concern that they need to bring in back up with previous industry expertise e.g. from </a:t>
            </a:r>
            <a:r>
              <a:rPr lang="en-GB" sz="1600" dirty="0" err="1" smtClean="0"/>
              <a:t>Elexon</a:t>
            </a:r>
            <a:r>
              <a:rPr lang="en-GB" sz="1600" dirty="0" smtClean="0"/>
              <a:t>, </a:t>
            </a:r>
            <a:r>
              <a:rPr lang="en-GB" sz="1600" dirty="0" err="1" smtClean="0"/>
              <a:t>Gemserv</a:t>
            </a:r>
            <a:r>
              <a:rPr lang="en-GB" sz="1600" dirty="0" smtClean="0"/>
              <a:t> or similar.</a:t>
            </a:r>
            <a:endParaRPr lang="en-GB" sz="1600" dirty="0"/>
          </a:p>
        </p:txBody>
      </p:sp>
      <p:pic>
        <p:nvPicPr>
          <p:cNvPr id="324611" name="Picture 3" descr="C:\Users\research\AppData\Local\Microsoft\Windows\Temporary Internet Files\Content.IE5\9XZY0ZAV\MP900182415[1]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86908" y="2307456"/>
            <a:ext cx="2937520" cy="195834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A6FA5C-707C-43E4-B674-E6572739ACE5}" type="slidenum">
              <a:rPr lang="en-GB"/>
              <a:pPr/>
              <a:t>24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562280" cy="609600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Accuracy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232756"/>
            <a:ext cx="8280920" cy="1003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When asked in the quantitative what was most important to them in a code administrator, more customers mentioned ‘accuracy’ than any other issue.</a:t>
            </a:r>
          </a:p>
          <a:p>
            <a:r>
              <a:rPr lang="en-GB" sz="1600" dirty="0" smtClean="0"/>
              <a:t>There are different components to “Accuracy”.  It can mean one or all of:</a:t>
            </a:r>
            <a:endParaRPr lang="en-GB" sz="1600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4392613" y="5337212"/>
            <a:ext cx="4104456" cy="720080"/>
          </a:xfrm>
          <a:prstGeom prst="wedgeRoundRectCallout">
            <a:avLst>
              <a:gd name="adj1" fmla="val -65734"/>
              <a:gd name="adj2" fmla="val -42483"/>
              <a:gd name="adj3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b="0" i="1" dirty="0" smtClean="0"/>
              <a:t>It’s mainly in the minutes of the meetings. Things are misunderstood, wrong words used.  Some is a comprehension issue. They’re not industry experts.</a:t>
            </a:r>
            <a:endParaRPr lang="en-GB" sz="1200" b="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665594"/>
            <a:ext cx="3672408" cy="265303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177800" lvl="1" indent="-165100">
              <a:buFont typeface="Arial" pitchFamily="34" charset="0"/>
              <a:buChar char="•"/>
            </a:pPr>
            <a:r>
              <a:rPr lang="en-GB" sz="1600" dirty="0" smtClean="0"/>
              <a:t>Literary accuracy – grammar &amp; spelling mistakes.</a:t>
            </a:r>
          </a:p>
          <a:p>
            <a:pPr marL="177800" lvl="1" indent="-165100">
              <a:buFont typeface="Arial" pitchFamily="34" charset="0"/>
              <a:buChar char="•"/>
            </a:pPr>
            <a:r>
              <a:rPr lang="en-GB" sz="1600" dirty="0" smtClean="0"/>
              <a:t>Administrative accuracy – making sure an email has the correct attachments, that a meeting date is correct, etc.</a:t>
            </a:r>
          </a:p>
          <a:p>
            <a:pPr marL="177800" lvl="1" indent="-165100">
              <a:buFont typeface="Arial" pitchFamily="34" charset="0"/>
              <a:buChar char="•"/>
            </a:pPr>
            <a:r>
              <a:rPr lang="en-GB" sz="1600" dirty="0" smtClean="0"/>
              <a:t>And the meaning / sense in a meeting being understood and recorded accurately.</a:t>
            </a:r>
            <a:endParaRPr lang="en-GB" sz="1600" dirty="0"/>
          </a:p>
        </p:txBody>
      </p:sp>
      <p:pic>
        <p:nvPicPr>
          <p:cNvPr id="325635" name="Picture 3" descr="C:\Users\research\AppData\Local\Microsoft\Windows\Temporary Internet Files\Content.IE5\XW2SLFGB\MP900315557[1]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92613" y="2672916"/>
            <a:ext cx="4067819" cy="22596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A6FA5C-707C-43E4-B674-E6572739ACE5}" type="slidenum">
              <a:rPr lang="en-GB"/>
              <a:pPr/>
              <a:t>25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562280" cy="609600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Resources – Improvements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409871"/>
            <a:ext cx="828092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Some have no problem with the level of support provided at present, so they see no need for change, just a continued programme of development that naturally will increase the level of experience &amp; expertise.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068960"/>
            <a:ext cx="8208912" cy="233294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For those who do perceive that there is a problem, how could this be addressed?</a:t>
            </a:r>
          </a:p>
          <a:p>
            <a:pPr marL="266700" lvl="1" indent="-165100">
              <a:buFont typeface="Arial" pitchFamily="34" charset="0"/>
              <a:buChar char="•"/>
            </a:pPr>
            <a:r>
              <a:rPr lang="en-GB" sz="1600" dirty="0" smtClean="0"/>
              <a:t>Literary &amp; administrative accuracy:  a second person to check things before they are sent out? </a:t>
            </a:r>
          </a:p>
          <a:p>
            <a:pPr marL="266700" lvl="1" indent="-165100">
              <a:buFont typeface="Arial" pitchFamily="34" charset="0"/>
              <a:buChar char="•"/>
            </a:pPr>
            <a:r>
              <a:rPr lang="en-GB" sz="1600" dirty="0" smtClean="0"/>
              <a:t>Industry knowledge:  there is some feeling that it’s just a matter of time – for someone who had very little industry knowledge to get up to speed</a:t>
            </a:r>
          </a:p>
          <a:p>
            <a:pPr marL="266700" lvl="1" indent="-165100">
              <a:buFont typeface="Arial" pitchFamily="34" charset="0"/>
              <a:buChar char="•"/>
            </a:pPr>
            <a:r>
              <a:rPr lang="en-GB" sz="1600" dirty="0" smtClean="0"/>
              <a:t>But others feel that better industry knowledge requires adding resource with industry experience.</a:t>
            </a:r>
            <a:endParaRPr lang="en-GB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A6FA5C-707C-43E4-B674-E6572739ACE5}" type="slidenum">
              <a:rPr lang="en-GB"/>
              <a:pPr/>
              <a:t>26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562280" cy="609600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And Finally…..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564" y="1412776"/>
            <a:ext cx="684076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considerations for DCUSA going forward…..</a:t>
            </a:r>
          </a:p>
          <a:p>
            <a:endParaRPr lang="en-GB" dirty="0" smtClean="0"/>
          </a:p>
          <a:p>
            <a:pPr marL="723900" lvl="1" indent="-266700">
              <a:spcAft>
                <a:spcPts val="1200"/>
              </a:spcAft>
              <a:buClr>
                <a:schemeClr val="accent1"/>
              </a:buClr>
              <a:buSzPct val="125000"/>
              <a:buFont typeface="Comic Sans MS" pitchFamily="66" charset="0"/>
              <a:buChar char="?"/>
            </a:pPr>
            <a:r>
              <a:rPr lang="en-GB" dirty="0" smtClean="0"/>
              <a:t>The nature of the service</a:t>
            </a:r>
          </a:p>
          <a:p>
            <a:pPr marL="723900" lvl="1" indent="-266700">
              <a:spcAft>
                <a:spcPts val="1200"/>
              </a:spcAft>
              <a:buClr>
                <a:schemeClr val="accent1"/>
              </a:buClr>
              <a:buSzPct val="125000"/>
              <a:buFont typeface="Comic Sans MS" pitchFamily="66" charset="0"/>
              <a:buChar char="?"/>
            </a:pPr>
            <a:r>
              <a:rPr lang="en-GB" dirty="0" smtClean="0"/>
              <a:t>Level of delivery resource (succession/ continuity)</a:t>
            </a:r>
          </a:p>
          <a:p>
            <a:pPr marL="723900" lvl="1" indent="-266700">
              <a:spcAft>
                <a:spcPts val="1200"/>
              </a:spcAft>
              <a:buClr>
                <a:schemeClr val="accent1"/>
              </a:buClr>
              <a:buSzPct val="125000"/>
              <a:buFont typeface="Comic Sans MS" pitchFamily="66" charset="0"/>
              <a:buChar char="?"/>
            </a:pPr>
            <a:r>
              <a:rPr lang="en-GB" dirty="0" smtClean="0"/>
              <a:t>Scope of knowledge of individuals (code, industry, both?)</a:t>
            </a:r>
          </a:p>
          <a:p>
            <a:pPr marL="723900" lvl="1" indent="-266700">
              <a:spcAft>
                <a:spcPts val="1200"/>
              </a:spcAft>
              <a:buClr>
                <a:schemeClr val="accent1"/>
              </a:buClr>
              <a:buSzPct val="125000"/>
              <a:buFont typeface="Comic Sans MS" pitchFamily="66" charset="0"/>
              <a:buChar char="?"/>
            </a:pPr>
            <a:r>
              <a:rPr lang="en-GB" dirty="0" smtClean="0"/>
              <a:t>Website – whether &amp; how it needs improving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7108" name="Rectangle 6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5464" y="2387"/>
              <a:ext cx="271" cy="1706"/>
              <a:chOff x="5464" y="2612"/>
              <a:chExt cx="271" cy="1706"/>
            </a:xfrm>
          </p:grpSpPr>
          <p:pic>
            <p:nvPicPr>
              <p:cNvPr id="47110" name="Picture 69" descr="Researchcraft logo side on"/>
              <p:cNvPicPr>
                <a:picLocks noChangeAspect="1" noChangeArrowheads="1"/>
              </p:cNvPicPr>
              <p:nvPr/>
            </p:nvPicPr>
            <p:blipFill>
              <a:blip r:embed="rId2" cstate="screen"/>
              <a:srcRect/>
              <a:stretch>
                <a:fillRect/>
              </a:stretch>
            </p:blipFill>
            <p:spPr bwMode="auto">
              <a:xfrm>
                <a:off x="5471" y="2612"/>
                <a:ext cx="264" cy="1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7111" name="Rectangle 70"/>
              <p:cNvSpPr>
                <a:spLocks noChangeArrowheads="1"/>
              </p:cNvSpPr>
              <p:nvPr/>
            </p:nvSpPr>
            <p:spPr bwMode="auto">
              <a:xfrm rot="-5400000">
                <a:off x="5444" y="4202"/>
                <a:ext cx="13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 sz="400" b="0" dirty="0">
                    <a:solidFill>
                      <a:schemeClr val="bg1"/>
                    </a:solidFill>
                  </a:rPr>
                  <a:t>R</a:t>
                </a:r>
              </a:p>
            </p:txBody>
          </p:sp>
          <p:sp>
            <p:nvSpPr>
              <p:cNvPr id="47112" name="Oval 71"/>
              <p:cNvSpPr>
                <a:spLocks noChangeArrowheads="1"/>
              </p:cNvSpPr>
              <p:nvPr/>
            </p:nvSpPr>
            <p:spPr bwMode="auto">
              <a:xfrm rot="-5400000">
                <a:off x="5494" y="4230"/>
                <a:ext cx="36" cy="34"/>
              </a:xfrm>
              <a:prstGeom prst="ellipse">
                <a:avLst/>
              </a:prstGeom>
              <a:noFill/>
              <a:ln w="508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47107" name="Rectangle 74"/>
          <p:cNvSpPr>
            <a:spLocks noChangeArrowheads="1"/>
          </p:cNvSpPr>
          <p:nvPr/>
        </p:nvSpPr>
        <p:spPr bwMode="auto">
          <a:xfrm>
            <a:off x="0" y="1054100"/>
            <a:ext cx="91440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2010 </a:t>
            </a:r>
            <a:r>
              <a:rPr lang="en-GB" sz="3600" dirty="0">
                <a:solidFill>
                  <a:schemeClr val="tx2"/>
                </a:solidFill>
              </a:rPr>
              <a:t>Customer</a:t>
            </a:r>
          </a:p>
          <a:p>
            <a:pPr algn="ctr">
              <a:spcBef>
                <a:spcPct val="0"/>
              </a:spcBef>
            </a:pPr>
            <a:r>
              <a:rPr lang="en-GB" sz="3600" dirty="0">
                <a:solidFill>
                  <a:schemeClr val="tx2"/>
                </a:solidFill>
              </a:rPr>
              <a:t>Survey</a:t>
            </a:r>
          </a:p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DCUSA Panel Meeting</a:t>
            </a:r>
            <a:endParaRPr lang="en-GB" sz="3600" dirty="0">
              <a:solidFill>
                <a:schemeClr val="tx2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Prepared For:</a:t>
            </a:r>
          </a:p>
          <a:p>
            <a:pPr algn="ctr"/>
            <a:endParaRPr lang="en-GB" sz="2000" dirty="0">
              <a:solidFill>
                <a:schemeClr val="tx2"/>
              </a:solidFill>
            </a:endParaRPr>
          </a:p>
          <a:p>
            <a:pPr algn="ctr"/>
            <a:endParaRPr lang="en-GB" sz="2400" dirty="0" smtClean="0">
              <a:solidFill>
                <a:schemeClr val="tx2"/>
              </a:solidFill>
            </a:endParaRPr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17</a:t>
            </a:r>
            <a:r>
              <a:rPr lang="en-GB" sz="240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dirty="0" smtClean="0">
                <a:solidFill>
                  <a:schemeClr val="tx2"/>
                </a:solidFill>
              </a:rPr>
              <a:t> November 2010</a:t>
            </a:r>
            <a:endParaRPr lang="en-GB" sz="2400" dirty="0">
              <a:solidFill>
                <a:schemeClr val="tx2"/>
              </a:solidFill>
            </a:endParaRPr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71900" y="4309082"/>
            <a:ext cx="1764196" cy="84916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Coverage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14AAD4-866C-480B-84E2-820211BC497C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1213" y="1493838"/>
            <a:ext cx="7704137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>
              <a:spcBef>
                <a:spcPts val="0"/>
              </a:spcBef>
              <a:buClr>
                <a:srgbClr val="00A1B3"/>
              </a:buClr>
              <a:buSzPct val="135000"/>
              <a:tabLst>
                <a:tab pos="6100763" algn="ctr"/>
              </a:tabLst>
              <a:defRPr/>
            </a:pPr>
            <a:r>
              <a:rPr lang="en-GB" sz="1600" dirty="0"/>
              <a:t>		Slide</a:t>
            </a:r>
          </a:p>
          <a:p>
            <a:pPr marL="266700" indent="-266700">
              <a:spcBef>
                <a:spcPts val="0"/>
              </a:spcBef>
              <a:buClr>
                <a:srgbClr val="00A1B3"/>
              </a:buClr>
              <a:buSzPct val="135000"/>
              <a:tabLst>
                <a:tab pos="6100763" algn="ctr"/>
              </a:tabLst>
              <a:defRPr/>
            </a:pPr>
            <a:endParaRPr lang="en-GB" sz="1600" dirty="0"/>
          </a:p>
          <a:p>
            <a:pPr marL="266700" lvl="1" indent="-266700">
              <a:spcBef>
                <a:spcPts val="0"/>
              </a:spcBef>
              <a:buClr>
                <a:srgbClr val="00A1B3"/>
              </a:buClr>
              <a:buSzPct val="135000"/>
              <a:buFont typeface="Arial" pitchFamily="34" charset="0"/>
              <a:buChar char="•"/>
              <a:tabLst>
                <a:tab pos="6100763" algn="ctr"/>
              </a:tabLst>
              <a:defRPr/>
            </a:pPr>
            <a:r>
              <a:rPr lang="en-GB" sz="1600" dirty="0" smtClean="0"/>
              <a:t>Main Quantitative Findings	3</a:t>
            </a:r>
          </a:p>
          <a:p>
            <a:pPr marL="266700" lvl="1" indent="-266700">
              <a:spcBef>
                <a:spcPts val="0"/>
              </a:spcBef>
              <a:buClr>
                <a:srgbClr val="00A1B3"/>
              </a:buClr>
              <a:buSzPct val="135000"/>
              <a:buFont typeface="Arial" pitchFamily="34" charset="0"/>
              <a:buChar char="•"/>
              <a:tabLst>
                <a:tab pos="6100763" algn="ctr"/>
              </a:tabLst>
              <a:defRPr/>
            </a:pPr>
            <a:endParaRPr lang="en-GB" sz="1600" dirty="0" smtClean="0"/>
          </a:p>
          <a:p>
            <a:pPr marL="266700" lvl="1" indent="-266700">
              <a:spcBef>
                <a:spcPts val="0"/>
              </a:spcBef>
              <a:buClr>
                <a:srgbClr val="00A1B3"/>
              </a:buClr>
              <a:buSzPct val="135000"/>
              <a:buFont typeface="Arial" pitchFamily="34" charset="0"/>
              <a:buChar char="•"/>
              <a:tabLst>
                <a:tab pos="6100763" algn="ctr"/>
              </a:tabLst>
              <a:defRPr/>
            </a:pPr>
            <a:r>
              <a:rPr lang="en-GB" sz="1600" dirty="0" smtClean="0"/>
              <a:t>Qualitative Feedback 	19	</a:t>
            </a:r>
          </a:p>
          <a:p>
            <a:pPr marL="266700" indent="-266700">
              <a:spcBef>
                <a:spcPts val="0"/>
              </a:spcBef>
              <a:buClr>
                <a:srgbClr val="00A1B3"/>
              </a:buClr>
              <a:buSzPct val="135000"/>
              <a:tabLst>
                <a:tab pos="6100763" algn="ctr"/>
              </a:tabLst>
              <a:defRPr/>
            </a:pPr>
            <a:r>
              <a:rPr lang="en-GB" sz="1600" dirty="0" smtClean="0"/>
              <a:t>	</a:t>
            </a:r>
          </a:p>
        </p:txBody>
      </p:sp>
      <p:sp>
        <p:nvSpPr>
          <p:cNvPr id="21509" name="Rounded Rectangle 7"/>
          <p:cNvSpPr>
            <a:spLocks noChangeArrowheads="1"/>
          </p:cNvSpPr>
          <p:nvPr/>
        </p:nvSpPr>
        <p:spPr bwMode="auto">
          <a:xfrm>
            <a:off x="628650" y="1989138"/>
            <a:ext cx="7046913" cy="32861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7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A9DE1C-B62E-4EE7-B168-7CB4CB87A59A}" type="slidenum">
              <a:rPr lang="en-GB"/>
              <a:pPr/>
              <a:t>4</a:t>
            </a:fld>
            <a:endParaRPr lang="en-GB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Quantitative Phase – Key Headlines (1/2)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1600" dirty="0" smtClean="0"/>
              <a:t>The high satisfaction levels already reached have been maintained again this year, with a strong sense that service is improving – particularly the staff, website and communications.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−"/>
            </a:pPr>
            <a:r>
              <a:rPr lang="en-GB" sz="1600" b="0" dirty="0" smtClean="0"/>
              <a:t>ElectraLink’s 8+ score is still 29% ahead of the nearest benchmark (</a:t>
            </a:r>
            <a:r>
              <a:rPr lang="en-GB" sz="1600" b="0" dirty="0" err="1" smtClean="0"/>
              <a:t>Elexon</a:t>
            </a:r>
            <a:r>
              <a:rPr lang="en-GB" sz="1600" b="0" dirty="0" smtClean="0"/>
              <a:t>)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−"/>
            </a:pPr>
            <a:r>
              <a:rPr lang="en-GB" sz="1600" b="0" dirty="0" smtClean="0"/>
              <a:t>Value for money score is up to 47% </a:t>
            </a:r>
          </a:p>
          <a:p>
            <a:pPr eaLnBrk="1" hangingPunct="1"/>
            <a:r>
              <a:rPr lang="en-GB" sz="1600" dirty="0" smtClean="0"/>
              <a:t>Customers see ElectraLink’s strengths as the helpful, efficient and prompt service from staff. Rating of responsiveness and understanding service support have improved further.</a:t>
            </a:r>
          </a:p>
          <a:p>
            <a:pPr eaLnBrk="1" hangingPunct="1"/>
            <a:r>
              <a:rPr lang="en-GB" sz="1600" dirty="0" smtClean="0"/>
              <a:t>These are well aligned with what they see as the necessary qualities of a code administrator: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−"/>
            </a:pPr>
            <a:r>
              <a:rPr lang="en-GB" sz="1600" b="0" dirty="0" smtClean="0"/>
              <a:t>Quality of service		(79% rate 8+ out of 10)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−"/>
            </a:pPr>
            <a:r>
              <a:rPr lang="en-GB" sz="1600" b="0" dirty="0" smtClean="0"/>
              <a:t>Knowledge			(76% rate 8+ out of 10)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−"/>
            </a:pPr>
            <a:r>
              <a:rPr lang="en-GB" sz="1600" b="0" dirty="0" smtClean="0"/>
              <a:t>Quality of written work	(64% rate 8+ out of 10)</a:t>
            </a:r>
          </a:p>
          <a:p>
            <a:pPr eaLnBrk="1" hangingPunct="1"/>
            <a:r>
              <a:rPr lang="en-GB" sz="1600" dirty="0" smtClean="0"/>
              <a:t>Demonstrating industry influence and being easy to work with matter much less.</a:t>
            </a:r>
          </a:p>
          <a:p>
            <a:pPr eaLnBrk="1" hangingPunct="1"/>
            <a:r>
              <a:rPr lang="en-GB" sz="1600" dirty="0" smtClean="0"/>
              <a:t>96% say that it is important to have continuity of service provision from the code administrator.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1AF374-A0FF-4327-B315-A4EDC7DDBACF}" type="slidenum">
              <a:rPr lang="en-GB"/>
              <a:pPr/>
              <a:t>5</a:t>
            </a:fld>
            <a:endParaRPr lang="en-GB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Quantitative Phase – Key Headlines (2/2)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1600" dirty="0" smtClean="0"/>
              <a:t>At an average rating of 4.4 out of 5, customers already rate ElectraLink highly on the 29 specific service areas covered. This is most strongly supported by the helpdesk and finance &amp; auditing activities.</a:t>
            </a:r>
          </a:p>
          <a:p>
            <a:pPr eaLnBrk="1" hangingPunct="1"/>
            <a:r>
              <a:rPr lang="en-GB" sz="1600" dirty="0" smtClean="0"/>
              <a:t>There are no major changes in the these 29 ratings since 2009.</a:t>
            </a:r>
          </a:p>
          <a:p>
            <a:pPr eaLnBrk="1" hangingPunct="1"/>
            <a:r>
              <a:rPr lang="en-GB" sz="1600" dirty="0" smtClean="0"/>
              <a:t>Of these, only two (both related to the website) receive more than 3% rating the service poor: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−"/>
            </a:pPr>
            <a:r>
              <a:rPr lang="en-GB" sz="1600" b="0" dirty="0" smtClean="0"/>
              <a:t>Ease of using the website (6%)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−"/>
            </a:pPr>
            <a:r>
              <a:rPr lang="en-GB" sz="1600" b="0" dirty="0" smtClean="0"/>
              <a:t>Overall usefulness of the website (4%)</a:t>
            </a:r>
          </a:p>
          <a:p>
            <a:pPr lvl="1" eaLnBrk="1" hangingPunct="1"/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Rating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30200" y="1295400"/>
          <a:ext cx="8509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DA06-46C9-4459-8D8D-FEF7BBBAE3A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8313" y="6237312"/>
            <a:ext cx="2843547" cy="33855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% Scoring 8-10 out of 10</a:t>
            </a:r>
            <a:endParaRPr lang="en-GB" sz="16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7633" y="5985284"/>
            <a:ext cx="49688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  <a:tab pos="5207000" algn="ctr"/>
              </a:tabLst>
            </a:pPr>
            <a:endParaRPr lang="en-GB" sz="1600" dirty="0"/>
          </a:p>
          <a:p>
            <a:pPr defTabSz="2032000">
              <a:spcBef>
                <a:spcPct val="0"/>
              </a:spcBef>
              <a:tabLst>
                <a:tab pos="1076325" algn="ctr"/>
                <a:tab pos="3771900" algn="ctr"/>
              </a:tabLst>
            </a:pPr>
            <a:r>
              <a:rPr lang="en-GB" sz="1600" dirty="0"/>
              <a:t>Base: </a:t>
            </a:r>
            <a:r>
              <a:rPr lang="en-GB" sz="1600" dirty="0" smtClean="0"/>
              <a:t>SPAA/ DCUSA Sample	(72)	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A4C0DA-76C8-4002-9E7B-B96573FD5BB4}" type="slidenum">
              <a:rPr lang="en-GB"/>
              <a:pPr/>
              <a:t>7</a:t>
            </a:fld>
            <a:endParaRPr lang="en-GB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6726238" cy="609600"/>
          </a:xfrm>
        </p:spPr>
        <p:txBody>
          <a:bodyPr/>
          <a:lstStyle/>
          <a:p>
            <a:pPr eaLnBrk="1" hangingPunct="1"/>
            <a:r>
              <a:rPr lang="en-GB" dirty="0" smtClean="0"/>
              <a:t>Perceived Improvement Over Past 12 Months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58775" y="1665288"/>
            <a:ext cx="86772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75000"/>
              </a:spcBef>
              <a:tabLst>
                <a:tab pos="3676650" algn="ctr"/>
                <a:tab pos="6010275" algn="ctr"/>
              </a:tabLst>
            </a:pPr>
            <a:r>
              <a:rPr lang="en-GB" dirty="0"/>
              <a:t>	</a:t>
            </a:r>
            <a:r>
              <a:rPr lang="en-GB" sz="1600" dirty="0"/>
              <a:t>Improved	Got Worse</a:t>
            </a:r>
            <a:r>
              <a:rPr lang="en-GB" sz="1400" dirty="0"/>
              <a:t>			</a:t>
            </a:r>
            <a:r>
              <a:rPr lang="en-GB" sz="1600" dirty="0"/>
              <a:t>(A little/ A lot)	(A little/ A lot)</a:t>
            </a:r>
          </a:p>
          <a:p>
            <a:pPr>
              <a:lnSpc>
                <a:spcPct val="200000"/>
              </a:lnSpc>
              <a:spcBef>
                <a:spcPct val="100000"/>
              </a:spcBef>
              <a:tabLst>
                <a:tab pos="3676650" algn="ctr"/>
                <a:tab pos="6010275" algn="ctr"/>
              </a:tabLst>
            </a:pPr>
            <a:r>
              <a:rPr lang="en-GB" sz="1600" dirty="0" smtClean="0"/>
              <a:t>ElectraLink </a:t>
            </a:r>
            <a:r>
              <a:rPr lang="en-GB" sz="1600" dirty="0"/>
              <a:t>Service </a:t>
            </a:r>
          </a:p>
          <a:p>
            <a:pPr>
              <a:spcBef>
                <a:spcPct val="0"/>
              </a:spcBef>
              <a:tabLst>
                <a:tab pos="3676650" algn="ctr"/>
                <a:tab pos="6010275" algn="ctr"/>
              </a:tabLst>
            </a:pPr>
            <a:r>
              <a:rPr lang="en-GB" dirty="0"/>
              <a:t>			</a:t>
            </a:r>
          </a:p>
          <a:p>
            <a:pPr>
              <a:spcBef>
                <a:spcPct val="0"/>
              </a:spcBef>
              <a:tabLst>
                <a:tab pos="3676650" algn="ctr"/>
                <a:tab pos="6010275" algn="ctr"/>
              </a:tabLst>
            </a:pPr>
            <a:r>
              <a:rPr lang="en-GB" dirty="0"/>
              <a:t>			</a:t>
            </a:r>
          </a:p>
          <a:p>
            <a:pPr>
              <a:spcBef>
                <a:spcPct val="40000"/>
              </a:spcBef>
              <a:tabLst>
                <a:tab pos="3676650" algn="ctr"/>
                <a:tab pos="6010275" algn="ctr"/>
              </a:tabLst>
            </a:pPr>
            <a:r>
              <a:rPr lang="en-GB" sz="1600" dirty="0"/>
              <a:t>Value For Money </a:t>
            </a:r>
          </a:p>
          <a:p>
            <a:pPr>
              <a:spcBef>
                <a:spcPct val="0"/>
              </a:spcBef>
              <a:tabLst>
                <a:tab pos="3676650" algn="ctr"/>
                <a:tab pos="6010275" algn="ctr"/>
              </a:tabLst>
            </a:pPr>
            <a:r>
              <a:rPr lang="en-GB" dirty="0"/>
              <a:t>			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470275" y="2327275"/>
          <a:ext cx="2447133" cy="19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5616575" y="2279650"/>
          <a:ext cx="2305050" cy="2085975"/>
        </p:xfrm>
        <a:graphic>
          <a:graphicData uri="http://schemas.openxmlformats.org/presentationml/2006/ole">
            <p:oleObj spid="_x0000_s195586" name="Chart" r:id="rId5" imgW="2638425" imgH="2086051" progId="MSGraph.Chart.8">
              <p:embed followColorScheme="full"/>
            </p:oleObj>
          </a:graphicData>
        </a:graphic>
      </p:graphicFrame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358775" y="4630738"/>
            <a:ext cx="7417581" cy="33855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 smtClean="0"/>
              <a:t>No single reason given for improvement by more than 1-2 people</a:t>
            </a:r>
            <a:endParaRPr lang="en-GB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21C1F2-EF8F-47C3-BA10-2399B46C1462}" type="slidenum">
              <a:rPr lang="en-GB"/>
              <a:pPr/>
              <a:t>8</a:t>
            </a:fld>
            <a:endParaRPr lang="en-GB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2100"/>
            <a:ext cx="8202613" cy="609600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Main Reasons ElectraLink Has Improved / Stayed Same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0" y="1387565"/>
            <a:ext cx="8964613" cy="55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	Total	Improved A	Stayed Same</a:t>
            </a:r>
          </a:p>
          <a:p>
            <a:pPr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	Sample	Lot / Little	 / Got Worse</a:t>
            </a:r>
          </a:p>
          <a:p>
            <a:pPr>
              <a:lnSpc>
                <a:spcPct val="50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endParaRPr lang="en-GB" sz="1600" dirty="0"/>
          </a:p>
          <a:p>
            <a:pPr>
              <a:lnSpc>
                <a:spcPct val="180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		</a:t>
            </a:r>
            <a:r>
              <a:rPr lang="en-GB" sz="1600" dirty="0" smtClean="0"/>
              <a:t>0	39</a:t>
            </a:r>
            <a:endParaRPr lang="en-GB" sz="1600" dirty="0"/>
          </a:p>
          <a:p>
            <a:pPr>
              <a:lnSpc>
                <a:spcPct val="185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		</a:t>
            </a:r>
            <a:r>
              <a:rPr lang="en-GB" sz="1600" dirty="0" smtClean="0"/>
              <a:t>6	30</a:t>
            </a:r>
            <a:endParaRPr lang="en-GB" sz="1600" dirty="0"/>
          </a:p>
          <a:p>
            <a:pPr>
              <a:lnSpc>
                <a:spcPct val="185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		</a:t>
            </a:r>
            <a:r>
              <a:rPr lang="en-GB" sz="1600" dirty="0" smtClean="0"/>
              <a:t>0	21</a:t>
            </a:r>
            <a:endParaRPr lang="en-GB" sz="1600" dirty="0"/>
          </a:p>
          <a:p>
            <a:pPr>
              <a:lnSpc>
                <a:spcPct val="185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		</a:t>
            </a:r>
            <a:r>
              <a:rPr lang="en-GB" sz="1600" dirty="0" smtClean="0"/>
              <a:t>31	2</a:t>
            </a:r>
            <a:endParaRPr lang="en-GB" sz="1600" dirty="0"/>
          </a:p>
          <a:p>
            <a:pPr>
              <a:lnSpc>
                <a:spcPct val="185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		</a:t>
            </a:r>
            <a:r>
              <a:rPr lang="en-GB" sz="1600" dirty="0" smtClean="0"/>
              <a:t>25	0</a:t>
            </a:r>
            <a:endParaRPr lang="en-GB" sz="1600" dirty="0"/>
          </a:p>
          <a:p>
            <a:pPr>
              <a:lnSpc>
                <a:spcPct val="185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		</a:t>
            </a:r>
            <a:r>
              <a:rPr lang="en-GB" sz="1600" dirty="0" smtClean="0"/>
              <a:t>13	0</a:t>
            </a:r>
            <a:endParaRPr lang="en-GB" sz="1600" dirty="0"/>
          </a:p>
          <a:p>
            <a:pPr>
              <a:lnSpc>
                <a:spcPct val="185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		</a:t>
            </a:r>
            <a:r>
              <a:rPr lang="en-GB" sz="1600" dirty="0" smtClean="0"/>
              <a:t>6	2</a:t>
            </a:r>
            <a:endParaRPr lang="en-GB" sz="1600" dirty="0"/>
          </a:p>
          <a:p>
            <a:pPr>
              <a:lnSpc>
                <a:spcPct val="185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 smtClean="0"/>
              <a:t>			0	2</a:t>
            </a:r>
          </a:p>
          <a:p>
            <a:pPr>
              <a:lnSpc>
                <a:spcPct val="185000"/>
              </a:lnSpc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 smtClean="0"/>
              <a:t>			0	2</a:t>
            </a:r>
          </a:p>
          <a:p>
            <a:pPr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 smtClean="0"/>
              <a:t>	</a:t>
            </a:r>
          </a:p>
          <a:p>
            <a:pPr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 smtClean="0"/>
              <a:t>Base</a:t>
            </a:r>
            <a:r>
              <a:rPr lang="en-GB" sz="1600" dirty="0"/>
              <a:t>: Total SPAA / DCUSA Sample	(</a:t>
            </a:r>
            <a:r>
              <a:rPr lang="en-GB" sz="1600" dirty="0" smtClean="0"/>
              <a:t>72)</a:t>
            </a:r>
            <a:r>
              <a:rPr lang="en-GB" sz="1600" dirty="0"/>
              <a:t>	(</a:t>
            </a:r>
            <a:r>
              <a:rPr lang="en-GB" sz="1600" dirty="0" smtClean="0"/>
              <a:t>16)</a:t>
            </a:r>
            <a:r>
              <a:rPr lang="en-GB" sz="1600" dirty="0"/>
              <a:t>	(61)</a:t>
            </a:r>
          </a:p>
          <a:p>
            <a:pPr>
              <a:spcBef>
                <a:spcPct val="0"/>
              </a:spcBef>
              <a:tabLst>
                <a:tab pos="114300" algn="l"/>
                <a:tab pos="4305300" algn="ctr"/>
                <a:tab pos="6457950" algn="ctr"/>
                <a:tab pos="7896225" algn="ctr"/>
              </a:tabLst>
            </a:pPr>
            <a:r>
              <a:rPr lang="en-GB" sz="1600" dirty="0"/>
              <a:t>	NB: Mentions by 1 person (1%) not shown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251200" y="1952836"/>
          <a:ext cx="2803525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358775" y="2456892"/>
            <a:ext cx="2557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/>
              <a:t>Service Is Consistent / Always Good</a:t>
            </a: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359532" y="2032521"/>
            <a:ext cx="2557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/>
              <a:t>Have Not Noticed Any Changes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358775" y="2888940"/>
            <a:ext cx="2557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/>
              <a:t>Have Little Contact With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/>
              <a:t>Them / New To Post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358775" y="3465004"/>
            <a:ext cx="2557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/>
              <a:t>Staff - Positive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358775" y="5241007"/>
            <a:ext cx="2557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/>
              <a:t>Staff - Negative</a:t>
            </a:r>
          </a:p>
        </p:txBody>
      </p:sp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358353" y="4376911"/>
            <a:ext cx="30611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 smtClean="0"/>
              <a:t>Communications - positive</a:t>
            </a:r>
            <a:endParaRPr lang="en-GB" sz="1600" dirty="0"/>
          </a:p>
        </p:txBody>
      </p:sp>
      <p:sp>
        <p:nvSpPr>
          <p:cNvPr id="32781" name="Text Box 12"/>
          <p:cNvSpPr txBox="1">
            <a:spLocks noChangeArrowheads="1"/>
          </p:cNvSpPr>
          <p:nvPr/>
        </p:nvSpPr>
        <p:spPr bwMode="auto">
          <a:xfrm>
            <a:off x="358775" y="5673055"/>
            <a:ext cx="2557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/>
              <a:t>Don’t Know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58353" y="3908859"/>
            <a:ext cx="2557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/>
              <a:t>Website Improved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58353" y="4797152"/>
            <a:ext cx="2557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dirty="0" smtClean="0"/>
              <a:t>Easy to work with</a:t>
            </a:r>
            <a:endParaRPr lang="en-GB" sz="1600" dirty="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5472100" y="1135777"/>
            <a:ext cx="3312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1600" u="sng" dirty="0" smtClean="0"/>
              <a:t>Why say that ElectraLink has….</a:t>
            </a:r>
            <a:endParaRPr lang="en-GB" sz="16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CD0C83-668D-4742-AD71-7BFBCBD90AE2}" type="slidenum">
              <a:rPr lang="en-GB"/>
              <a:pPr/>
              <a:t>9</a:t>
            </a:fld>
            <a:endParaRPr lang="en-GB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Average Rating Of Main Service Areas</a:t>
            </a:r>
          </a:p>
        </p:txBody>
      </p:sp>
      <p:sp>
        <p:nvSpPr>
          <p:cNvPr id="100356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677275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r>
              <a:rPr lang="en-GB" dirty="0"/>
              <a:t>		No. of 	Mean		Change</a:t>
            </a:r>
          </a:p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r>
              <a:rPr lang="en-GB" dirty="0"/>
              <a:t>	Service	 Attributes 	 Score 	 Attributes 	Since</a:t>
            </a:r>
          </a:p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r>
              <a:rPr lang="en-GB" dirty="0"/>
              <a:t>	Area	Rated	</a:t>
            </a:r>
            <a:r>
              <a:rPr lang="en-GB" dirty="0" smtClean="0"/>
              <a:t>2010</a:t>
            </a:r>
            <a:r>
              <a:rPr lang="en-GB" dirty="0"/>
              <a:t>	Compared*	</a:t>
            </a:r>
            <a:r>
              <a:rPr lang="en-GB" dirty="0" smtClean="0"/>
              <a:t>2009*</a:t>
            </a:r>
            <a:endParaRPr lang="en-GB" dirty="0"/>
          </a:p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endParaRPr lang="en-GB" dirty="0"/>
          </a:p>
          <a:p>
            <a:pPr>
              <a:lnSpc>
                <a:spcPct val="150000"/>
              </a:lnSpc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r>
              <a:rPr lang="en-GB" dirty="0"/>
              <a:t>All Ratings	27	</a:t>
            </a:r>
            <a:r>
              <a:rPr lang="en-GB" dirty="0" smtClean="0"/>
              <a:t>4.44</a:t>
            </a:r>
            <a:r>
              <a:rPr lang="en-GB" dirty="0"/>
              <a:t>	26	+</a:t>
            </a:r>
            <a:r>
              <a:rPr lang="en-GB" dirty="0" smtClean="0"/>
              <a:t>0.09</a:t>
            </a:r>
            <a:endParaRPr lang="en-GB" dirty="0"/>
          </a:p>
          <a:p>
            <a:pPr>
              <a:lnSpc>
                <a:spcPct val="150000"/>
              </a:lnSpc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endParaRPr lang="en-GB" dirty="0"/>
          </a:p>
          <a:p>
            <a:pPr>
              <a:lnSpc>
                <a:spcPct val="150000"/>
              </a:lnSpc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r>
              <a:rPr lang="en-GB" dirty="0"/>
              <a:t>Finance &amp; Auditing	</a:t>
            </a:r>
            <a:r>
              <a:rPr lang="en-GB" dirty="0" smtClean="0"/>
              <a:t>8</a:t>
            </a:r>
            <a:r>
              <a:rPr lang="en-GB" dirty="0"/>
              <a:t>	</a:t>
            </a:r>
            <a:r>
              <a:rPr lang="en-GB" dirty="0" smtClean="0"/>
              <a:t>4.58</a:t>
            </a:r>
            <a:r>
              <a:rPr lang="en-GB" dirty="0"/>
              <a:t>	</a:t>
            </a:r>
            <a:r>
              <a:rPr lang="en-GB" dirty="0" smtClean="0"/>
              <a:t>7</a:t>
            </a:r>
            <a:r>
              <a:rPr lang="en-GB" dirty="0"/>
              <a:t>	-</a:t>
            </a:r>
            <a:r>
              <a:rPr lang="en-GB" dirty="0" smtClean="0"/>
              <a:t>0.02</a:t>
            </a:r>
            <a:r>
              <a:rPr lang="en-GB" dirty="0"/>
              <a:t>		Management </a:t>
            </a:r>
            <a:r>
              <a:rPr lang="en-GB" dirty="0" smtClean="0"/>
              <a:t>Of DCUSA</a:t>
            </a:r>
            <a:r>
              <a:rPr lang="en-GB" dirty="0"/>
              <a:t>	</a:t>
            </a:r>
            <a:r>
              <a:rPr lang="en-GB" dirty="0" smtClean="0"/>
              <a:t>8</a:t>
            </a:r>
            <a:r>
              <a:rPr lang="en-GB" dirty="0"/>
              <a:t>	</a:t>
            </a:r>
            <a:r>
              <a:rPr lang="en-GB" dirty="0" smtClean="0"/>
              <a:t>4.32</a:t>
            </a:r>
            <a:r>
              <a:rPr lang="en-GB" dirty="0"/>
              <a:t>	</a:t>
            </a:r>
            <a:r>
              <a:rPr lang="en-GB" dirty="0" smtClean="0"/>
              <a:t>8</a:t>
            </a:r>
            <a:r>
              <a:rPr lang="en-GB" dirty="0"/>
              <a:t>	+</a:t>
            </a:r>
            <a:r>
              <a:rPr lang="en-GB" dirty="0" smtClean="0"/>
              <a:t>0.06</a:t>
            </a:r>
            <a:endParaRPr lang="en-GB" dirty="0"/>
          </a:p>
          <a:p>
            <a:pPr>
              <a:lnSpc>
                <a:spcPct val="150000"/>
              </a:lnSpc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r>
              <a:rPr lang="en-GB" dirty="0"/>
              <a:t>Helpdesk For </a:t>
            </a:r>
            <a:r>
              <a:rPr lang="en-GB" dirty="0" smtClean="0"/>
              <a:t>DCUSA</a:t>
            </a:r>
            <a:r>
              <a:rPr lang="en-GB" dirty="0"/>
              <a:t>	5	</a:t>
            </a:r>
            <a:r>
              <a:rPr lang="en-GB" dirty="0" smtClean="0"/>
              <a:t>4.57</a:t>
            </a:r>
            <a:r>
              <a:rPr lang="en-GB" dirty="0"/>
              <a:t>	5	+</a:t>
            </a:r>
            <a:r>
              <a:rPr lang="en-GB" dirty="0" smtClean="0"/>
              <a:t>0.06</a:t>
            </a:r>
            <a:endParaRPr lang="en-GB" dirty="0"/>
          </a:p>
          <a:p>
            <a:pPr>
              <a:lnSpc>
                <a:spcPct val="150000"/>
              </a:lnSpc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r>
              <a:rPr lang="en-GB" dirty="0" smtClean="0"/>
              <a:t>DCUSA </a:t>
            </a:r>
            <a:r>
              <a:rPr lang="en-GB" dirty="0"/>
              <a:t>Website	6	</a:t>
            </a:r>
            <a:r>
              <a:rPr lang="en-GB" dirty="0" smtClean="0"/>
              <a:t>4.14</a:t>
            </a:r>
            <a:r>
              <a:rPr lang="en-GB" dirty="0"/>
              <a:t>	6	</a:t>
            </a:r>
            <a:r>
              <a:rPr lang="en-GB" dirty="0" smtClean="0"/>
              <a:t>+0.11</a:t>
            </a:r>
            <a:endParaRPr lang="en-GB" dirty="0"/>
          </a:p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endParaRPr lang="en-GB" sz="1400" dirty="0"/>
          </a:p>
          <a:p>
            <a:pPr>
              <a:lnSpc>
                <a:spcPct val="50000"/>
              </a:lnSpc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endParaRPr lang="en-GB" sz="1400" dirty="0"/>
          </a:p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endParaRPr lang="en-GB" sz="1400" dirty="0"/>
          </a:p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endParaRPr lang="en-GB" sz="1400" dirty="0"/>
          </a:p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endParaRPr lang="en-GB" sz="1400" dirty="0"/>
          </a:p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r>
              <a:rPr lang="en-GB" sz="1400" dirty="0"/>
              <a:t>Base: All rating each attribute</a:t>
            </a:r>
          </a:p>
          <a:p>
            <a:pPr>
              <a:spcBef>
                <a:spcPct val="0"/>
              </a:spcBef>
              <a:tabLst>
                <a:tab pos="1076325" algn="ctr"/>
                <a:tab pos="3590925" algn="ctr"/>
                <a:tab pos="5019675" algn="ctr"/>
                <a:tab pos="6457950" algn="ctr"/>
                <a:tab pos="7896225" algn="ctr"/>
              </a:tabLst>
            </a:pPr>
            <a:r>
              <a:rPr lang="en-GB" sz="1400" dirty="0"/>
              <a:t>* Change compared only on ratings in both </a:t>
            </a:r>
            <a:r>
              <a:rPr lang="en-GB" sz="1400" dirty="0" smtClean="0"/>
              <a:t>2009 </a:t>
            </a:r>
            <a:r>
              <a:rPr lang="en-GB" sz="1400" dirty="0"/>
              <a:t>and </a:t>
            </a:r>
            <a:r>
              <a:rPr lang="en-GB" sz="1400" dirty="0" smtClean="0"/>
              <a:t>2010</a:t>
            </a:r>
            <a:endParaRPr lang="en-GB" sz="1400" dirty="0"/>
          </a:p>
        </p:txBody>
      </p:sp>
      <p:sp>
        <p:nvSpPr>
          <p:cNvPr id="100357" name="Line 4"/>
          <p:cNvSpPr>
            <a:spLocks noChangeShapeType="1"/>
          </p:cNvSpPr>
          <p:nvPr/>
        </p:nvSpPr>
        <p:spPr bwMode="auto">
          <a:xfrm>
            <a:off x="5976938" y="1125538"/>
            <a:ext cx="0" cy="370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earchcraft B&amp;W Temp">
  <a:themeElements>
    <a:clrScheme name="">
      <a:dk1>
        <a:srgbClr val="000000"/>
      </a:dk1>
      <a:lt1>
        <a:srgbClr val="1BAB9D"/>
      </a:lt1>
      <a:dk2>
        <a:srgbClr val="333399"/>
      </a:dk2>
      <a:lt2>
        <a:srgbClr val="808080"/>
      </a:lt2>
      <a:accent1>
        <a:srgbClr val="FF3300"/>
      </a:accent1>
      <a:accent2>
        <a:srgbClr val="FFFFFF"/>
      </a:accent2>
      <a:accent3>
        <a:srgbClr val="ABD2CC"/>
      </a:accent3>
      <a:accent4>
        <a:srgbClr val="000000"/>
      </a:accent4>
      <a:accent5>
        <a:srgbClr val="FFADAA"/>
      </a:accent5>
      <a:accent6>
        <a:srgbClr val="E7E7E7"/>
      </a:accent6>
      <a:hlink>
        <a:srgbClr val="CCCCFF"/>
      </a:hlink>
      <a:folHlink>
        <a:srgbClr val="FFFF00"/>
      </a:folHlink>
    </a:clrScheme>
    <a:fontScheme name="Researchcraft B&amp;W 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7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7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searchcraft B&amp;W Tem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craft B&amp;W Tem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craft B&amp;W Tem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craft B&amp;W Tem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craft B&amp;W 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craft B&amp;W 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craft B&amp;W 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Researchcraft B&amp;W Temp</Template>
  <TotalTime>7764</TotalTime>
  <Words>1561</Words>
  <Application>Microsoft Office PowerPoint</Application>
  <PresentationFormat>On-screen Show (4:3)</PresentationFormat>
  <Paragraphs>313</Paragraphs>
  <Slides>27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Researchcraft B&amp;W Temp</vt:lpstr>
      <vt:lpstr>Chart</vt:lpstr>
      <vt:lpstr>Slide 1</vt:lpstr>
      <vt:lpstr>Method - Overview</vt:lpstr>
      <vt:lpstr>Presentation Coverage</vt:lpstr>
      <vt:lpstr>Quantitative Phase – Key Headlines (1/2)</vt:lpstr>
      <vt:lpstr>Quantitative Phase – Key Headlines (2/2)</vt:lpstr>
      <vt:lpstr>Overall Rating</vt:lpstr>
      <vt:lpstr>Perceived Improvement Over Past 12 Months</vt:lpstr>
      <vt:lpstr>Main Reasons ElectraLink Has Improved / Stayed Same</vt:lpstr>
      <vt:lpstr>Average Rating Of Main Service Areas</vt:lpstr>
      <vt:lpstr>Qualities Important For Code Administrator To  Demonstrate</vt:lpstr>
      <vt:lpstr>Qualities Important For Code Administrator To  Demonstrate</vt:lpstr>
      <vt:lpstr>Importance Versus Performance Matrix</vt:lpstr>
      <vt:lpstr>Importance Versus Performance Matrix</vt:lpstr>
      <vt:lpstr>Services Ratings</vt:lpstr>
      <vt:lpstr>Services Ratings</vt:lpstr>
      <vt:lpstr>Services Ratings</vt:lpstr>
      <vt:lpstr>What Would Most Like ElectraLink To Improve On</vt:lpstr>
      <vt:lpstr>Suggested Improvements</vt:lpstr>
      <vt:lpstr>Presentation Coverage</vt:lpstr>
      <vt:lpstr>Overall the service provided by ElectraLink for DCUSA is very well received</vt:lpstr>
      <vt:lpstr>Using The Qualitative Phase To Drive Improvement</vt:lpstr>
      <vt:lpstr>Scope of knowledge Of Administrators  (i.e. Industry versus Code)</vt:lpstr>
      <vt:lpstr>Staff Succession</vt:lpstr>
      <vt:lpstr>Accuracy</vt:lpstr>
      <vt:lpstr>Resources – Improvements</vt:lpstr>
      <vt:lpstr>And Finally…..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research</dc:creator>
  <cp:lastModifiedBy>Elizabeth Lawlor</cp:lastModifiedBy>
  <cp:revision>614</cp:revision>
  <dcterms:created xsi:type="dcterms:W3CDTF">2007-11-26T13:25:35Z</dcterms:created>
  <dcterms:modified xsi:type="dcterms:W3CDTF">2010-11-17T09:44:48Z</dcterms:modified>
</cp:coreProperties>
</file>