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charts/chart5.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7.xml" ContentType="application/vnd.openxmlformats-officedocument.drawingml.chart+xml"/>
  <Override PartName="/ppt/notesSlides/notesSlide16.xml" ContentType="application/vnd.openxmlformats-officedocument.presentationml.notesSlide+xml"/>
  <Override PartName="/ppt/charts/chart8.xml" ContentType="application/vnd.openxmlformats-officedocument.drawingml.chart+xml"/>
  <Override PartName="/ppt/charts/chart9.xml" ContentType="application/vnd.openxmlformats-officedocument.drawingml.chart+xml"/>
  <Override PartName="/ppt/notesSlides/notesSlide17.xml" ContentType="application/vnd.openxmlformats-officedocument.presentationml.notesSlide+xml"/>
  <Override PartName="/ppt/charts/chart10.xml" ContentType="application/vnd.openxmlformats-officedocument.drawingml.chart+xml"/>
  <Override PartName="/ppt/notesSlides/notesSlide18.xml" ContentType="application/vnd.openxmlformats-officedocument.presentationml.notesSlide+xml"/>
  <Override PartName="/ppt/charts/chart1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3.xml" ContentType="application/vnd.openxmlformats-officedocument.drawingml.chart+xml"/>
  <Override PartName="/ppt/notesSlides/notesSlide23.xml" ContentType="application/vnd.openxmlformats-officedocument.presentationml.notesSlide+xml"/>
  <Override PartName="/ppt/charts/chart1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15.xml" ContentType="application/vnd.openxmlformats-officedocument.drawingml.chart+xml"/>
  <Override PartName="/ppt/notesSlides/notesSlide25.xml" ContentType="application/vnd.openxmlformats-officedocument.presentationml.notesSlide+xml"/>
  <Override PartName="/ppt/charts/chart16.xml" ContentType="application/vnd.openxmlformats-officedocument.drawingml.chart+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7.xml" ContentType="application/vnd.openxmlformats-officedocument.drawingml.chart+xml"/>
  <Override PartName="/ppt/charts/chart18.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9.xml" ContentType="application/vnd.openxmlformats-officedocument.drawingml.chart+xml"/>
  <Override PartName="/ppt/notesSlides/notesSlide30.xml" ContentType="application/vnd.openxmlformats-officedocument.presentationml.notesSlide+xml"/>
  <Override PartName="/ppt/charts/chart20.xml" ContentType="application/vnd.openxmlformats-officedocument.drawingml.chart+xml"/>
  <Override PartName="/ppt/drawings/drawing2.xml" ContentType="application/vnd.openxmlformats-officedocument.drawingml.chartshape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1.xml" ContentType="application/vnd.openxmlformats-officedocument.drawingml.chart+xml"/>
  <Override PartName="/ppt/notesSlides/notesSlide33.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34.xml" ContentType="application/vnd.openxmlformats-officedocument.presentationml.notesSlide+xml"/>
  <Override PartName="/ppt/charts/chart24.xml" ContentType="application/vnd.openxmlformats-officedocument.drawingml.chart+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5.xml" ContentType="application/vnd.openxmlformats-officedocument.drawingml.chart+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26.xml" ContentType="application/vnd.openxmlformats-officedocument.drawingml.chart+xml"/>
  <Override PartName="/ppt/charts/chart27.xml" ContentType="application/vnd.openxmlformats-officedocument.drawingml.chart+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rts/chart28.xml" ContentType="application/vnd.openxmlformats-officedocument.drawingml.chart+xml"/>
  <Override PartName="/ppt/drawings/drawing3.xml" ContentType="application/vnd.openxmlformats-officedocument.drawingml.chartshapes+xml"/>
  <Override PartName="/ppt/notesSlides/notesSlide41.xml" ContentType="application/vnd.openxmlformats-officedocument.presentationml.notesSlide+xml"/>
  <Override PartName="/ppt/charts/chart29.xml" ContentType="application/vnd.openxmlformats-officedocument.drawingml.chart+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30.xml" ContentType="application/vnd.openxmlformats-officedocument.drawingml.chart+xml"/>
  <Override PartName="/ppt/notesSlides/notesSlide44.xml" ContentType="application/vnd.openxmlformats-officedocument.presentationml.notesSlide+xml"/>
  <Override PartName="/ppt/charts/chart31.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rts/chart32.xml" ContentType="application/vnd.openxmlformats-officedocument.drawingml.chart+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33.xml" ContentType="application/vnd.openxmlformats-officedocument.drawingml.chart+xml"/>
  <Override PartName="/ppt/notesSlides/notesSlide49.xml" ContentType="application/vnd.openxmlformats-officedocument.presentationml.notesSlide+xml"/>
  <Override PartName="/ppt/charts/chart34.xml" ContentType="application/vnd.openxmlformats-officedocument.drawingml.chart+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5" r:id="rId1"/>
    <p:sldMasterId id="2147483692" r:id="rId2"/>
    <p:sldMasterId id="2147483712" r:id="rId3"/>
    <p:sldMasterId id="2147483732" r:id="rId4"/>
    <p:sldMasterId id="2147483757" r:id="rId5"/>
    <p:sldMasterId id="2147483766" r:id="rId6"/>
    <p:sldMasterId id="2147483792" r:id="rId7"/>
  </p:sldMasterIdLst>
  <p:notesMasterIdLst>
    <p:notesMasterId r:id="rId58"/>
  </p:notesMasterIdLst>
  <p:handoutMasterIdLst>
    <p:handoutMasterId r:id="rId59"/>
  </p:handoutMasterIdLst>
  <p:sldIdLst>
    <p:sldId id="427" r:id="rId8"/>
    <p:sldId id="492" r:id="rId9"/>
    <p:sldId id="468" r:id="rId10"/>
    <p:sldId id="308" r:id="rId11"/>
    <p:sldId id="309" r:id="rId12"/>
    <p:sldId id="310" r:id="rId13"/>
    <p:sldId id="494" r:id="rId14"/>
    <p:sldId id="311" r:id="rId15"/>
    <p:sldId id="522" r:id="rId16"/>
    <p:sldId id="521" r:id="rId17"/>
    <p:sldId id="315" r:id="rId18"/>
    <p:sldId id="484" r:id="rId19"/>
    <p:sldId id="485" r:id="rId20"/>
    <p:sldId id="361" r:id="rId21"/>
    <p:sldId id="472" r:id="rId22"/>
    <p:sldId id="322" r:id="rId23"/>
    <p:sldId id="324" r:id="rId24"/>
    <p:sldId id="461" r:id="rId25"/>
    <p:sldId id="476" r:id="rId26"/>
    <p:sldId id="487" r:id="rId27"/>
    <p:sldId id="523" r:id="rId28"/>
    <p:sldId id="490" r:id="rId29"/>
    <p:sldId id="473" r:id="rId30"/>
    <p:sldId id="474" r:id="rId31"/>
    <p:sldId id="479" r:id="rId32"/>
    <p:sldId id="469" r:id="rId33"/>
    <p:sldId id="470" r:id="rId34"/>
    <p:sldId id="480" r:id="rId35"/>
    <p:sldId id="524" r:id="rId36"/>
    <p:sldId id="483" r:id="rId37"/>
    <p:sldId id="532" r:id="rId38"/>
    <p:sldId id="533" r:id="rId39"/>
    <p:sldId id="534" r:id="rId40"/>
    <p:sldId id="535" r:id="rId41"/>
    <p:sldId id="536" r:id="rId42"/>
    <p:sldId id="537" r:id="rId43"/>
    <p:sldId id="538" r:id="rId44"/>
    <p:sldId id="539" r:id="rId45"/>
    <p:sldId id="542" r:id="rId46"/>
    <p:sldId id="543" r:id="rId47"/>
    <p:sldId id="544" r:id="rId48"/>
    <p:sldId id="545" r:id="rId49"/>
    <p:sldId id="546" r:id="rId50"/>
    <p:sldId id="547" r:id="rId51"/>
    <p:sldId id="548" r:id="rId52"/>
    <p:sldId id="549" r:id="rId53"/>
    <p:sldId id="550" r:id="rId54"/>
    <p:sldId id="551" r:id="rId55"/>
    <p:sldId id="552" r:id="rId56"/>
    <p:sldId id="360" r:id="rId5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82">
          <p15:clr>
            <a:srgbClr val="A4A3A4"/>
          </p15:clr>
        </p15:guide>
        <p15:guide id="2" orient="horz" pos="3657">
          <p15:clr>
            <a:srgbClr val="A4A3A4"/>
          </p15:clr>
        </p15:guide>
        <p15:guide id="3" pos="5692">
          <p15:clr>
            <a:srgbClr val="A4A3A4"/>
          </p15:clr>
        </p15:guide>
        <p15:guide id="4" pos="2245">
          <p15:clr>
            <a:srgbClr val="A4A3A4"/>
          </p15:clr>
        </p15:guide>
        <p15:guide id="5" pos="68">
          <p15:clr>
            <a:srgbClr val="A4A3A4"/>
          </p15:clr>
        </p15:guide>
        <p15:guide id="6" orient="horz" pos="2160">
          <p15:clr>
            <a:srgbClr val="A4A3A4"/>
          </p15:clr>
        </p15:guide>
        <p15:guide id="7"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F1FC"/>
    <a:srgbClr val="FF0090"/>
    <a:srgbClr val="6D6E71"/>
    <a:srgbClr val="C6E1F9"/>
    <a:srgbClr val="1268B3"/>
    <a:srgbClr val="7E67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8" autoAdjust="0"/>
    <p:restoredTop sz="90698" autoAdjust="0"/>
  </p:normalViewPr>
  <p:slideViewPr>
    <p:cSldViewPr>
      <p:cViewPr varScale="1">
        <p:scale>
          <a:sx n="72" d="100"/>
          <a:sy n="72" d="100"/>
        </p:scale>
        <p:origin x="1374" y="78"/>
      </p:cViewPr>
      <p:guideLst>
        <p:guide orient="horz" pos="482"/>
        <p:guide orient="horz" pos="3657"/>
        <p:guide pos="5692"/>
        <p:guide pos="2245"/>
        <p:guide pos="68"/>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xml"/><Relationship Id="rId1" Type="http://schemas.microsoft.com/office/2011/relationships/chartStyle" Target="style1.xml"/></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2.xml"/><Relationship Id="rId1" Type="http://schemas.microsoft.com/office/2011/relationships/chartStyle" Target="style2.xml"/></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27.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New v Established Customers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834-4E72-8D61-D53589CE861F}"/>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B834-4E72-8D61-D53589CE861F}"/>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834-4E72-8D61-D53589CE861F}"/>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834-4E72-8D61-D53589CE861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New</c:v>
                </c:pt>
                <c:pt idx="1">
                  <c:v>Established</c:v>
                </c:pt>
              </c:strCache>
            </c:strRef>
          </c:cat>
          <c:val>
            <c:numRef>
              <c:f>Sheet1!$B$2:$B$3</c:f>
              <c:numCache>
                <c:formatCode>0%</c:formatCode>
                <c:ptCount val="2"/>
                <c:pt idx="0">
                  <c:v>0.27</c:v>
                </c:pt>
                <c:pt idx="1">
                  <c:v>0.72</c:v>
                </c:pt>
              </c:numCache>
            </c:numRef>
          </c:val>
          <c:extLst>
            <c:ext xmlns:c16="http://schemas.microsoft.com/office/drawing/2014/chart" uri="{C3380CC4-5D6E-409C-BE32-E72D297353CC}">
              <c16:uniqueId val="{00000004-B834-4E72-8D61-D53589CE861F}"/>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layout>
        <c:manualLayout>
          <c:xMode val="edge"/>
          <c:yMode val="edge"/>
          <c:x val="0.75262181638235404"/>
          <c:y val="7.1505512637883642E-2"/>
          <c:w val="0.24737818361764602"/>
          <c:h val="0.3139844449877441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4601532454804038"/>
          <c:y val="9.6272562826613534E-2"/>
          <c:w val="0.53538162226081032"/>
          <c:h val="0.87714936155543188"/>
        </c:manualLayout>
      </c:layout>
      <c:barChart>
        <c:barDir val="bar"/>
        <c:grouping val="percentStacked"/>
        <c:varyColors val="0"/>
        <c:ser>
          <c:idx val="0"/>
          <c:order val="0"/>
          <c:tx>
            <c:strRef>
              <c:f>Sheet1!$B$1</c:f>
              <c:strCache>
                <c:ptCount val="1"/>
                <c:pt idx="0">
                  <c:v>Net poor (1-2)</c:v>
                </c:pt>
              </c:strCache>
            </c:strRef>
          </c:tx>
          <c:spPr>
            <a:solidFill>
              <a:schemeClr val="tx1"/>
            </a:solidFill>
            <a:ln>
              <a:solidFill>
                <a:schemeClr val="accent2">
                  <a:lumMod val="20000"/>
                  <a:lumOff val="80000"/>
                </a:schemeClr>
              </a:solidFill>
            </a:ln>
          </c:spPr>
          <c:invertIfNegative val="0"/>
          <c:dLbls>
            <c:dLbl>
              <c:idx val="4"/>
              <c:layout>
                <c:manualLayout>
                  <c:x val="-1.3020684262589267E-2"/>
                  <c:y val="-2.82359941220037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DB9-4BFF-894E-04FD07002CDD}"/>
                </c:ext>
              </c:extLst>
            </c:dLbl>
            <c:spPr>
              <a:noFill/>
              <a:ln>
                <a:noFill/>
              </a:ln>
              <a:effectLst/>
            </c:spPr>
            <c:txPr>
              <a:bodyPr/>
              <a:lstStyle/>
              <a:p>
                <a:pPr>
                  <a:defRPr sz="140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The quality of response</c:v>
                </c:pt>
                <c:pt idx="1">
                  <c:v>Receiving a consistent level of service regardless of how you get in touch </c:v>
                </c:pt>
                <c:pt idx="2">
                  <c:v>Overall helpfulness </c:v>
                </c:pt>
                <c:pt idx="3">
                  <c:v>Management of fault situations </c:v>
                </c:pt>
                <c:pt idx="4">
                  <c:v>The speed of response </c:v>
                </c:pt>
              </c:strCache>
            </c:strRef>
          </c:cat>
          <c:val>
            <c:numRef>
              <c:f>Sheet1!$B$2:$B$6</c:f>
              <c:numCache>
                <c:formatCode>0%</c:formatCode>
                <c:ptCount val="5"/>
                <c:pt idx="0">
                  <c:v>0.02</c:v>
                </c:pt>
                <c:pt idx="1">
                  <c:v>0.02</c:v>
                </c:pt>
                <c:pt idx="2">
                  <c:v>0.02</c:v>
                </c:pt>
                <c:pt idx="3">
                  <c:v>0.05</c:v>
                </c:pt>
                <c:pt idx="4">
                  <c:v>7.0000000000000007E-2</c:v>
                </c:pt>
              </c:numCache>
            </c:numRef>
          </c:val>
          <c:extLst>
            <c:ext xmlns:c16="http://schemas.microsoft.com/office/drawing/2014/chart" uri="{C3380CC4-5D6E-409C-BE32-E72D297353CC}">
              <c16:uniqueId val="{00000000-B255-472B-BFED-8495BEDEA0BA}"/>
            </c:ext>
          </c:extLst>
        </c:ser>
        <c:ser>
          <c:idx val="1"/>
          <c:order val="1"/>
          <c:tx>
            <c:strRef>
              <c:f>Sheet1!$C$1</c:f>
              <c:strCache>
                <c:ptCount val="1"/>
                <c:pt idx="0">
                  <c:v>Adequate (3)</c:v>
                </c:pt>
              </c:strCache>
            </c:strRef>
          </c:tx>
          <c:spPr>
            <a:solidFill>
              <a:schemeClr val="accent2"/>
            </a:solidFill>
          </c:spPr>
          <c:invertIfNegative val="0"/>
          <c:dLbls>
            <c:spPr>
              <a:noFill/>
              <a:ln>
                <a:noFill/>
              </a:ln>
              <a:effectLst/>
            </c:spPr>
            <c:txPr>
              <a:bodyPr/>
              <a:lstStyle/>
              <a:p>
                <a:pPr>
                  <a:defRPr sz="1400">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The quality of response</c:v>
                </c:pt>
                <c:pt idx="1">
                  <c:v>Receiving a consistent level of service regardless of how you get in touch </c:v>
                </c:pt>
                <c:pt idx="2">
                  <c:v>Overall helpfulness </c:v>
                </c:pt>
                <c:pt idx="3">
                  <c:v>Management of fault situations </c:v>
                </c:pt>
                <c:pt idx="4">
                  <c:v>The speed of response </c:v>
                </c:pt>
              </c:strCache>
            </c:strRef>
          </c:cat>
          <c:val>
            <c:numRef>
              <c:f>Sheet1!$C$2:$C$6</c:f>
              <c:numCache>
                <c:formatCode>0%</c:formatCode>
                <c:ptCount val="5"/>
                <c:pt idx="0">
                  <c:v>0.12</c:v>
                </c:pt>
                <c:pt idx="1">
                  <c:v>0.17</c:v>
                </c:pt>
                <c:pt idx="2">
                  <c:v>0.17</c:v>
                </c:pt>
                <c:pt idx="3">
                  <c:v>0.12</c:v>
                </c:pt>
                <c:pt idx="4">
                  <c:v>0.14000000000000001</c:v>
                </c:pt>
              </c:numCache>
            </c:numRef>
          </c:val>
          <c:extLst>
            <c:ext xmlns:c16="http://schemas.microsoft.com/office/drawing/2014/chart" uri="{C3380CC4-5D6E-409C-BE32-E72D297353CC}">
              <c16:uniqueId val="{00000001-B255-472B-BFED-8495BEDEA0BA}"/>
            </c:ext>
          </c:extLst>
        </c:ser>
        <c:ser>
          <c:idx val="2"/>
          <c:order val="2"/>
          <c:tx>
            <c:strRef>
              <c:f>Sheet1!$D$1</c:f>
              <c:strCache>
                <c:ptCount val="1"/>
                <c:pt idx="0">
                  <c:v>Net good (4-5)</c:v>
                </c:pt>
              </c:strCache>
            </c:strRef>
          </c:tx>
          <c:spPr>
            <a:solidFill>
              <a:schemeClr val="accent1"/>
            </a:solidFill>
          </c:spPr>
          <c:invertIfNegative val="0"/>
          <c:dLbls>
            <c:spPr>
              <a:noFill/>
              <a:ln>
                <a:noFill/>
              </a:ln>
              <a:effectLst/>
            </c:spPr>
            <c:txPr>
              <a:bodyPr/>
              <a:lstStyle/>
              <a:p>
                <a:pPr>
                  <a:defRPr sz="1400">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The quality of response</c:v>
                </c:pt>
                <c:pt idx="1">
                  <c:v>Receiving a consistent level of service regardless of how you get in touch </c:v>
                </c:pt>
                <c:pt idx="2">
                  <c:v>Overall helpfulness </c:v>
                </c:pt>
                <c:pt idx="3">
                  <c:v>Management of fault situations </c:v>
                </c:pt>
                <c:pt idx="4">
                  <c:v>The speed of response </c:v>
                </c:pt>
              </c:strCache>
            </c:strRef>
          </c:cat>
          <c:val>
            <c:numRef>
              <c:f>Sheet1!$D$2:$D$6</c:f>
              <c:numCache>
                <c:formatCode>0%</c:formatCode>
                <c:ptCount val="5"/>
                <c:pt idx="0">
                  <c:v>0.79</c:v>
                </c:pt>
                <c:pt idx="1">
                  <c:v>0.71</c:v>
                </c:pt>
                <c:pt idx="2">
                  <c:v>0.76</c:v>
                </c:pt>
                <c:pt idx="3">
                  <c:v>0.69</c:v>
                </c:pt>
                <c:pt idx="4">
                  <c:v>0.74</c:v>
                </c:pt>
              </c:numCache>
            </c:numRef>
          </c:val>
          <c:extLst>
            <c:ext xmlns:c16="http://schemas.microsoft.com/office/drawing/2014/chart" uri="{C3380CC4-5D6E-409C-BE32-E72D297353CC}">
              <c16:uniqueId val="{00000002-B255-472B-BFED-8495BEDEA0BA}"/>
            </c:ext>
          </c:extLst>
        </c:ser>
        <c:dLbls>
          <c:showLegendKey val="0"/>
          <c:showVal val="0"/>
          <c:showCatName val="0"/>
          <c:showSerName val="0"/>
          <c:showPercent val="0"/>
          <c:showBubbleSize val="0"/>
        </c:dLbls>
        <c:gapWidth val="74"/>
        <c:overlap val="100"/>
        <c:axId val="130217088"/>
        <c:axId val="130218624"/>
      </c:barChart>
      <c:catAx>
        <c:axId val="130217088"/>
        <c:scaling>
          <c:orientation val="maxMin"/>
        </c:scaling>
        <c:delete val="0"/>
        <c:axPos val="l"/>
        <c:numFmt formatCode="General" sourceLinked="0"/>
        <c:majorTickMark val="out"/>
        <c:minorTickMark val="none"/>
        <c:tickLblPos val="nextTo"/>
        <c:txPr>
          <a:bodyPr/>
          <a:lstStyle/>
          <a:p>
            <a:pPr>
              <a:defRPr sz="1100"/>
            </a:pPr>
            <a:endParaRPr lang="en-US"/>
          </a:p>
        </c:txPr>
        <c:crossAx val="130218624"/>
        <c:crosses val="autoZero"/>
        <c:auto val="1"/>
        <c:lblAlgn val="ctr"/>
        <c:lblOffset val="100"/>
        <c:noMultiLvlLbl val="0"/>
      </c:catAx>
      <c:valAx>
        <c:axId val="130218624"/>
        <c:scaling>
          <c:orientation val="minMax"/>
        </c:scaling>
        <c:delete val="1"/>
        <c:axPos val="t"/>
        <c:numFmt formatCode="0%" sourceLinked="1"/>
        <c:majorTickMark val="out"/>
        <c:minorTickMark val="none"/>
        <c:tickLblPos val="nextTo"/>
        <c:crossAx val="130217088"/>
        <c:crosses val="autoZero"/>
        <c:crossBetween val="between"/>
      </c:valAx>
    </c:plotArea>
    <c:legend>
      <c:legendPos val="t"/>
      <c:layout>
        <c:manualLayout>
          <c:xMode val="edge"/>
          <c:yMode val="edge"/>
          <c:x val="0"/>
          <c:y val="1.8854462436778432E-2"/>
          <c:w val="1"/>
          <c:h val="5.9095665144674271E-2"/>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7458630027078527E-2"/>
          <c:y val="0"/>
          <c:w val="0.90138877952755891"/>
          <c:h val="0.71188945827006866"/>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dPt>
            <c:idx val="4"/>
            <c:invertIfNegative val="0"/>
            <c:bubble3D val="0"/>
            <c:spPr>
              <a:solidFill>
                <a:schemeClr val="accent2"/>
              </a:solidFill>
              <a:ln>
                <a:noFill/>
              </a:ln>
              <a:effectLst/>
            </c:spPr>
            <c:extLst>
              <c:ext xmlns:c16="http://schemas.microsoft.com/office/drawing/2014/chart" uri="{C3380CC4-5D6E-409C-BE32-E72D297353CC}">
                <c16:uniqueId val="{00000001-93BA-49E8-8F35-04DAC49F2D7A}"/>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The DTS Monthly Operation Reports - emailed to contract manager</c:v>
                </c:pt>
                <c:pt idx="1">
                  <c:v>User Performance Reports</c:v>
                </c:pt>
                <c:pt idx="2">
                  <c:v>The ElectraLink Billing information</c:v>
                </c:pt>
                <c:pt idx="3">
                  <c:v>The Daily Gateway Reports - email</c:v>
                </c:pt>
                <c:pt idx="4">
                  <c:v>None of these</c:v>
                </c:pt>
              </c:strCache>
            </c:strRef>
          </c:cat>
          <c:val>
            <c:numRef>
              <c:f>Sheet1!$B$2:$B$6</c:f>
              <c:numCache>
                <c:formatCode>0%</c:formatCode>
                <c:ptCount val="5"/>
                <c:pt idx="0">
                  <c:v>0.47</c:v>
                </c:pt>
                <c:pt idx="1">
                  <c:v>0.45</c:v>
                </c:pt>
                <c:pt idx="2">
                  <c:v>0.22</c:v>
                </c:pt>
                <c:pt idx="3">
                  <c:v>0.15</c:v>
                </c:pt>
                <c:pt idx="4">
                  <c:v>0.45</c:v>
                </c:pt>
              </c:numCache>
            </c:numRef>
          </c:val>
          <c:extLst>
            <c:ext xmlns:c16="http://schemas.microsoft.com/office/drawing/2014/chart" uri="{C3380CC4-5D6E-409C-BE32-E72D297353CC}">
              <c16:uniqueId val="{00000002-93BA-49E8-8F35-04DAC49F2D7A}"/>
            </c:ext>
          </c:extLst>
        </c:ser>
        <c:dLbls>
          <c:showLegendKey val="0"/>
          <c:showVal val="0"/>
          <c:showCatName val="0"/>
          <c:showSerName val="0"/>
          <c:showPercent val="0"/>
          <c:showBubbleSize val="0"/>
        </c:dLbls>
        <c:gapWidth val="182"/>
        <c:axId val="132023040"/>
        <c:axId val="132024576"/>
      </c:barChart>
      <c:catAx>
        <c:axId val="132023040"/>
        <c:scaling>
          <c:orientation val="minMax"/>
        </c:scaling>
        <c:delete val="0"/>
        <c:axPos val="b"/>
        <c:numFmt formatCode="General" sourceLinked="1"/>
        <c:majorTickMark val="none"/>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75000"/>
                  </a:schemeClr>
                </a:solidFill>
                <a:latin typeface="+mn-lt"/>
                <a:ea typeface="+mn-ea"/>
                <a:cs typeface="+mn-cs"/>
              </a:defRPr>
            </a:pPr>
            <a:endParaRPr lang="en-US"/>
          </a:p>
        </c:txPr>
        <c:crossAx val="132024576"/>
        <c:crosses val="autoZero"/>
        <c:auto val="1"/>
        <c:lblAlgn val="ctr"/>
        <c:lblOffset val="100"/>
        <c:noMultiLvlLbl val="0"/>
      </c:catAx>
      <c:valAx>
        <c:axId val="132024576"/>
        <c:scaling>
          <c:orientation val="minMax"/>
          <c:max val="0.8"/>
        </c:scaling>
        <c:delete val="1"/>
        <c:axPos val="l"/>
        <c:numFmt formatCode="0%" sourceLinked="1"/>
        <c:majorTickMark val="out"/>
        <c:minorTickMark val="none"/>
        <c:tickLblPos val="nextTo"/>
        <c:crossAx val="13202304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4601532454804038"/>
          <c:y val="9.6272562826613534E-2"/>
          <c:w val="0.55398470762629592"/>
          <c:h val="0.87447772858610939"/>
        </c:manualLayout>
      </c:layout>
      <c:barChart>
        <c:barDir val="bar"/>
        <c:grouping val="stacked"/>
        <c:varyColors val="0"/>
        <c:ser>
          <c:idx val="0"/>
          <c:order val="0"/>
          <c:tx>
            <c:strRef>
              <c:f>Sheet1!$B$1</c:f>
              <c:strCache>
                <c:ptCount val="1"/>
                <c:pt idx="0">
                  <c:v>Aware of and use</c:v>
                </c:pt>
              </c:strCache>
            </c:strRef>
          </c:tx>
          <c:spPr>
            <a:solidFill>
              <a:schemeClr val="accent1"/>
            </a:solidFill>
          </c:spPr>
          <c:invertIfNegative val="0"/>
          <c:dLbls>
            <c:spPr>
              <a:noFill/>
              <a:ln>
                <a:noFill/>
              </a:ln>
              <a:effectLst/>
            </c:spPr>
            <c:txPr>
              <a:bodyPr/>
              <a:lstStyle/>
              <a:p>
                <a:pPr>
                  <a:defRPr sz="1400">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Face to face training</c:v>
                </c:pt>
                <c:pt idx="1">
                  <c:v>Webex training</c:v>
                </c:pt>
                <c:pt idx="2">
                  <c:v>Bespoke training</c:v>
                </c:pt>
              </c:strCache>
            </c:strRef>
          </c:cat>
          <c:val>
            <c:numRef>
              <c:f>Sheet1!$B$2:$B$4</c:f>
              <c:numCache>
                <c:formatCode>0%</c:formatCode>
                <c:ptCount val="3"/>
                <c:pt idx="0">
                  <c:v>0.22</c:v>
                </c:pt>
                <c:pt idx="1">
                  <c:v>0.15</c:v>
                </c:pt>
                <c:pt idx="2">
                  <c:v>0.05</c:v>
                </c:pt>
              </c:numCache>
            </c:numRef>
          </c:val>
          <c:extLst>
            <c:ext xmlns:c16="http://schemas.microsoft.com/office/drawing/2014/chart" uri="{C3380CC4-5D6E-409C-BE32-E72D297353CC}">
              <c16:uniqueId val="{00000000-949F-49C9-BA78-C47ED876FE2F}"/>
            </c:ext>
          </c:extLst>
        </c:ser>
        <c:ser>
          <c:idx val="1"/>
          <c:order val="1"/>
          <c:tx>
            <c:strRef>
              <c:f>Sheet1!$C$1</c:f>
              <c:strCache>
                <c:ptCount val="1"/>
                <c:pt idx="0">
                  <c:v>Aware of but don’t use</c:v>
                </c:pt>
              </c:strCache>
            </c:strRef>
          </c:tx>
          <c:spPr>
            <a:solidFill>
              <a:schemeClr val="accent2"/>
            </a:solidFill>
          </c:spPr>
          <c:invertIfNegative val="0"/>
          <c:dLbls>
            <c:spPr>
              <a:noFill/>
              <a:ln>
                <a:noFill/>
              </a:ln>
              <a:effectLst/>
            </c:spPr>
            <c:txPr>
              <a:bodyPr/>
              <a:lstStyle/>
              <a:p>
                <a:pPr>
                  <a:defRPr sz="1400">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Face to face training</c:v>
                </c:pt>
                <c:pt idx="1">
                  <c:v>Webex training</c:v>
                </c:pt>
                <c:pt idx="2">
                  <c:v>Bespoke training</c:v>
                </c:pt>
              </c:strCache>
            </c:strRef>
          </c:cat>
          <c:val>
            <c:numRef>
              <c:f>Sheet1!$C$2:$C$4</c:f>
              <c:numCache>
                <c:formatCode>0%</c:formatCode>
                <c:ptCount val="3"/>
                <c:pt idx="0">
                  <c:v>0.48</c:v>
                </c:pt>
                <c:pt idx="1">
                  <c:v>0.43</c:v>
                </c:pt>
                <c:pt idx="2">
                  <c:v>0.55000000000000004</c:v>
                </c:pt>
              </c:numCache>
            </c:numRef>
          </c:val>
          <c:extLst>
            <c:ext xmlns:c16="http://schemas.microsoft.com/office/drawing/2014/chart" uri="{C3380CC4-5D6E-409C-BE32-E72D297353CC}">
              <c16:uniqueId val="{00000001-949F-49C9-BA78-C47ED876FE2F}"/>
            </c:ext>
          </c:extLst>
        </c:ser>
        <c:ser>
          <c:idx val="2"/>
          <c:order val="2"/>
          <c:tx>
            <c:strRef>
              <c:f>Sheet1!$D$1</c:f>
              <c:strCache>
                <c:ptCount val="1"/>
                <c:pt idx="0">
                  <c:v>Not aware of and don't use</c:v>
                </c:pt>
              </c:strCache>
            </c:strRef>
          </c:tx>
          <c:spPr>
            <a:solidFill>
              <a:schemeClr val="tx1"/>
            </a:solidFill>
          </c:spPr>
          <c:invertIfNegative val="0"/>
          <c:dLbls>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Face to face training</c:v>
                </c:pt>
                <c:pt idx="1">
                  <c:v>Webex training</c:v>
                </c:pt>
                <c:pt idx="2">
                  <c:v>Bespoke training</c:v>
                </c:pt>
              </c:strCache>
            </c:strRef>
          </c:cat>
          <c:val>
            <c:numRef>
              <c:f>Sheet1!$D$2:$D$4</c:f>
              <c:numCache>
                <c:formatCode>0%</c:formatCode>
                <c:ptCount val="3"/>
                <c:pt idx="0">
                  <c:v>0.25</c:v>
                </c:pt>
                <c:pt idx="1">
                  <c:v>0.37</c:v>
                </c:pt>
                <c:pt idx="2">
                  <c:v>0.35</c:v>
                </c:pt>
              </c:numCache>
            </c:numRef>
          </c:val>
          <c:extLst>
            <c:ext xmlns:c16="http://schemas.microsoft.com/office/drawing/2014/chart" uri="{C3380CC4-5D6E-409C-BE32-E72D297353CC}">
              <c16:uniqueId val="{00000002-949F-49C9-BA78-C47ED876FE2F}"/>
            </c:ext>
          </c:extLst>
        </c:ser>
        <c:ser>
          <c:idx val="3"/>
          <c:order val="3"/>
          <c:tx>
            <c:strRef>
              <c:f>Sheet1!$E$1</c:f>
              <c:strCache>
                <c:ptCount val="1"/>
                <c:pt idx="0">
                  <c:v>Don't know </c:v>
                </c:pt>
              </c:strCache>
            </c:strRef>
          </c:tx>
          <c:spPr>
            <a:solidFill>
              <a:schemeClr val="bg2"/>
            </a:solidFill>
          </c:spPr>
          <c:invertIfNegative val="0"/>
          <c:dLbls>
            <c:dLbl>
              <c:idx val="0"/>
              <c:layout>
                <c:manualLayout>
                  <c:x val="7.2746602389984717E-3"/>
                  <c:y val="2.70086400001363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9F-49C9-BA78-C47ED876FE2F}"/>
                </c:ext>
              </c:extLst>
            </c:dLbl>
            <c:dLbl>
              <c:idx val="1"/>
              <c:layout>
                <c:manualLayout>
                  <c:x val="8.729592286798038E-3"/>
                  <c:y val="6.3799937008195532E-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49F-49C9-BA78-C47ED876FE2F}"/>
                </c:ext>
              </c:extLst>
            </c:dLbl>
            <c:dLbl>
              <c:idx val="2"/>
              <c:layout>
                <c:manualLayout>
                  <c:x val="2.9098640955992393E-3"/>
                  <c:y val="2.701076666470403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49F-49C9-BA78-C47ED876FE2F}"/>
                </c:ext>
              </c:extLst>
            </c:dLbl>
            <c:spPr>
              <a:noFill/>
              <a:ln>
                <a:noFill/>
              </a:ln>
              <a:effectLst/>
            </c:spPr>
            <c:txPr>
              <a:bodyPr wrap="square" lIns="38100" tIns="19050" rIns="38100" bIns="19050" anchor="ctr">
                <a:spAutoFit/>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Face to face training</c:v>
                </c:pt>
                <c:pt idx="1">
                  <c:v>Webex training</c:v>
                </c:pt>
                <c:pt idx="2">
                  <c:v>Bespoke training</c:v>
                </c:pt>
              </c:strCache>
            </c:strRef>
          </c:cat>
          <c:val>
            <c:numRef>
              <c:f>Sheet1!$E$2:$E$4</c:f>
              <c:numCache>
                <c:formatCode>0%</c:formatCode>
                <c:ptCount val="3"/>
                <c:pt idx="0">
                  <c:v>0.05</c:v>
                </c:pt>
                <c:pt idx="1">
                  <c:v>0.05</c:v>
                </c:pt>
                <c:pt idx="2">
                  <c:v>0.05</c:v>
                </c:pt>
              </c:numCache>
            </c:numRef>
          </c:val>
          <c:extLst>
            <c:ext xmlns:c16="http://schemas.microsoft.com/office/drawing/2014/chart" uri="{C3380CC4-5D6E-409C-BE32-E72D297353CC}">
              <c16:uniqueId val="{00000006-949F-49C9-BA78-C47ED876FE2F}"/>
            </c:ext>
          </c:extLst>
        </c:ser>
        <c:dLbls>
          <c:showLegendKey val="0"/>
          <c:showVal val="0"/>
          <c:showCatName val="0"/>
          <c:showSerName val="0"/>
          <c:showPercent val="0"/>
          <c:showBubbleSize val="0"/>
        </c:dLbls>
        <c:gapWidth val="74"/>
        <c:overlap val="100"/>
        <c:axId val="130638976"/>
        <c:axId val="130640512"/>
      </c:barChart>
      <c:catAx>
        <c:axId val="130638976"/>
        <c:scaling>
          <c:orientation val="maxMin"/>
        </c:scaling>
        <c:delete val="0"/>
        <c:axPos val="l"/>
        <c:numFmt formatCode="General" sourceLinked="0"/>
        <c:majorTickMark val="out"/>
        <c:minorTickMark val="none"/>
        <c:tickLblPos val="nextTo"/>
        <c:txPr>
          <a:bodyPr/>
          <a:lstStyle/>
          <a:p>
            <a:pPr>
              <a:defRPr sz="1400"/>
            </a:pPr>
            <a:endParaRPr lang="en-US"/>
          </a:p>
        </c:txPr>
        <c:crossAx val="130640512"/>
        <c:crosses val="autoZero"/>
        <c:auto val="1"/>
        <c:lblAlgn val="ctr"/>
        <c:lblOffset val="100"/>
        <c:noMultiLvlLbl val="0"/>
      </c:catAx>
      <c:valAx>
        <c:axId val="130640512"/>
        <c:scaling>
          <c:orientation val="minMax"/>
        </c:scaling>
        <c:delete val="1"/>
        <c:axPos val="t"/>
        <c:numFmt formatCode="0%" sourceLinked="1"/>
        <c:majorTickMark val="out"/>
        <c:minorTickMark val="none"/>
        <c:tickLblPos val="nextTo"/>
        <c:crossAx val="130638976"/>
        <c:crosses val="autoZero"/>
        <c:crossBetween val="between"/>
      </c:valAx>
    </c:plotArea>
    <c:legend>
      <c:legendPos val="t"/>
      <c:layout>
        <c:manualLayout>
          <c:xMode val="edge"/>
          <c:yMode val="edge"/>
          <c:x val="0"/>
          <c:y val="1.5963162562993911E-2"/>
          <c:w val="1"/>
          <c:h val="0.11806168698321137"/>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extLst>
              <c:ext xmlns:c16="http://schemas.microsoft.com/office/drawing/2014/chart" uri="{C3380CC4-5D6E-409C-BE32-E72D297353CC}">
                <c16:uniqueId val="{00000000-A1B2-4A0C-8E33-4E367ABCDC2E}"/>
              </c:ext>
            </c:extLst>
          </c:dPt>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Yes - Aware of and use</c:v>
                </c:pt>
                <c:pt idx="1">
                  <c:v>Yes - Aware of and do not use</c:v>
                </c:pt>
                <c:pt idx="2">
                  <c:v>No - Not aware of and don't use</c:v>
                </c:pt>
              </c:strCache>
            </c:strRef>
          </c:cat>
          <c:val>
            <c:numRef>
              <c:f>Sheet1!$B$2:$B$4</c:f>
              <c:numCache>
                <c:formatCode>0%</c:formatCode>
                <c:ptCount val="3"/>
                <c:pt idx="0">
                  <c:v>0.48</c:v>
                </c:pt>
                <c:pt idx="1">
                  <c:v>0.33</c:v>
                </c:pt>
                <c:pt idx="2">
                  <c:v>0.18</c:v>
                </c:pt>
              </c:numCache>
            </c:numRef>
          </c:val>
          <c:extLst>
            <c:ext xmlns:c16="http://schemas.microsoft.com/office/drawing/2014/chart" uri="{C3380CC4-5D6E-409C-BE32-E72D297353CC}">
              <c16:uniqueId val="{00000001-A1B2-4A0C-8E33-4E367ABCDC2E}"/>
            </c:ext>
          </c:extLst>
        </c:ser>
        <c:dLbls>
          <c:showLegendKey val="0"/>
          <c:showVal val="0"/>
          <c:showCatName val="0"/>
          <c:showSerName val="0"/>
          <c:showPercent val="0"/>
          <c:showBubbleSize val="0"/>
          <c:showLeaderLines val="1"/>
        </c:dLbls>
        <c:firstSliceAng val="0"/>
        <c:holeSize val="50"/>
      </c:doughnutChart>
    </c:plotArea>
    <c:legend>
      <c:legendPos val="r"/>
      <c:layout>
        <c:manualLayout>
          <c:xMode val="edge"/>
          <c:yMode val="edge"/>
          <c:x val="0.65421840299531442"/>
          <c:y val="0.10770497047244096"/>
          <c:w val="0.33487215624380795"/>
          <c:h val="0.75334005905511814"/>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327427821522311E-2"/>
          <c:y val="1.4697441025071289E-2"/>
          <c:w val="0.91249989063867021"/>
          <c:h val="0.54531840738234472"/>
        </c:manualLayout>
      </c:layout>
      <c:barChart>
        <c:barDir val="col"/>
        <c:grouping val="clustered"/>
        <c:varyColors val="0"/>
        <c:dLbls>
          <c:showLegendKey val="0"/>
          <c:showVal val="0"/>
          <c:showCatName val="0"/>
          <c:showSerName val="0"/>
          <c:showPercent val="0"/>
          <c:showBubbleSize val="0"/>
        </c:dLbls>
        <c:gapWidth val="182"/>
        <c:axId val="139671040"/>
        <c:axId val="139672576"/>
      </c:barChart>
      <c:catAx>
        <c:axId val="139671040"/>
        <c:scaling>
          <c:orientation val="minMax"/>
        </c:scaling>
        <c:delete val="0"/>
        <c:axPos val="b"/>
        <c:numFmt formatCode="General" sourceLinked="1"/>
        <c:majorTickMark val="none"/>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75000"/>
                  </a:schemeClr>
                </a:solidFill>
                <a:latin typeface="+mn-lt"/>
                <a:ea typeface="+mn-ea"/>
                <a:cs typeface="+mn-cs"/>
              </a:defRPr>
            </a:pPr>
            <a:endParaRPr lang="en-US"/>
          </a:p>
        </c:txPr>
        <c:crossAx val="139672576"/>
        <c:crosses val="autoZero"/>
        <c:auto val="1"/>
        <c:lblAlgn val="ctr"/>
        <c:lblOffset val="100"/>
        <c:noMultiLvlLbl val="0"/>
      </c:catAx>
      <c:valAx>
        <c:axId val="139672576"/>
        <c:scaling>
          <c:orientation val="minMax"/>
          <c:max val="0.8"/>
        </c:scaling>
        <c:delete val="1"/>
        <c:axPos val="l"/>
        <c:numFmt formatCode="0%" sourceLinked="1"/>
        <c:majorTickMark val="out"/>
        <c:minorTickMark val="none"/>
        <c:tickLblPos val="nextTo"/>
        <c:crossAx val="139671040"/>
        <c:crosses val="autoZero"/>
        <c:crossBetween val="between"/>
        <c:majorUnit val="0.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New v Established Customers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9A1-4855-9C01-4C794E9F9CC4}"/>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89A1-4855-9C01-4C794E9F9CC4}"/>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9A1-4855-9C01-4C794E9F9CC4}"/>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9A1-4855-9C01-4C794E9F9CC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Yes</c:v>
                </c:pt>
                <c:pt idx="1">
                  <c:v>No</c:v>
                </c:pt>
              </c:strCache>
            </c:strRef>
          </c:cat>
          <c:val>
            <c:numRef>
              <c:f>Sheet1!$B$2:$B$3</c:f>
              <c:numCache>
                <c:formatCode>0%</c:formatCode>
                <c:ptCount val="2"/>
                <c:pt idx="0">
                  <c:v>0.38</c:v>
                </c:pt>
                <c:pt idx="1">
                  <c:v>0.62</c:v>
                </c:pt>
              </c:numCache>
            </c:numRef>
          </c:val>
          <c:extLst>
            <c:ext xmlns:c16="http://schemas.microsoft.com/office/drawing/2014/chart" uri="{C3380CC4-5D6E-409C-BE32-E72D297353CC}">
              <c16:uniqueId val="{00000004-89A1-4855-9C01-4C794E9F9CC4}"/>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layout>
        <c:manualLayout>
          <c:xMode val="edge"/>
          <c:yMode val="edge"/>
          <c:x val="0.75262181638235404"/>
          <c:y val="7.1505512637883642E-2"/>
          <c:w val="0.24737818361764602"/>
          <c:h val="0.3139844449877441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Lbls>
            <c:spPr>
              <a:noFill/>
              <a:ln>
                <a:noFill/>
              </a:ln>
              <a:effectLst/>
            </c:spPr>
            <c:txPr>
              <a:bodyPr/>
              <a:lstStyle/>
              <a:p>
                <a:pPr>
                  <a:defRPr>
                    <a:solidFill>
                      <a:schemeClr val="bg1"/>
                    </a:solidFill>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Yes</c:v>
                </c:pt>
                <c:pt idx="1">
                  <c:v>No</c:v>
                </c:pt>
                <c:pt idx="2">
                  <c:v>Don't know</c:v>
                </c:pt>
              </c:strCache>
            </c:strRef>
          </c:cat>
          <c:val>
            <c:numRef>
              <c:f>Sheet1!$B$2:$B$4</c:f>
              <c:numCache>
                <c:formatCode>0%</c:formatCode>
                <c:ptCount val="3"/>
                <c:pt idx="0">
                  <c:v>0.22</c:v>
                </c:pt>
                <c:pt idx="1">
                  <c:v>0.62</c:v>
                </c:pt>
                <c:pt idx="2">
                  <c:v>0.17</c:v>
                </c:pt>
              </c:numCache>
            </c:numRef>
          </c:val>
          <c:extLst>
            <c:ext xmlns:c16="http://schemas.microsoft.com/office/drawing/2014/chart" uri="{C3380CC4-5D6E-409C-BE32-E72D297353CC}">
              <c16:uniqueId val="{00000000-6606-4844-9E10-466DD147A289}"/>
            </c:ext>
          </c:extLst>
        </c:ser>
        <c:dLbls>
          <c:showLegendKey val="0"/>
          <c:showVal val="0"/>
          <c:showCatName val="0"/>
          <c:showSerName val="0"/>
          <c:showPercent val="0"/>
          <c:showBubbleSize val="0"/>
          <c:showLeaderLines val="1"/>
        </c:dLbls>
        <c:firstSliceAng val="0"/>
        <c:holeSize val="50"/>
      </c:doughnutChart>
    </c:plotArea>
    <c:legend>
      <c:legendPos val="r"/>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3.2019283619925225E-2"/>
          <c:y val="0.21333925872410808"/>
          <c:w val="0.94154522360763337"/>
          <c:h val="0.76855200997703543"/>
        </c:manualLayout>
      </c:layout>
      <c:barChart>
        <c:barDir val="bar"/>
        <c:grouping val="stacked"/>
        <c:varyColors val="0"/>
        <c:ser>
          <c:idx val="0"/>
          <c:order val="0"/>
          <c:tx>
            <c:strRef>
              <c:f>Sheet1!$B$1</c:f>
              <c:strCache>
                <c:ptCount val="1"/>
                <c:pt idx="0">
                  <c:v>Net unclear (1-2)</c:v>
                </c:pt>
              </c:strCache>
            </c:strRef>
          </c:tx>
          <c:spPr>
            <a:solidFill>
              <a:schemeClr val="tx1"/>
            </a:solidFill>
          </c:spPr>
          <c:invertIfNegative val="0"/>
          <c:dLbls>
            <c:dLbl>
              <c:idx val="0"/>
              <c:layout>
                <c:manualLayout>
                  <c:x val="0"/>
                  <c:y val="1.55677146983668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678-431C-A5C5-54A4AB9D1EF8}"/>
                </c:ext>
              </c:extLst>
            </c:dLbl>
            <c:spPr>
              <a:noFill/>
              <a:ln>
                <a:noFill/>
              </a:ln>
              <a:effectLst/>
            </c:spPr>
            <c:txPr>
              <a:bodyPr/>
              <a:lstStyle/>
              <a:p>
                <a:pPr>
                  <a:defRPr sz="16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0%</c:formatCode>
                <c:ptCount val="1"/>
                <c:pt idx="0">
                  <c:v>0.06</c:v>
                </c:pt>
              </c:numCache>
            </c:numRef>
          </c:val>
          <c:extLst>
            <c:ext xmlns:c16="http://schemas.microsoft.com/office/drawing/2014/chart" uri="{C3380CC4-5D6E-409C-BE32-E72D297353CC}">
              <c16:uniqueId val="{00000001-3678-431C-A5C5-54A4AB9D1EF8}"/>
            </c:ext>
          </c:extLst>
        </c:ser>
        <c:ser>
          <c:idx val="1"/>
          <c:order val="1"/>
          <c:tx>
            <c:strRef>
              <c:f>Sheet1!$C$1</c:f>
              <c:strCache>
                <c:ptCount val="1"/>
                <c:pt idx="0">
                  <c:v>Neutral (3)</c:v>
                </c:pt>
              </c:strCache>
            </c:strRef>
          </c:tx>
          <c:invertIfNegative val="0"/>
          <c:dLbls>
            <c:spPr>
              <a:noFill/>
              <a:ln>
                <a:noFill/>
              </a:ln>
              <a:effectLst/>
            </c:spPr>
            <c:txPr>
              <a:bodyPr/>
              <a:lstStyle/>
              <a:p>
                <a:pPr>
                  <a:defRPr sz="16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0%</c:formatCode>
                <c:ptCount val="1"/>
                <c:pt idx="0">
                  <c:v>0.25</c:v>
                </c:pt>
              </c:numCache>
            </c:numRef>
          </c:val>
          <c:extLst>
            <c:ext xmlns:c16="http://schemas.microsoft.com/office/drawing/2014/chart" uri="{C3380CC4-5D6E-409C-BE32-E72D297353CC}">
              <c16:uniqueId val="{00000002-3678-431C-A5C5-54A4AB9D1EF8}"/>
            </c:ext>
          </c:extLst>
        </c:ser>
        <c:ser>
          <c:idx val="2"/>
          <c:order val="2"/>
          <c:tx>
            <c:strRef>
              <c:f>Sheet1!$D$1</c:f>
              <c:strCache>
                <c:ptCount val="1"/>
                <c:pt idx="0">
                  <c:v>Net clear (4-5)</c:v>
                </c:pt>
              </c:strCache>
            </c:strRef>
          </c:tx>
          <c:spPr>
            <a:solidFill>
              <a:schemeClr val="accent1"/>
            </a:solidFill>
          </c:spPr>
          <c:invertIfNegative val="0"/>
          <c:dLbls>
            <c:spPr>
              <a:noFill/>
              <a:ln>
                <a:noFill/>
              </a:ln>
              <a:effectLst/>
            </c:spPr>
            <c:txPr>
              <a:bodyPr/>
              <a:lstStyle/>
              <a:p>
                <a:pPr>
                  <a:defRPr sz="16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Sheet1!$D$2</c:f>
              <c:numCache>
                <c:formatCode>0%</c:formatCode>
                <c:ptCount val="1"/>
                <c:pt idx="0">
                  <c:v>0.63</c:v>
                </c:pt>
              </c:numCache>
            </c:numRef>
          </c:val>
          <c:extLst>
            <c:ext xmlns:c16="http://schemas.microsoft.com/office/drawing/2014/chart" uri="{C3380CC4-5D6E-409C-BE32-E72D297353CC}">
              <c16:uniqueId val="{00000003-3678-431C-A5C5-54A4AB9D1EF8}"/>
            </c:ext>
          </c:extLst>
        </c:ser>
        <c:dLbls>
          <c:showLegendKey val="0"/>
          <c:showVal val="0"/>
          <c:showCatName val="0"/>
          <c:showSerName val="0"/>
          <c:showPercent val="0"/>
          <c:showBubbleSize val="0"/>
        </c:dLbls>
        <c:gapWidth val="74"/>
        <c:overlap val="100"/>
        <c:axId val="144609280"/>
        <c:axId val="144610816"/>
      </c:barChart>
      <c:catAx>
        <c:axId val="144609280"/>
        <c:scaling>
          <c:orientation val="minMax"/>
        </c:scaling>
        <c:delete val="0"/>
        <c:axPos val="l"/>
        <c:numFmt formatCode="General" sourceLinked="0"/>
        <c:majorTickMark val="out"/>
        <c:minorTickMark val="none"/>
        <c:tickLblPos val="nextTo"/>
        <c:crossAx val="144610816"/>
        <c:crosses val="autoZero"/>
        <c:auto val="1"/>
        <c:lblAlgn val="ctr"/>
        <c:lblOffset val="100"/>
        <c:noMultiLvlLbl val="0"/>
      </c:catAx>
      <c:valAx>
        <c:axId val="144610816"/>
        <c:scaling>
          <c:orientation val="minMax"/>
        </c:scaling>
        <c:delete val="1"/>
        <c:axPos val="b"/>
        <c:numFmt formatCode="0%" sourceLinked="1"/>
        <c:majorTickMark val="out"/>
        <c:minorTickMark val="none"/>
        <c:tickLblPos val="nextTo"/>
        <c:crossAx val="144609280"/>
        <c:crosses val="autoZero"/>
        <c:crossBetween val="between"/>
      </c:valAx>
    </c:plotArea>
    <c:legend>
      <c:legendPos val="t"/>
      <c:layout>
        <c:manualLayout>
          <c:xMode val="edge"/>
          <c:yMode val="edge"/>
          <c:x val="0"/>
          <c:y val="3.6217762863960001E-2"/>
          <c:w val="0.99729713866733327"/>
          <c:h val="0.12337661720391266"/>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3.2019283619925225E-2"/>
          <c:y val="0.21333925872410808"/>
          <c:w val="0.94154522360763337"/>
          <c:h val="0.76855200997703543"/>
        </c:manualLayout>
      </c:layout>
      <c:barChart>
        <c:barDir val="bar"/>
        <c:grouping val="stacked"/>
        <c:varyColors val="0"/>
        <c:ser>
          <c:idx val="0"/>
          <c:order val="0"/>
          <c:tx>
            <c:strRef>
              <c:f>Sheet1!$B$1</c:f>
              <c:strCache>
                <c:ptCount val="1"/>
                <c:pt idx="0">
                  <c:v>Net not well supported (1-2)</c:v>
                </c:pt>
              </c:strCache>
            </c:strRef>
          </c:tx>
          <c:spPr>
            <a:solidFill>
              <a:schemeClr val="tx1"/>
            </a:solidFill>
          </c:spPr>
          <c:invertIfNegative val="0"/>
          <c:dLbls>
            <c:dLbl>
              <c:idx val="0"/>
              <c:layout>
                <c:manualLayout>
                  <c:x val="0"/>
                  <c:y val="1.55677146983668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678-431C-A5C5-54A4AB9D1EF8}"/>
                </c:ext>
              </c:extLst>
            </c:dLbl>
            <c:spPr>
              <a:noFill/>
              <a:ln>
                <a:noFill/>
              </a:ln>
              <a:effectLst/>
            </c:spPr>
            <c:txPr>
              <a:bodyPr/>
              <a:lstStyle/>
              <a:p>
                <a:pPr>
                  <a:defRPr sz="16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0%</c:formatCode>
                <c:ptCount val="1"/>
                <c:pt idx="0">
                  <c:v>0.19</c:v>
                </c:pt>
              </c:numCache>
            </c:numRef>
          </c:val>
          <c:extLst>
            <c:ext xmlns:c16="http://schemas.microsoft.com/office/drawing/2014/chart" uri="{C3380CC4-5D6E-409C-BE32-E72D297353CC}">
              <c16:uniqueId val="{00000001-3678-431C-A5C5-54A4AB9D1EF8}"/>
            </c:ext>
          </c:extLst>
        </c:ser>
        <c:ser>
          <c:idx val="1"/>
          <c:order val="1"/>
          <c:tx>
            <c:strRef>
              <c:f>Sheet1!$C$1</c:f>
              <c:strCache>
                <c:ptCount val="1"/>
                <c:pt idx="0">
                  <c:v>Neutral (3)</c:v>
                </c:pt>
              </c:strCache>
            </c:strRef>
          </c:tx>
          <c:invertIfNegative val="0"/>
          <c:dLbls>
            <c:spPr>
              <a:noFill/>
              <a:ln>
                <a:noFill/>
              </a:ln>
              <a:effectLst/>
            </c:spPr>
            <c:txPr>
              <a:bodyPr/>
              <a:lstStyle/>
              <a:p>
                <a:pPr>
                  <a:defRPr sz="16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0%</c:formatCode>
                <c:ptCount val="1"/>
                <c:pt idx="0">
                  <c:v>0.25</c:v>
                </c:pt>
              </c:numCache>
            </c:numRef>
          </c:val>
          <c:extLst>
            <c:ext xmlns:c16="http://schemas.microsoft.com/office/drawing/2014/chart" uri="{C3380CC4-5D6E-409C-BE32-E72D297353CC}">
              <c16:uniqueId val="{00000002-3678-431C-A5C5-54A4AB9D1EF8}"/>
            </c:ext>
          </c:extLst>
        </c:ser>
        <c:ser>
          <c:idx val="2"/>
          <c:order val="2"/>
          <c:tx>
            <c:strRef>
              <c:f>Sheet1!$D$1</c:f>
              <c:strCache>
                <c:ptCount val="1"/>
                <c:pt idx="0">
                  <c:v>Net well supported (4-5)</c:v>
                </c:pt>
              </c:strCache>
            </c:strRef>
          </c:tx>
          <c:spPr>
            <a:solidFill>
              <a:schemeClr val="accent1"/>
            </a:solidFill>
          </c:spPr>
          <c:invertIfNegative val="0"/>
          <c:dLbls>
            <c:spPr>
              <a:noFill/>
              <a:ln>
                <a:noFill/>
              </a:ln>
              <a:effectLst/>
            </c:spPr>
            <c:txPr>
              <a:bodyPr/>
              <a:lstStyle/>
              <a:p>
                <a:pPr>
                  <a:defRPr sz="16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Sheet1!$D$2</c:f>
              <c:numCache>
                <c:formatCode>0%</c:formatCode>
                <c:ptCount val="1"/>
                <c:pt idx="0">
                  <c:v>0.56000000000000005</c:v>
                </c:pt>
              </c:numCache>
            </c:numRef>
          </c:val>
          <c:extLst>
            <c:ext xmlns:c16="http://schemas.microsoft.com/office/drawing/2014/chart" uri="{C3380CC4-5D6E-409C-BE32-E72D297353CC}">
              <c16:uniqueId val="{00000003-3678-431C-A5C5-54A4AB9D1EF8}"/>
            </c:ext>
          </c:extLst>
        </c:ser>
        <c:dLbls>
          <c:showLegendKey val="0"/>
          <c:showVal val="0"/>
          <c:showCatName val="0"/>
          <c:showSerName val="0"/>
          <c:showPercent val="0"/>
          <c:showBubbleSize val="0"/>
        </c:dLbls>
        <c:gapWidth val="74"/>
        <c:overlap val="100"/>
        <c:axId val="144374016"/>
        <c:axId val="144453632"/>
      </c:barChart>
      <c:catAx>
        <c:axId val="144374016"/>
        <c:scaling>
          <c:orientation val="minMax"/>
        </c:scaling>
        <c:delete val="0"/>
        <c:axPos val="l"/>
        <c:numFmt formatCode="General" sourceLinked="0"/>
        <c:majorTickMark val="out"/>
        <c:minorTickMark val="none"/>
        <c:tickLblPos val="nextTo"/>
        <c:crossAx val="144453632"/>
        <c:crosses val="autoZero"/>
        <c:auto val="1"/>
        <c:lblAlgn val="ctr"/>
        <c:lblOffset val="100"/>
        <c:noMultiLvlLbl val="0"/>
      </c:catAx>
      <c:valAx>
        <c:axId val="144453632"/>
        <c:scaling>
          <c:orientation val="minMax"/>
        </c:scaling>
        <c:delete val="1"/>
        <c:axPos val="b"/>
        <c:numFmt formatCode="0%" sourceLinked="1"/>
        <c:majorTickMark val="out"/>
        <c:minorTickMark val="none"/>
        <c:tickLblPos val="nextTo"/>
        <c:crossAx val="144374016"/>
        <c:crosses val="autoZero"/>
        <c:crossBetween val="between"/>
      </c:valAx>
    </c:plotArea>
    <c:legend>
      <c:legendPos val="t"/>
      <c:layout>
        <c:manualLayout>
          <c:xMode val="edge"/>
          <c:yMode val="edge"/>
          <c:x val="1.7855120943904079E-2"/>
          <c:y val="6.6399231917259993E-2"/>
          <c:w val="0.91692085049834604"/>
          <c:h val="0.12337661720391266"/>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0"/>
    <c:plotArea>
      <c:layout>
        <c:manualLayout>
          <c:layoutTarget val="inner"/>
          <c:xMode val="edge"/>
          <c:yMode val="edge"/>
          <c:x val="3.9387899989432103E-2"/>
          <c:y val="0.16455710086831099"/>
          <c:w val="0.95057482321295805"/>
          <c:h val="0.77507905615957995"/>
        </c:manualLayout>
      </c:layout>
      <c:barChart>
        <c:barDir val="bar"/>
        <c:grouping val="stacked"/>
        <c:varyColors val="0"/>
        <c:ser>
          <c:idx val="0"/>
          <c:order val="0"/>
          <c:tx>
            <c:strRef>
              <c:f>Sheet1!$B$1</c:f>
              <c:strCache>
                <c:ptCount val="1"/>
                <c:pt idx="0">
                  <c:v>Net disagree (4-)</c:v>
                </c:pt>
              </c:strCache>
            </c:strRef>
          </c:tx>
          <c:spPr>
            <a:solidFill>
              <a:schemeClr val="tx2"/>
            </a:solidFill>
          </c:spPr>
          <c:invertIfNegative val="0"/>
          <c:dPt>
            <c:idx val="0"/>
            <c:invertIfNegative val="0"/>
            <c:bubble3D val="0"/>
            <c:spPr>
              <a:solidFill>
                <a:schemeClr val="tx1"/>
              </a:solidFill>
            </c:spPr>
            <c:extLst>
              <c:ext xmlns:c16="http://schemas.microsoft.com/office/drawing/2014/chart" uri="{C3380CC4-5D6E-409C-BE32-E72D297353CC}">
                <c16:uniqueId val="{00000001-0BE0-46B0-ACD4-F80EA83E46CF}"/>
              </c:ext>
            </c:extLst>
          </c:dPt>
          <c:dLbls>
            <c:dLbl>
              <c:idx val="0"/>
              <c:layout>
                <c:manualLayout>
                  <c:x val="8.7056466021241691E-3"/>
                  <c:y val="-3.0024704935611699E-3"/>
                </c:manualLayout>
              </c:layout>
              <c:tx>
                <c:rich>
                  <a:bodyPr/>
                  <a:lstStyle/>
                  <a:p>
                    <a:pPr>
                      <a:defRPr sz="1600">
                        <a:solidFill>
                          <a:schemeClr val="bg1"/>
                        </a:solidFill>
                      </a:defRPr>
                    </a:pPr>
                    <a:r>
                      <a:rPr lang="en-US" sz="1600" dirty="0"/>
                      <a:t>5%</a:t>
                    </a:r>
                  </a:p>
                </c:rich>
              </c:tx>
              <c:sp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E0-46B0-ACD4-F80EA83E46CF}"/>
                </c:ext>
              </c:extLst>
            </c:dLbl>
            <c:spPr>
              <a:noFill/>
              <a:ln>
                <a:noFill/>
              </a:ln>
              <a:effectLst/>
            </c:spPr>
            <c:txPr>
              <a:bodyPr/>
              <a:lstStyle/>
              <a:p>
                <a:pPr>
                  <a:defRPr sz="10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Sheet1!$B$2</c:f>
              <c:numCache>
                <c:formatCode>0%</c:formatCode>
                <c:ptCount val="1"/>
                <c:pt idx="0">
                  <c:v>0.05</c:v>
                </c:pt>
              </c:numCache>
            </c:numRef>
          </c:val>
          <c:extLst>
            <c:ext xmlns:c16="http://schemas.microsoft.com/office/drawing/2014/chart" uri="{C3380CC4-5D6E-409C-BE32-E72D297353CC}">
              <c16:uniqueId val="{00000002-0BE0-46B0-ACD4-F80EA83E46CF}"/>
            </c:ext>
          </c:extLst>
        </c:ser>
        <c:ser>
          <c:idx val="1"/>
          <c:order val="1"/>
          <c:tx>
            <c:strRef>
              <c:f>Sheet1!$C$1</c:f>
              <c:strCache>
                <c:ptCount val="1"/>
                <c:pt idx="0">
                  <c:v>Net neutral (3)</c:v>
                </c:pt>
              </c:strCache>
            </c:strRef>
          </c:tx>
          <c:spPr>
            <a:solidFill>
              <a:schemeClr val="accent2"/>
            </a:solidFill>
          </c:spPr>
          <c:invertIfNegative val="0"/>
          <c:dLbls>
            <c:spPr>
              <a:noFill/>
              <a:ln>
                <a:noFill/>
              </a:ln>
              <a:effectLst/>
            </c:spPr>
            <c:txPr>
              <a:bodyPr/>
              <a:lstStyle/>
              <a:p>
                <a:pPr>
                  <a:defRPr sz="16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Sheet1!$C$2</c:f>
              <c:numCache>
                <c:formatCode>0%</c:formatCode>
                <c:ptCount val="1"/>
                <c:pt idx="0">
                  <c:v>0.4</c:v>
                </c:pt>
              </c:numCache>
            </c:numRef>
          </c:val>
          <c:extLst>
            <c:ext xmlns:c16="http://schemas.microsoft.com/office/drawing/2014/chart" uri="{C3380CC4-5D6E-409C-BE32-E72D297353CC}">
              <c16:uniqueId val="{00000003-0BE0-46B0-ACD4-F80EA83E46CF}"/>
            </c:ext>
          </c:extLst>
        </c:ser>
        <c:ser>
          <c:idx val="2"/>
          <c:order val="2"/>
          <c:tx>
            <c:strRef>
              <c:f>Sheet1!$D$1</c:f>
              <c:strCache>
                <c:ptCount val="1"/>
                <c:pt idx="0">
                  <c:v>Net agree (1-2)</c:v>
                </c:pt>
              </c:strCache>
            </c:strRef>
          </c:tx>
          <c:spPr>
            <a:solidFill>
              <a:schemeClr val="accent1"/>
            </a:solidFill>
          </c:spPr>
          <c:invertIfNegative val="0"/>
          <c:dLbls>
            <c:spPr>
              <a:noFill/>
              <a:ln>
                <a:noFill/>
              </a:ln>
              <a:effectLst/>
            </c:spPr>
            <c:txPr>
              <a:bodyPr/>
              <a:lstStyle/>
              <a:p>
                <a:pPr>
                  <a:defRPr sz="16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c:f>
              <c:numCache>
                <c:formatCode>General</c:formatCode>
                <c:ptCount val="1"/>
              </c:numCache>
            </c:numRef>
          </c:cat>
          <c:val>
            <c:numRef>
              <c:f>Sheet1!$D$2</c:f>
              <c:numCache>
                <c:formatCode>0%</c:formatCode>
                <c:ptCount val="1"/>
                <c:pt idx="0">
                  <c:v>0.33</c:v>
                </c:pt>
              </c:numCache>
            </c:numRef>
          </c:val>
          <c:extLst>
            <c:ext xmlns:c16="http://schemas.microsoft.com/office/drawing/2014/chart" uri="{C3380CC4-5D6E-409C-BE32-E72D297353CC}">
              <c16:uniqueId val="{00000004-0BE0-46B0-ACD4-F80EA83E46CF}"/>
            </c:ext>
          </c:extLst>
        </c:ser>
        <c:dLbls>
          <c:showLegendKey val="0"/>
          <c:showVal val="0"/>
          <c:showCatName val="0"/>
          <c:showSerName val="0"/>
          <c:showPercent val="0"/>
          <c:showBubbleSize val="0"/>
        </c:dLbls>
        <c:gapWidth val="74"/>
        <c:overlap val="100"/>
        <c:axId val="144561664"/>
        <c:axId val="144563200"/>
      </c:barChart>
      <c:catAx>
        <c:axId val="144561664"/>
        <c:scaling>
          <c:orientation val="maxMin"/>
        </c:scaling>
        <c:delete val="0"/>
        <c:axPos val="l"/>
        <c:numFmt formatCode="General" sourceLinked="0"/>
        <c:majorTickMark val="out"/>
        <c:minorTickMark val="none"/>
        <c:tickLblPos val="nextTo"/>
        <c:crossAx val="144563200"/>
        <c:crosses val="autoZero"/>
        <c:auto val="1"/>
        <c:lblAlgn val="ctr"/>
        <c:lblOffset val="100"/>
        <c:noMultiLvlLbl val="0"/>
      </c:catAx>
      <c:valAx>
        <c:axId val="144563200"/>
        <c:scaling>
          <c:orientation val="minMax"/>
        </c:scaling>
        <c:delete val="1"/>
        <c:axPos val="t"/>
        <c:numFmt formatCode="0%" sourceLinked="1"/>
        <c:majorTickMark val="out"/>
        <c:minorTickMark val="none"/>
        <c:tickLblPos val="nextTo"/>
        <c:crossAx val="144561664"/>
        <c:crosses val="autoZero"/>
        <c:crossBetween val="between"/>
      </c:valAx>
    </c:plotArea>
    <c:legend>
      <c:legendPos val="t"/>
      <c:layout>
        <c:manualLayout>
          <c:xMode val="edge"/>
          <c:yMode val="edge"/>
          <c:x val="4.0280641807640197E-2"/>
          <c:y val="2.7860235217896701E-2"/>
          <c:w val="0.77187889240852203"/>
          <c:h val="0.161501615491461"/>
        </c:manualLayout>
      </c:layout>
      <c:overlay val="0"/>
      <c:txPr>
        <a:bodyPr/>
        <a:lstStyle/>
        <a:p>
          <a:pPr>
            <a:defRPr sz="13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New v Established Customers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348-45B7-8853-2B9D27BAD6B9}"/>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4348-45B7-8853-2B9D27BAD6B9}"/>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348-45B7-8853-2B9D27BAD6B9}"/>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348-45B7-8853-2B9D27BAD6B9}"/>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Big Six</c:v>
                </c:pt>
                <c:pt idx="1">
                  <c:v>Non Big Six</c:v>
                </c:pt>
              </c:strCache>
            </c:strRef>
          </c:cat>
          <c:val>
            <c:numRef>
              <c:f>Sheet1!$B$2:$B$3</c:f>
              <c:numCache>
                <c:formatCode>0%</c:formatCode>
                <c:ptCount val="2"/>
                <c:pt idx="0">
                  <c:v>0.25</c:v>
                </c:pt>
                <c:pt idx="1">
                  <c:v>0.75</c:v>
                </c:pt>
              </c:numCache>
            </c:numRef>
          </c:val>
          <c:extLst>
            <c:ext xmlns:c16="http://schemas.microsoft.com/office/drawing/2014/chart" uri="{C3380CC4-5D6E-409C-BE32-E72D297353CC}">
              <c16:uniqueId val="{00000004-4348-45B7-8853-2B9D27BAD6B9}"/>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layout>
        <c:manualLayout>
          <c:xMode val="edge"/>
          <c:yMode val="edge"/>
          <c:x val="0.75262181638235404"/>
          <c:y val="7.1505512637883642E-2"/>
          <c:w val="0.24737818361764602"/>
          <c:h val="0.3139844449877441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9988484251968504"/>
          <c:y val="0.11628693090197491"/>
          <c:w val="0.5924353433160503"/>
          <c:h val="0.83925516732283467"/>
        </c:manualLayout>
      </c:layout>
      <c:barChart>
        <c:barDir val="bar"/>
        <c:grouping val="stacked"/>
        <c:varyColors val="0"/>
        <c:ser>
          <c:idx val="0"/>
          <c:order val="0"/>
          <c:tx>
            <c:strRef>
              <c:f>Sheet1!$B$1</c:f>
              <c:strCache>
                <c:ptCount val="1"/>
                <c:pt idx="0">
                  <c:v>Net poor (1-2)</c:v>
                </c:pt>
              </c:strCache>
            </c:strRef>
          </c:tx>
          <c:spPr>
            <a:solidFill>
              <a:schemeClr val="tx1"/>
            </a:solidFill>
          </c:spPr>
          <c:invertIfNegative val="0"/>
          <c:dLbls>
            <c:spPr>
              <a:noFill/>
              <a:ln>
                <a:noFill/>
              </a:ln>
              <a:effectLst/>
            </c:spPr>
            <c:txPr>
              <a:bodyPr/>
              <a:lstStyle/>
              <a:p>
                <a:pPr>
                  <a:defRPr sz="13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Engagement events</c:v>
                </c:pt>
                <c:pt idx="1">
                  <c:v>The materials used e.g. Welcome Pack, infographics</c:v>
                </c:pt>
                <c:pt idx="2">
                  <c:v>The channels ElectraLink use to communicate with me</c:v>
                </c:pt>
                <c:pt idx="3">
                  <c:v>The frequency with which ElectraLink communicates with me</c:v>
                </c:pt>
              </c:strCache>
            </c:strRef>
          </c:cat>
          <c:val>
            <c:numRef>
              <c:f>Sheet1!$B$2:$B$5</c:f>
              <c:numCache>
                <c:formatCode>0%</c:formatCode>
                <c:ptCount val="4"/>
                <c:pt idx="0">
                  <c:v>0.02</c:v>
                </c:pt>
                <c:pt idx="1">
                  <c:v>0.02</c:v>
                </c:pt>
                <c:pt idx="2">
                  <c:v>0</c:v>
                </c:pt>
                <c:pt idx="3">
                  <c:v>0.02</c:v>
                </c:pt>
              </c:numCache>
            </c:numRef>
          </c:val>
          <c:extLst>
            <c:ext xmlns:c16="http://schemas.microsoft.com/office/drawing/2014/chart" uri="{C3380CC4-5D6E-409C-BE32-E72D297353CC}">
              <c16:uniqueId val="{00000000-5A82-4BA5-AD41-9A55DF5C3D45}"/>
            </c:ext>
          </c:extLst>
        </c:ser>
        <c:ser>
          <c:idx val="1"/>
          <c:order val="1"/>
          <c:tx>
            <c:strRef>
              <c:f>Sheet1!$C$1</c:f>
              <c:strCache>
                <c:ptCount val="1"/>
                <c:pt idx="0">
                  <c:v>Adequate (3)</c:v>
                </c:pt>
              </c:strCache>
            </c:strRef>
          </c:tx>
          <c:invertIfNegative val="0"/>
          <c:dLbls>
            <c:spPr>
              <a:noFill/>
              <a:ln>
                <a:noFill/>
              </a:ln>
              <a:effectLst/>
            </c:spPr>
            <c:txPr>
              <a:bodyPr/>
              <a:lstStyle/>
              <a:p>
                <a:pPr>
                  <a:defRPr sz="13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Engagement events</c:v>
                </c:pt>
                <c:pt idx="1">
                  <c:v>The materials used e.g. Welcome Pack, infographics</c:v>
                </c:pt>
                <c:pt idx="2">
                  <c:v>The channels ElectraLink use to communicate with me</c:v>
                </c:pt>
                <c:pt idx="3">
                  <c:v>The frequency with which ElectraLink communicates with me</c:v>
                </c:pt>
              </c:strCache>
            </c:strRef>
          </c:cat>
          <c:val>
            <c:numRef>
              <c:f>Sheet1!$C$2:$C$5</c:f>
              <c:numCache>
                <c:formatCode>0%</c:formatCode>
                <c:ptCount val="4"/>
                <c:pt idx="0">
                  <c:v>0.18</c:v>
                </c:pt>
                <c:pt idx="1">
                  <c:v>0.22</c:v>
                </c:pt>
                <c:pt idx="2">
                  <c:v>0.25</c:v>
                </c:pt>
                <c:pt idx="3">
                  <c:v>0.23</c:v>
                </c:pt>
              </c:numCache>
            </c:numRef>
          </c:val>
          <c:extLst>
            <c:ext xmlns:c16="http://schemas.microsoft.com/office/drawing/2014/chart" uri="{C3380CC4-5D6E-409C-BE32-E72D297353CC}">
              <c16:uniqueId val="{00000001-5A82-4BA5-AD41-9A55DF5C3D45}"/>
            </c:ext>
          </c:extLst>
        </c:ser>
        <c:ser>
          <c:idx val="2"/>
          <c:order val="2"/>
          <c:tx>
            <c:strRef>
              <c:f>Sheet1!$D$1</c:f>
              <c:strCache>
                <c:ptCount val="1"/>
                <c:pt idx="0">
                  <c:v>Net good (4-5)</c:v>
                </c:pt>
              </c:strCache>
            </c:strRef>
          </c:tx>
          <c:spPr>
            <a:solidFill>
              <a:schemeClr val="accent1"/>
            </a:solidFill>
          </c:spPr>
          <c:invertIfNegative val="0"/>
          <c:dLbls>
            <c:spPr>
              <a:noFill/>
              <a:ln>
                <a:noFill/>
              </a:ln>
              <a:effectLst/>
            </c:spPr>
            <c:txPr>
              <a:bodyPr/>
              <a:lstStyle/>
              <a:p>
                <a:pPr>
                  <a:defRPr sz="13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Engagement events</c:v>
                </c:pt>
                <c:pt idx="1">
                  <c:v>The materials used e.g. Welcome Pack, infographics</c:v>
                </c:pt>
                <c:pt idx="2">
                  <c:v>The channels ElectraLink use to communicate with me</c:v>
                </c:pt>
                <c:pt idx="3">
                  <c:v>The frequency with which ElectraLink communicates with me</c:v>
                </c:pt>
              </c:strCache>
            </c:strRef>
          </c:cat>
          <c:val>
            <c:numRef>
              <c:f>Sheet1!$D$2:$D$5</c:f>
              <c:numCache>
                <c:formatCode>0%</c:formatCode>
                <c:ptCount val="4"/>
                <c:pt idx="0">
                  <c:v>0.27</c:v>
                </c:pt>
                <c:pt idx="1">
                  <c:v>0.3</c:v>
                </c:pt>
                <c:pt idx="2">
                  <c:v>0.65</c:v>
                </c:pt>
                <c:pt idx="3">
                  <c:v>0.63</c:v>
                </c:pt>
              </c:numCache>
            </c:numRef>
          </c:val>
          <c:extLst>
            <c:ext xmlns:c16="http://schemas.microsoft.com/office/drawing/2014/chart" uri="{C3380CC4-5D6E-409C-BE32-E72D297353CC}">
              <c16:uniqueId val="{00000002-5A82-4BA5-AD41-9A55DF5C3D45}"/>
            </c:ext>
          </c:extLst>
        </c:ser>
        <c:dLbls>
          <c:showLegendKey val="0"/>
          <c:showVal val="0"/>
          <c:showCatName val="0"/>
          <c:showSerName val="0"/>
          <c:showPercent val="0"/>
          <c:showBubbleSize val="0"/>
        </c:dLbls>
        <c:gapWidth val="150"/>
        <c:overlap val="100"/>
        <c:axId val="144648832"/>
        <c:axId val="144658816"/>
      </c:barChart>
      <c:catAx>
        <c:axId val="144648832"/>
        <c:scaling>
          <c:orientation val="minMax"/>
        </c:scaling>
        <c:delete val="0"/>
        <c:axPos val="l"/>
        <c:numFmt formatCode="General" sourceLinked="0"/>
        <c:majorTickMark val="out"/>
        <c:minorTickMark val="none"/>
        <c:tickLblPos val="nextTo"/>
        <c:txPr>
          <a:bodyPr/>
          <a:lstStyle/>
          <a:p>
            <a:pPr>
              <a:defRPr sz="1200"/>
            </a:pPr>
            <a:endParaRPr lang="en-US"/>
          </a:p>
        </c:txPr>
        <c:crossAx val="144658816"/>
        <c:crosses val="autoZero"/>
        <c:auto val="1"/>
        <c:lblAlgn val="ctr"/>
        <c:lblOffset val="100"/>
        <c:noMultiLvlLbl val="0"/>
      </c:catAx>
      <c:valAx>
        <c:axId val="144658816"/>
        <c:scaling>
          <c:orientation val="minMax"/>
          <c:max val="1"/>
        </c:scaling>
        <c:delete val="1"/>
        <c:axPos val="b"/>
        <c:numFmt formatCode="0%" sourceLinked="1"/>
        <c:majorTickMark val="out"/>
        <c:minorTickMark val="none"/>
        <c:tickLblPos val="nextTo"/>
        <c:crossAx val="144648832"/>
        <c:crosses val="autoZero"/>
        <c:crossBetween val="between"/>
      </c:valAx>
    </c:plotArea>
    <c:legend>
      <c:legendPos val="r"/>
      <c:layout>
        <c:manualLayout>
          <c:xMode val="edge"/>
          <c:yMode val="edge"/>
          <c:x val="0.14395175915850561"/>
          <c:y val="8.3304635870189072E-3"/>
          <c:w val="0.85130257845165358"/>
          <c:h val="0.13538818101813133"/>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
          <c:y val="6.141197105140541E-2"/>
          <c:w val="1"/>
          <c:h val="0.78840916399241368"/>
        </c:manualLayout>
      </c:layout>
      <c:barChart>
        <c:barDir val="col"/>
        <c:grouping val="clustered"/>
        <c:varyColors val="0"/>
        <c:ser>
          <c:idx val="0"/>
          <c:order val="0"/>
          <c:tx>
            <c:strRef>
              <c:f>Sheet1!$A$2</c:f>
              <c:strCache>
                <c:ptCount val="1"/>
                <c:pt idx="0">
                  <c:v>Codes used at all</c:v>
                </c:pt>
              </c:strCache>
            </c:strRef>
          </c:tx>
          <c:spPr>
            <a:solidFill>
              <a:schemeClr val="accent3"/>
            </a:solidFill>
          </c:spPr>
          <c:invertIfNegative val="0"/>
          <c:dLbls>
            <c:dLbl>
              <c:idx val="0"/>
              <c:layout>
                <c:manualLayout>
                  <c:x val="0"/>
                  <c:y val="0"/>
                </c:manualLayout>
              </c:layout>
              <c:spPr/>
              <c:txPr>
                <a:bodyPr/>
                <a:lstStyle/>
                <a:p>
                  <a:pPr>
                    <a:defRPr sz="1200">
                      <a:solidFill>
                        <a:schemeClr val="accent1"/>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A98-4613-90F6-88B7A0EF9063}"/>
                </c:ext>
              </c:extLst>
            </c:dLbl>
            <c:spPr>
              <a:noFill/>
              <a:ln>
                <a:noFill/>
              </a:ln>
              <a:effectLst/>
            </c:spPr>
            <c:txPr>
              <a:bodyPr/>
              <a:lstStyle/>
              <a:p>
                <a:pPr>
                  <a:defRPr sz="1200">
                    <a:solidFill>
                      <a:schemeClr val="accent1"/>
                    </a:solidFill>
                    <a:latin typeface="Verdana" panose="020B0604030504040204" pitchFamily="34" charset="0"/>
                    <a:ea typeface="Verdana" panose="020B0604030504040204" pitchFamily="34" charset="0"/>
                    <a:cs typeface="Verdana" panose="020B060403050404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Sheet1!$B$1:$H$1</c:f>
              <c:strCache>
                <c:ptCount val="7"/>
                <c:pt idx="0">
                  <c:v>DCUSA</c:v>
                </c:pt>
                <c:pt idx="1">
                  <c:v>SPAA</c:v>
                </c:pt>
                <c:pt idx="2">
                  <c:v>TRAS</c:v>
                </c:pt>
                <c:pt idx="3">
                  <c:v>SMICoP</c:v>
                </c:pt>
                <c:pt idx="4">
                  <c:v>MAMCoP</c:v>
                </c:pt>
                <c:pt idx="5">
                  <c:v>DCMF/MIG</c:v>
                </c:pt>
                <c:pt idx="6">
                  <c:v>CMAP</c:v>
                </c:pt>
              </c:strCache>
            </c:strRef>
          </c:cat>
          <c:val>
            <c:numRef>
              <c:f>Sheet1!$B$2:$H$2</c:f>
              <c:numCache>
                <c:formatCode>0%</c:formatCode>
                <c:ptCount val="7"/>
                <c:pt idx="0">
                  <c:v>0.65</c:v>
                </c:pt>
                <c:pt idx="1">
                  <c:v>0.53</c:v>
                </c:pt>
                <c:pt idx="2">
                  <c:v>0.37</c:v>
                </c:pt>
                <c:pt idx="3">
                  <c:v>0.23</c:v>
                </c:pt>
                <c:pt idx="4">
                  <c:v>0.22</c:v>
                </c:pt>
                <c:pt idx="5">
                  <c:v>0.15</c:v>
                </c:pt>
                <c:pt idx="6">
                  <c:v>0.03</c:v>
                </c:pt>
              </c:numCache>
            </c:numRef>
          </c:val>
          <c:extLst>
            <c:ext xmlns:c16="http://schemas.microsoft.com/office/drawing/2014/chart" uri="{C3380CC4-5D6E-409C-BE32-E72D297353CC}">
              <c16:uniqueId val="{00000001-9A98-4613-90F6-88B7A0EF9063}"/>
            </c:ext>
          </c:extLst>
        </c:ser>
        <c:ser>
          <c:idx val="1"/>
          <c:order val="1"/>
          <c:tx>
            <c:strRef>
              <c:f>Sheet1!$A$3</c:f>
              <c:strCache>
                <c:ptCount val="1"/>
                <c:pt idx="0">
                  <c:v>Main code used</c:v>
                </c:pt>
              </c:strCache>
            </c:strRef>
          </c:tx>
          <c:spPr>
            <a:solidFill>
              <a:schemeClr val="accent2"/>
            </a:solidFill>
          </c:spPr>
          <c:invertIfNegative val="0"/>
          <c:dLbls>
            <c:spPr>
              <a:noFill/>
              <a:ln>
                <a:noFill/>
              </a:ln>
              <a:effectLst/>
            </c:spPr>
            <c:txPr>
              <a:bodyPr wrap="square" lIns="38100" tIns="19050" rIns="38100" bIns="19050" anchor="ctr">
                <a:spAutoFit/>
              </a:bodyPr>
              <a:lstStyle/>
              <a:p>
                <a:pPr>
                  <a:defRPr>
                    <a:solidFill>
                      <a:schemeClr val="tx2">
                        <a:lumMod val="50000"/>
                        <a:lumOff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Sheet1!$B$1:$H$1</c:f>
              <c:strCache>
                <c:ptCount val="7"/>
                <c:pt idx="0">
                  <c:v>DCUSA</c:v>
                </c:pt>
                <c:pt idx="1">
                  <c:v>SPAA</c:v>
                </c:pt>
                <c:pt idx="2">
                  <c:v>TRAS</c:v>
                </c:pt>
                <c:pt idx="3">
                  <c:v>SMICoP</c:v>
                </c:pt>
                <c:pt idx="4">
                  <c:v>MAMCoP</c:v>
                </c:pt>
                <c:pt idx="5">
                  <c:v>DCMF/MIG</c:v>
                </c:pt>
                <c:pt idx="6">
                  <c:v>CMAP</c:v>
                </c:pt>
              </c:strCache>
            </c:strRef>
          </c:cat>
          <c:val>
            <c:numRef>
              <c:f>Sheet1!$B$3:$H$3</c:f>
              <c:numCache>
                <c:formatCode>0%</c:formatCode>
                <c:ptCount val="7"/>
                <c:pt idx="0">
                  <c:v>0.43</c:v>
                </c:pt>
                <c:pt idx="1">
                  <c:v>0.28000000000000003</c:v>
                </c:pt>
                <c:pt idx="2">
                  <c:v>0.05</c:v>
                </c:pt>
                <c:pt idx="3">
                  <c:v>0.13</c:v>
                </c:pt>
                <c:pt idx="4">
                  <c:v>0.05</c:v>
                </c:pt>
                <c:pt idx="5">
                  <c:v>0</c:v>
                </c:pt>
                <c:pt idx="6">
                  <c:v>0.03</c:v>
                </c:pt>
              </c:numCache>
            </c:numRef>
          </c:val>
          <c:extLst>
            <c:ext xmlns:c16="http://schemas.microsoft.com/office/drawing/2014/chart" uri="{C3380CC4-5D6E-409C-BE32-E72D297353CC}">
              <c16:uniqueId val="{00000002-9A98-4613-90F6-88B7A0EF9063}"/>
            </c:ext>
          </c:extLst>
        </c:ser>
        <c:dLbls>
          <c:showLegendKey val="0"/>
          <c:showVal val="0"/>
          <c:showCatName val="0"/>
          <c:showSerName val="0"/>
          <c:showPercent val="0"/>
          <c:showBubbleSize val="0"/>
        </c:dLbls>
        <c:gapWidth val="150"/>
        <c:axId val="32707328"/>
        <c:axId val="32708864"/>
      </c:barChart>
      <c:catAx>
        <c:axId val="32707328"/>
        <c:scaling>
          <c:orientation val="minMax"/>
        </c:scaling>
        <c:delete val="0"/>
        <c:axPos val="b"/>
        <c:numFmt formatCode="General" sourceLinked="0"/>
        <c:majorTickMark val="out"/>
        <c:minorTickMark val="none"/>
        <c:tickLblPos val="nextTo"/>
        <c:txPr>
          <a:bodyPr/>
          <a:lstStyle/>
          <a:p>
            <a:pPr>
              <a:defRPr>
                <a:solidFill>
                  <a:schemeClr val="accent1"/>
                </a:solidFill>
                <a:latin typeface="Verdana" panose="020B0604030504040204" pitchFamily="34" charset="0"/>
                <a:ea typeface="Verdana" panose="020B0604030504040204" pitchFamily="34" charset="0"/>
                <a:cs typeface="Verdana" panose="020B0604030504040204" pitchFamily="34" charset="0"/>
              </a:defRPr>
            </a:pPr>
            <a:endParaRPr lang="en-US"/>
          </a:p>
        </c:txPr>
        <c:crossAx val="32708864"/>
        <c:crosses val="autoZero"/>
        <c:auto val="1"/>
        <c:lblAlgn val="ctr"/>
        <c:lblOffset val="100"/>
        <c:noMultiLvlLbl val="0"/>
      </c:catAx>
      <c:valAx>
        <c:axId val="32708864"/>
        <c:scaling>
          <c:orientation val="minMax"/>
        </c:scaling>
        <c:delete val="1"/>
        <c:axPos val="l"/>
        <c:numFmt formatCode="0%" sourceLinked="1"/>
        <c:majorTickMark val="out"/>
        <c:minorTickMark val="none"/>
        <c:tickLblPos val="nextTo"/>
        <c:crossAx val="32707328"/>
        <c:crosses val="autoZero"/>
        <c:crossBetween val="between"/>
      </c:valAx>
    </c:plotArea>
    <c:legend>
      <c:legendPos val="t"/>
      <c:layout>
        <c:manualLayout>
          <c:xMode val="edge"/>
          <c:yMode val="edge"/>
          <c:x val="0.63241945242358921"/>
          <c:y val="2.7140775372763409E-2"/>
          <c:w val="0.35509412318324673"/>
          <c:h val="8.9657678344266939E-2"/>
        </c:manualLayout>
      </c:layout>
      <c:overlay val="0"/>
      <c:txPr>
        <a:bodyPr/>
        <a:lstStyle/>
        <a:p>
          <a:pPr>
            <a:defRPr sz="1200">
              <a:solidFill>
                <a:schemeClr val="accent1"/>
              </a:solidFill>
              <a:latin typeface="Verdana" panose="020B0604030504040204" pitchFamily="34" charset="0"/>
              <a:ea typeface="Verdana" panose="020B0604030504040204" pitchFamily="34" charset="0"/>
              <a:cs typeface="Verdana" panose="020B0604030504040204" pitchFamily="34" charset="0"/>
            </a:defRPr>
          </a:pPr>
          <a:endParaRPr lang="en-US"/>
        </a:p>
      </c:txPr>
    </c:legend>
    <c:plotVisOnly val="1"/>
    <c:dispBlanksAs val="gap"/>
    <c:showDLblsOverMax val="0"/>
  </c:chart>
  <c:txPr>
    <a:bodyPr/>
    <a:lstStyle/>
    <a:p>
      <a:pPr>
        <a:defRPr sz="1400"/>
      </a:pPr>
      <a:endParaRPr lang="en-US"/>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3699171717465973E-2"/>
          <c:y val="7.5102207995512052E-2"/>
          <c:w val="0.97795568818219736"/>
          <c:h val="0.58789121982229708"/>
        </c:manualLayout>
      </c:layout>
      <c:barChart>
        <c:barDir val="col"/>
        <c:grouping val="clustered"/>
        <c:varyColors val="0"/>
        <c:ser>
          <c:idx val="0"/>
          <c:order val="0"/>
          <c:tx>
            <c:strRef>
              <c:f>Sheet1!$B$1</c:f>
              <c:strCache>
                <c:ptCount val="1"/>
                <c:pt idx="0">
                  <c:v>New (0-2yrs) </c:v>
                </c:pt>
              </c:strCache>
            </c:strRef>
          </c:tx>
          <c:spPr>
            <a:solidFill>
              <a:schemeClr val="accent1"/>
            </a:solidFill>
          </c:spPr>
          <c:invertIfNegative val="0"/>
          <c:dLbls>
            <c:dLbl>
              <c:idx val="1"/>
              <c:layout>
                <c:manualLayout>
                  <c:x val="-1.068970094810073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A2F-4380-AE0B-EE4D9622499A}"/>
                </c:ext>
              </c:extLst>
            </c:dLbl>
            <c:dLbl>
              <c:idx val="6"/>
              <c:layout>
                <c:manualLayout>
                  <c:x val="-1.221680108354368E-2"/>
                  <c:y val="5.06009762402518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A2F-4380-AE0B-EE4D9622499A}"/>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DCMF/MIG</c:v>
                </c:pt>
                <c:pt idx="1">
                  <c:v>SMICoP</c:v>
                </c:pt>
                <c:pt idx="2">
                  <c:v>SPAA</c:v>
                </c:pt>
                <c:pt idx="3">
                  <c:v>MAMCoP</c:v>
                </c:pt>
                <c:pt idx="4">
                  <c:v>DCUSA</c:v>
                </c:pt>
                <c:pt idx="5">
                  <c:v>CMAP</c:v>
                </c:pt>
                <c:pt idx="6">
                  <c:v>TRAS</c:v>
                </c:pt>
              </c:strCache>
            </c:strRef>
          </c:cat>
          <c:val>
            <c:numRef>
              <c:f>Sheet1!$B$2:$B$8</c:f>
              <c:numCache>
                <c:formatCode>0%</c:formatCode>
                <c:ptCount val="7"/>
                <c:pt idx="0">
                  <c:v>0.11</c:v>
                </c:pt>
                <c:pt idx="1">
                  <c:v>0.28999999999999998</c:v>
                </c:pt>
                <c:pt idx="2">
                  <c:v>0.44</c:v>
                </c:pt>
                <c:pt idx="3">
                  <c:v>0.38</c:v>
                </c:pt>
                <c:pt idx="4">
                  <c:v>0.38</c:v>
                </c:pt>
                <c:pt idx="5">
                  <c:v>0.5</c:v>
                </c:pt>
                <c:pt idx="6">
                  <c:v>0.55000000000000004</c:v>
                </c:pt>
              </c:numCache>
            </c:numRef>
          </c:val>
          <c:extLst>
            <c:ext xmlns:c16="http://schemas.microsoft.com/office/drawing/2014/chart" uri="{C3380CC4-5D6E-409C-BE32-E72D297353CC}">
              <c16:uniqueId val="{00000002-5A2F-4380-AE0B-EE4D9622499A}"/>
            </c:ext>
          </c:extLst>
        </c:ser>
        <c:ser>
          <c:idx val="1"/>
          <c:order val="1"/>
          <c:tx>
            <c:strRef>
              <c:f>Sheet1!$C$1</c:f>
              <c:strCache>
                <c:ptCount val="1"/>
                <c:pt idx="0">
                  <c:v>Established (3+yrs)</c:v>
                </c:pt>
              </c:strCache>
            </c:strRef>
          </c:tx>
          <c:spPr>
            <a:solidFill>
              <a:schemeClr val="bg1">
                <a:lumMod val="50000"/>
              </a:schemeClr>
            </a:solidFill>
          </c:spPr>
          <c:invertIfNegative val="0"/>
          <c:dLbls>
            <c:dLbl>
              <c:idx val="0"/>
              <c:layout>
                <c:manualLayout>
                  <c:x val="6.2983847370796323E-3"/>
                  <c:y val="-9.38779734184889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A2F-4380-AE0B-EE4D9622499A}"/>
                </c:ext>
              </c:extLst>
            </c:dLbl>
            <c:dLbl>
              <c:idx val="1"/>
              <c:layout>
                <c:manualLayout>
                  <c:x val="7.8729827848919541E-3"/>
                  <c:y val="-9.38867247342751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A2F-4380-AE0B-EE4D9622499A}"/>
                </c:ext>
              </c:extLst>
            </c:dLbl>
            <c:dLbl>
              <c:idx val="2"/>
              <c:layout>
                <c:manualLayout>
                  <c:x val="1.1022173289889357E-2"/>
                  <c:y val="-9.387797341848899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A2F-4380-AE0B-EE4D9622499A}"/>
                </c:ext>
              </c:extLst>
            </c:dLbl>
            <c:dLbl>
              <c:idx val="3"/>
              <c:layout>
                <c:manualLayout>
                  <c:x val="1.2406786769685403E-2"/>
                  <c:y val="-3.974846135181105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A2F-4380-AE0B-EE4D9622499A}"/>
                </c:ext>
              </c:extLst>
            </c:dLbl>
            <c:dLbl>
              <c:idx val="4"/>
              <c:layout>
                <c:manualLayout>
                  <c:x val="1.55083632180016E-2"/>
                  <c:y val="-5.49287542238865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A2F-4380-AE0B-EE4D9622499A}"/>
                </c:ext>
              </c:extLst>
            </c:dLbl>
            <c:dLbl>
              <c:idx val="5"/>
              <c:layout>
                <c:manualLayout>
                  <c:x val="1.8325201625315521E-2"/>
                  <c:y val="-2.0240788928984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A2F-4380-AE0B-EE4D9622499A}"/>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DCMF/MIG</c:v>
                </c:pt>
                <c:pt idx="1">
                  <c:v>SMICoP</c:v>
                </c:pt>
                <c:pt idx="2">
                  <c:v>SPAA</c:v>
                </c:pt>
                <c:pt idx="3">
                  <c:v>MAMCoP</c:v>
                </c:pt>
                <c:pt idx="4">
                  <c:v>DCUSA</c:v>
                </c:pt>
                <c:pt idx="5">
                  <c:v>CMAP</c:v>
                </c:pt>
                <c:pt idx="6">
                  <c:v>TRAS</c:v>
                </c:pt>
              </c:strCache>
            </c:strRef>
          </c:cat>
          <c:val>
            <c:numRef>
              <c:f>Sheet1!$C$2:$C$8</c:f>
              <c:numCache>
                <c:formatCode>0%</c:formatCode>
                <c:ptCount val="7"/>
                <c:pt idx="0">
                  <c:v>0.89</c:v>
                </c:pt>
                <c:pt idx="1">
                  <c:v>0.71</c:v>
                </c:pt>
                <c:pt idx="2">
                  <c:v>0.56000000000000005</c:v>
                </c:pt>
                <c:pt idx="3">
                  <c:v>0.62</c:v>
                </c:pt>
                <c:pt idx="4">
                  <c:v>0.62</c:v>
                </c:pt>
                <c:pt idx="5">
                  <c:v>0.5</c:v>
                </c:pt>
                <c:pt idx="6">
                  <c:v>0.45</c:v>
                </c:pt>
              </c:numCache>
            </c:numRef>
          </c:val>
          <c:extLst>
            <c:ext xmlns:c16="http://schemas.microsoft.com/office/drawing/2014/chart" uri="{C3380CC4-5D6E-409C-BE32-E72D297353CC}">
              <c16:uniqueId val="{00000009-5A2F-4380-AE0B-EE4D9622499A}"/>
            </c:ext>
          </c:extLst>
        </c:ser>
        <c:dLbls>
          <c:showLegendKey val="0"/>
          <c:showVal val="0"/>
          <c:showCatName val="0"/>
          <c:showSerName val="0"/>
          <c:showPercent val="0"/>
          <c:showBubbleSize val="0"/>
        </c:dLbls>
        <c:gapWidth val="150"/>
        <c:axId val="32649600"/>
        <c:axId val="32651136"/>
      </c:barChart>
      <c:catAx>
        <c:axId val="32649600"/>
        <c:scaling>
          <c:orientation val="minMax"/>
        </c:scaling>
        <c:delete val="0"/>
        <c:axPos val="b"/>
        <c:numFmt formatCode="General" sourceLinked="0"/>
        <c:majorTickMark val="out"/>
        <c:minorTickMark val="none"/>
        <c:tickLblPos val="nextTo"/>
        <c:txPr>
          <a:bodyPr/>
          <a:lstStyle/>
          <a:p>
            <a:pPr>
              <a:defRPr sz="1200"/>
            </a:pPr>
            <a:endParaRPr lang="en-US"/>
          </a:p>
        </c:txPr>
        <c:crossAx val="32651136"/>
        <c:crosses val="autoZero"/>
        <c:auto val="1"/>
        <c:lblAlgn val="ctr"/>
        <c:lblOffset val="100"/>
        <c:noMultiLvlLbl val="0"/>
      </c:catAx>
      <c:valAx>
        <c:axId val="32651136"/>
        <c:scaling>
          <c:orientation val="minMax"/>
        </c:scaling>
        <c:delete val="1"/>
        <c:axPos val="l"/>
        <c:numFmt formatCode="0%" sourceLinked="1"/>
        <c:majorTickMark val="out"/>
        <c:minorTickMark val="none"/>
        <c:tickLblPos val="nextTo"/>
        <c:crossAx val="32649600"/>
        <c:crosses val="autoZero"/>
        <c:crossBetween val="between"/>
      </c:valAx>
    </c:plotArea>
    <c:legend>
      <c:legendPos val="r"/>
      <c:layout>
        <c:manualLayout>
          <c:xMode val="edge"/>
          <c:yMode val="edge"/>
          <c:x val="0.26346636749740965"/>
          <c:y val="0.84470759608308599"/>
          <c:w val="0.47644343270876566"/>
          <c:h val="0.15529240391691398"/>
        </c:manualLayout>
      </c:layout>
      <c:overlay val="0"/>
      <c:txPr>
        <a:bodyPr/>
        <a:lstStyle/>
        <a:p>
          <a:pPr>
            <a:defRPr sz="1200"/>
          </a:pPr>
          <a:endParaRPr lang="en-US"/>
        </a:p>
      </c:txPr>
    </c:legend>
    <c:plotVisOnly val="1"/>
    <c:dispBlanksAs val="gap"/>
    <c:showDLblsOverMax val="0"/>
  </c:chart>
  <c:txPr>
    <a:bodyPr/>
    <a:lstStyle/>
    <a:p>
      <a:pPr>
        <a:defRPr sz="1400">
          <a:solidFill>
            <a:schemeClr val="tx1">
              <a:lumMod val="50000"/>
            </a:schemeClr>
          </a:solidFill>
        </a:defRPr>
      </a:pPr>
      <a:endParaRPr lang="en-US"/>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New v Established Customers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5D4-45C6-8F28-E09982760EF8}"/>
              </c:ext>
            </c:extLst>
          </c:dPt>
          <c:dPt>
            <c:idx val="1"/>
            <c:bubble3D val="0"/>
            <c:spPr>
              <a:solidFill>
                <a:schemeClr val="bg1">
                  <a:lumMod val="50000"/>
                </a:schemeClr>
              </a:solidFill>
              <a:ln w="19050">
                <a:solidFill>
                  <a:schemeClr val="lt1"/>
                </a:solidFill>
              </a:ln>
              <a:effectLst/>
            </c:spPr>
            <c:extLst>
              <c:ext xmlns:c16="http://schemas.microsoft.com/office/drawing/2014/chart" uri="{C3380CC4-5D6E-409C-BE32-E72D297353CC}">
                <c16:uniqueId val="{00000003-95D4-45C6-8F28-E09982760EF8}"/>
              </c:ext>
            </c:extLst>
          </c:dPt>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D4-45C6-8F28-E09982760EF8}"/>
                </c:ext>
              </c:extLst>
            </c:dLbl>
            <c:dLbl>
              <c:idx val="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5D4-45C6-8F28-E09982760EF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Sheet1!$A$2:$A$3</c:f>
              <c:strCache>
                <c:ptCount val="2"/>
                <c:pt idx="0">
                  <c:v>New</c:v>
                </c:pt>
                <c:pt idx="1">
                  <c:v>Established</c:v>
                </c:pt>
              </c:strCache>
            </c:strRef>
          </c:cat>
          <c:val>
            <c:numRef>
              <c:f>Sheet1!$B$2:$B$3</c:f>
              <c:numCache>
                <c:formatCode>0%</c:formatCode>
                <c:ptCount val="2"/>
                <c:pt idx="0">
                  <c:v>0.37</c:v>
                </c:pt>
                <c:pt idx="1">
                  <c:v>0.63</c:v>
                </c:pt>
              </c:numCache>
            </c:numRef>
          </c:val>
          <c:extLst>
            <c:ext xmlns:c16="http://schemas.microsoft.com/office/drawing/2014/chart" uri="{C3380CC4-5D6E-409C-BE32-E72D297353CC}">
              <c16:uniqueId val="{00000004-95D4-45C6-8F28-E09982760EF8}"/>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l"/>
      <c:layout>
        <c:manualLayout>
          <c:xMode val="edge"/>
          <c:yMode val="edge"/>
          <c:x val="0.75262181638235404"/>
          <c:y val="7.1505512637883642E-2"/>
          <c:w val="0.24737818361764602"/>
          <c:h val="0.31398444498774419"/>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c:spPr>
          <c:invertIfNegative val="0"/>
          <c:dPt>
            <c:idx val="0"/>
            <c:invertIfNegative val="0"/>
            <c:bubble3D val="0"/>
            <c:spPr>
              <a:solidFill>
                <a:schemeClr val="tx1"/>
              </a:solidFill>
            </c:spPr>
            <c:extLst>
              <c:ext xmlns:c16="http://schemas.microsoft.com/office/drawing/2014/chart" uri="{C3380CC4-5D6E-409C-BE32-E72D297353CC}">
                <c16:uniqueId val="{00000001-9E61-444C-82B4-82B886E157FC}"/>
              </c:ext>
            </c:extLst>
          </c:dPt>
          <c:dPt>
            <c:idx val="1"/>
            <c:invertIfNegative val="0"/>
            <c:bubble3D val="0"/>
            <c:explosion val="14"/>
            <c:extLst>
              <c:ext xmlns:c16="http://schemas.microsoft.com/office/drawing/2014/chart" uri="{C3380CC4-5D6E-409C-BE32-E72D297353CC}">
                <c16:uniqueId val="{00000002-9E61-444C-82B4-82B886E157FC}"/>
              </c:ext>
            </c:extLst>
          </c:dPt>
          <c:dLbls>
            <c:spPr>
              <a:noFill/>
              <a:ln>
                <a:noFill/>
              </a:ln>
              <a:effectLst/>
            </c:spPr>
            <c:txPr>
              <a:bodyPr/>
              <a:lstStyle/>
              <a:p>
                <a:pPr>
                  <a:defRPr>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DCUSA</c:v>
                </c:pt>
                <c:pt idx="1">
                  <c:v>SPAA</c:v>
                </c:pt>
                <c:pt idx="2">
                  <c:v>SMICoP</c:v>
                </c:pt>
                <c:pt idx="3">
                  <c:v>TRAS</c:v>
                </c:pt>
                <c:pt idx="4">
                  <c:v>MAMCoP</c:v>
                </c:pt>
                <c:pt idx="5">
                  <c:v>CMAP</c:v>
                </c:pt>
                <c:pt idx="6">
                  <c:v>Don't know</c:v>
                </c:pt>
              </c:strCache>
            </c:strRef>
          </c:cat>
          <c:val>
            <c:numRef>
              <c:f>Sheet1!$B$2:$B$8</c:f>
              <c:numCache>
                <c:formatCode>0%</c:formatCode>
                <c:ptCount val="7"/>
                <c:pt idx="0">
                  <c:v>0.4</c:v>
                </c:pt>
                <c:pt idx="1">
                  <c:v>0.25</c:v>
                </c:pt>
                <c:pt idx="2">
                  <c:v>0.12</c:v>
                </c:pt>
                <c:pt idx="3">
                  <c:v>7.0000000000000007E-2</c:v>
                </c:pt>
                <c:pt idx="4">
                  <c:v>0.03</c:v>
                </c:pt>
                <c:pt idx="5">
                  <c:v>0.02</c:v>
                </c:pt>
                <c:pt idx="6">
                  <c:v>0.12</c:v>
                </c:pt>
              </c:numCache>
            </c:numRef>
          </c:val>
          <c:extLst>
            <c:ext xmlns:c16="http://schemas.microsoft.com/office/drawing/2014/chart" uri="{C3380CC4-5D6E-409C-BE32-E72D297353CC}">
              <c16:uniqueId val="{00000003-9E61-444C-82B4-82B886E157FC}"/>
            </c:ext>
          </c:extLst>
        </c:ser>
        <c:dLbls>
          <c:showLegendKey val="0"/>
          <c:showVal val="1"/>
          <c:showCatName val="0"/>
          <c:showSerName val="0"/>
          <c:showPercent val="0"/>
          <c:showBubbleSize val="0"/>
        </c:dLbls>
        <c:gapWidth val="150"/>
        <c:overlap val="-25"/>
        <c:axId val="32878976"/>
        <c:axId val="32859264"/>
      </c:barChart>
      <c:valAx>
        <c:axId val="32859264"/>
        <c:scaling>
          <c:orientation val="minMax"/>
        </c:scaling>
        <c:delete val="1"/>
        <c:axPos val="l"/>
        <c:numFmt formatCode="0%" sourceLinked="1"/>
        <c:majorTickMark val="out"/>
        <c:minorTickMark val="none"/>
        <c:tickLblPos val="nextTo"/>
        <c:crossAx val="32878976"/>
        <c:crosses val="autoZero"/>
        <c:crossBetween val="between"/>
      </c:valAx>
      <c:catAx>
        <c:axId val="32878976"/>
        <c:scaling>
          <c:orientation val="minMax"/>
        </c:scaling>
        <c:delete val="0"/>
        <c:axPos val="b"/>
        <c:numFmt formatCode="General" sourceLinked="0"/>
        <c:majorTickMark val="none"/>
        <c:minorTickMark val="none"/>
        <c:tickLblPos val="nextTo"/>
        <c:crossAx val="32859264"/>
        <c:crosses val="autoZero"/>
        <c:auto val="1"/>
        <c:lblAlgn val="ctr"/>
        <c:lblOffset val="100"/>
        <c:noMultiLvlLbl val="0"/>
      </c:catAx>
    </c:plotArea>
    <c:plotVisOnly val="1"/>
    <c:dispBlanksAs val="gap"/>
    <c:showDLblsOverMax val="0"/>
  </c:chart>
  <c:txPr>
    <a:bodyPr/>
    <a:lstStyle/>
    <a:p>
      <a:pPr>
        <a:defRPr sz="1400"/>
      </a:pPr>
      <a:endParaRPr lang="en-US"/>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942236829483215"/>
          <c:y val="6.3343855701725446E-2"/>
          <c:w val="0.83477044202987816"/>
          <c:h val="0.49126083853734087"/>
        </c:manualLayout>
      </c:layout>
      <c:lineChart>
        <c:grouping val="stacked"/>
        <c:varyColors val="0"/>
        <c:ser>
          <c:idx val="0"/>
          <c:order val="0"/>
          <c:tx>
            <c:strRef>
              <c:f>Sheet1!$B$1</c:f>
              <c:strCache>
                <c:ptCount val="1"/>
                <c:pt idx="0">
                  <c:v>Big Six</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a:lstStyle/>
              <a:p>
                <a:pPr>
                  <a:defRPr sz="1000" b="1">
                    <a:solidFill>
                      <a:schemeClr val="tx1"/>
                    </a:solidFil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Satisfaction with ElectraLink overall</c:v>
                </c:pt>
                <c:pt idx="1">
                  <c:v>Satisfaction with Governance Services</c:v>
                </c:pt>
                <c:pt idx="2">
                  <c:v>Being responsive</c:v>
                </c:pt>
                <c:pt idx="3">
                  <c:v>Quality of GS delivery team</c:v>
                </c:pt>
                <c:pt idx="4">
                  <c:v>Communicating clearly</c:v>
                </c:pt>
                <c:pt idx="5">
                  <c:v>Value for money</c:v>
                </c:pt>
                <c:pt idx="6">
                  <c:v>Efficiency agrees and confirms meetings</c:v>
                </c:pt>
                <c:pt idx="7">
                  <c:v>Managing the change process</c:v>
                </c:pt>
                <c:pt idx="8">
                  <c:v>Help desk</c:v>
                </c:pt>
              </c:strCache>
            </c:strRef>
          </c:cat>
          <c:val>
            <c:numRef>
              <c:f>Sheet1!$B$2:$B$10</c:f>
              <c:numCache>
                <c:formatCode>0%</c:formatCode>
                <c:ptCount val="9"/>
                <c:pt idx="0">
                  <c:v>0.43</c:v>
                </c:pt>
                <c:pt idx="1">
                  <c:v>0.3</c:v>
                </c:pt>
                <c:pt idx="2">
                  <c:v>0.56999999999999995</c:v>
                </c:pt>
                <c:pt idx="3">
                  <c:v>0.3</c:v>
                </c:pt>
                <c:pt idx="4">
                  <c:v>0.39</c:v>
                </c:pt>
                <c:pt idx="5">
                  <c:v>0.27</c:v>
                </c:pt>
                <c:pt idx="6">
                  <c:v>0.61</c:v>
                </c:pt>
                <c:pt idx="7">
                  <c:v>0.65</c:v>
                </c:pt>
                <c:pt idx="8">
                  <c:v>0.63</c:v>
                </c:pt>
              </c:numCache>
            </c:numRef>
          </c:val>
          <c:smooth val="0"/>
          <c:extLst>
            <c:ext xmlns:c16="http://schemas.microsoft.com/office/drawing/2014/chart" uri="{C3380CC4-5D6E-409C-BE32-E72D297353CC}">
              <c16:uniqueId val="{00000000-B4F8-4461-A64B-48639E17E51E}"/>
            </c:ext>
          </c:extLst>
        </c:ser>
        <c:ser>
          <c:idx val="1"/>
          <c:order val="1"/>
          <c:tx>
            <c:strRef>
              <c:f>Sheet1!$C$1</c:f>
              <c:strCache>
                <c:ptCount val="1"/>
                <c:pt idx="0">
                  <c:v>Overall</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a:lstStyle/>
              <a:p>
                <a:pPr>
                  <a:defRPr sz="1000" b="1">
                    <a:solidFill>
                      <a:schemeClr val="tx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Satisfaction with ElectraLink overall</c:v>
                </c:pt>
                <c:pt idx="1">
                  <c:v>Satisfaction with Governance Services</c:v>
                </c:pt>
                <c:pt idx="2">
                  <c:v>Being responsive</c:v>
                </c:pt>
                <c:pt idx="3">
                  <c:v>Quality of GS delivery team</c:v>
                </c:pt>
                <c:pt idx="4">
                  <c:v>Communicating clearly</c:v>
                </c:pt>
                <c:pt idx="5">
                  <c:v>Value for money</c:v>
                </c:pt>
                <c:pt idx="6">
                  <c:v>Efficiency agrees and confirms meetings</c:v>
                </c:pt>
                <c:pt idx="7">
                  <c:v>Managing the change process</c:v>
                </c:pt>
                <c:pt idx="8">
                  <c:v>Help desk</c:v>
                </c:pt>
              </c:strCache>
            </c:strRef>
          </c:cat>
          <c:val>
            <c:numRef>
              <c:f>Sheet1!$C$2:$C$10</c:f>
              <c:numCache>
                <c:formatCode>0%</c:formatCode>
                <c:ptCount val="9"/>
                <c:pt idx="0">
                  <c:v>0.56999999999999995</c:v>
                </c:pt>
                <c:pt idx="1">
                  <c:v>0.5</c:v>
                </c:pt>
                <c:pt idx="2">
                  <c:v>0.72</c:v>
                </c:pt>
                <c:pt idx="3">
                  <c:v>0.56999999999999995</c:v>
                </c:pt>
                <c:pt idx="4">
                  <c:v>0.57999999999999996</c:v>
                </c:pt>
                <c:pt idx="5">
                  <c:v>0.41</c:v>
                </c:pt>
                <c:pt idx="6">
                  <c:v>0.7</c:v>
                </c:pt>
                <c:pt idx="7">
                  <c:v>0.75</c:v>
                </c:pt>
                <c:pt idx="8">
                  <c:v>0.79</c:v>
                </c:pt>
              </c:numCache>
            </c:numRef>
          </c:val>
          <c:smooth val="0"/>
          <c:extLst>
            <c:ext xmlns:c16="http://schemas.microsoft.com/office/drawing/2014/chart" uri="{C3380CC4-5D6E-409C-BE32-E72D297353CC}">
              <c16:uniqueId val="{00000001-B4F8-4461-A64B-48639E17E51E}"/>
            </c:ext>
          </c:extLst>
        </c:ser>
        <c:ser>
          <c:idx val="2"/>
          <c:order val="2"/>
          <c:tx>
            <c:strRef>
              <c:f>Sheet1!$D$1</c:f>
              <c:strCache>
                <c:ptCount val="1"/>
                <c:pt idx="0">
                  <c:v>Non Big Six</c:v>
                </c:pt>
              </c:strCache>
            </c:strRef>
          </c:tx>
          <c:spPr>
            <a:ln w="28575" cap="rnd">
              <a:solidFill>
                <a:schemeClr val="accent3"/>
              </a:solidFill>
              <a:round/>
            </a:ln>
            <a:effectLst/>
          </c:spPr>
          <c:marker>
            <c:symbol val="circle"/>
            <c:size val="5"/>
            <c:spPr>
              <a:solidFill>
                <a:schemeClr val="tx1"/>
              </a:solidFill>
              <a:ln w="9525">
                <a:solidFill>
                  <a:schemeClr val="accent3"/>
                </a:solidFill>
              </a:ln>
              <a:effectLst/>
            </c:spPr>
          </c:marker>
          <c:dLbls>
            <c:spPr>
              <a:noFill/>
              <a:ln>
                <a:noFill/>
              </a:ln>
              <a:effectLst/>
            </c:spPr>
            <c:txPr>
              <a:bodyPr/>
              <a:lstStyle/>
              <a:p>
                <a:pPr>
                  <a:defRPr sz="1000" b="1">
                    <a:solidFill>
                      <a:schemeClr val="tx1"/>
                    </a:solidFil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Satisfaction with ElectraLink overall</c:v>
                </c:pt>
                <c:pt idx="1">
                  <c:v>Satisfaction with Governance Services</c:v>
                </c:pt>
                <c:pt idx="2">
                  <c:v>Being responsive</c:v>
                </c:pt>
                <c:pt idx="3">
                  <c:v>Quality of GS delivery team</c:v>
                </c:pt>
                <c:pt idx="4">
                  <c:v>Communicating clearly</c:v>
                </c:pt>
                <c:pt idx="5">
                  <c:v>Value for money</c:v>
                </c:pt>
                <c:pt idx="6">
                  <c:v>Efficiency agrees and confirms meetings</c:v>
                </c:pt>
                <c:pt idx="7">
                  <c:v>Managing the change process</c:v>
                </c:pt>
                <c:pt idx="8">
                  <c:v>Help desk</c:v>
                </c:pt>
              </c:strCache>
            </c:strRef>
          </c:cat>
          <c:val>
            <c:numRef>
              <c:f>Sheet1!$D$2:$D$10</c:f>
              <c:numCache>
                <c:formatCode>0%</c:formatCode>
                <c:ptCount val="9"/>
                <c:pt idx="0">
                  <c:v>0.65</c:v>
                </c:pt>
                <c:pt idx="1">
                  <c:v>0.62</c:v>
                </c:pt>
                <c:pt idx="2">
                  <c:v>0.81</c:v>
                </c:pt>
                <c:pt idx="3">
                  <c:v>0.73</c:v>
                </c:pt>
                <c:pt idx="4">
                  <c:v>0.7</c:v>
                </c:pt>
                <c:pt idx="5">
                  <c:v>0.53</c:v>
                </c:pt>
                <c:pt idx="6">
                  <c:v>0.76</c:v>
                </c:pt>
                <c:pt idx="7">
                  <c:v>0.81</c:v>
                </c:pt>
                <c:pt idx="8">
                  <c:v>0.92</c:v>
                </c:pt>
              </c:numCache>
            </c:numRef>
          </c:val>
          <c:smooth val="0"/>
          <c:extLst>
            <c:ext xmlns:c16="http://schemas.microsoft.com/office/drawing/2014/chart" uri="{C3380CC4-5D6E-409C-BE32-E72D297353CC}">
              <c16:uniqueId val="{00000002-B4F8-4461-A64B-48639E17E51E}"/>
            </c:ext>
          </c:extLst>
        </c:ser>
        <c:dLbls>
          <c:showLegendKey val="0"/>
          <c:showVal val="0"/>
          <c:showCatName val="0"/>
          <c:showSerName val="0"/>
          <c:showPercent val="0"/>
          <c:showBubbleSize val="0"/>
        </c:dLbls>
        <c:marker val="1"/>
        <c:smooth val="0"/>
        <c:axId val="34278016"/>
        <c:axId val="34288000"/>
      </c:lineChart>
      <c:catAx>
        <c:axId val="3427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en-US"/>
          </a:p>
        </c:txPr>
        <c:crossAx val="34288000"/>
        <c:crosses val="autoZero"/>
        <c:auto val="1"/>
        <c:lblAlgn val="ctr"/>
        <c:lblOffset val="100"/>
        <c:noMultiLvlLbl val="0"/>
      </c:catAx>
      <c:valAx>
        <c:axId val="34288000"/>
        <c:scaling>
          <c:orientation val="minMax"/>
          <c:max val="2.5"/>
        </c:scaling>
        <c:delete val="1"/>
        <c:axPos val="l"/>
        <c:numFmt formatCode="0%" sourceLinked="1"/>
        <c:majorTickMark val="none"/>
        <c:minorTickMark val="none"/>
        <c:tickLblPos val="nextTo"/>
        <c:crossAx val="34278016"/>
        <c:crosses val="autoZero"/>
        <c:crossBetween val="between"/>
      </c:valAx>
      <c:spPr>
        <a:noFill/>
        <a:ln>
          <a:noFill/>
        </a:ln>
        <a:effectLst/>
      </c:spPr>
    </c:plotArea>
    <c:legend>
      <c:legendPos val="b"/>
      <c:layout>
        <c:manualLayout>
          <c:xMode val="edge"/>
          <c:yMode val="edge"/>
          <c:x val="0.25316583251302316"/>
          <c:y val="8.1325565012470274E-3"/>
          <c:w val="0.56647391553762816"/>
          <c:h val="5.169998022872827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900456080152881"/>
          <c:y val="6.8292787851412434E-2"/>
          <c:w val="0.55114447422567325"/>
          <c:h val="0.80650376775433053"/>
        </c:manualLayout>
      </c:layout>
      <c:barChart>
        <c:barDir val="bar"/>
        <c:grouping val="clustered"/>
        <c:varyColors val="0"/>
        <c:ser>
          <c:idx val="0"/>
          <c:order val="0"/>
          <c:tx>
            <c:strRef>
              <c:f>Sheet1!$B$1</c:f>
              <c:strCache>
                <c:ptCount val="1"/>
                <c:pt idx="0">
                  <c:v>Series 1</c:v>
                </c:pt>
              </c:strCache>
            </c:strRef>
          </c:tx>
          <c:spPr>
            <a:solidFill>
              <a:schemeClr val="accent3"/>
            </a:solidFill>
            <a:ln>
              <a:solidFill>
                <a:schemeClr val="tx1"/>
              </a:solid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1-51A7-43E4-BA4E-EC4BD7E44473}"/>
              </c:ext>
            </c:extLst>
          </c:dPt>
          <c:dPt>
            <c:idx val="1"/>
            <c:invertIfNegative val="0"/>
            <c:bubble3D val="0"/>
            <c:spPr>
              <a:solidFill>
                <a:schemeClr val="accent3"/>
              </a:solidFill>
              <a:ln>
                <a:noFill/>
              </a:ln>
            </c:spPr>
            <c:extLst>
              <c:ext xmlns:c16="http://schemas.microsoft.com/office/drawing/2014/chart" uri="{C3380CC4-5D6E-409C-BE32-E72D297353CC}">
                <c16:uniqueId val="{00000003-51A7-43E4-BA4E-EC4BD7E44473}"/>
              </c:ext>
            </c:extLst>
          </c:dPt>
          <c:dPt>
            <c:idx val="2"/>
            <c:invertIfNegative val="0"/>
            <c:bubble3D val="0"/>
            <c:spPr>
              <a:solidFill>
                <a:schemeClr val="accent3"/>
              </a:solidFill>
              <a:ln>
                <a:noFill/>
              </a:ln>
            </c:spPr>
            <c:extLst>
              <c:ext xmlns:c16="http://schemas.microsoft.com/office/drawing/2014/chart" uri="{C3380CC4-5D6E-409C-BE32-E72D297353CC}">
                <c16:uniqueId val="{00000005-51A7-43E4-BA4E-EC4BD7E44473}"/>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Total Sample</c:v>
                </c:pt>
                <c:pt idx="1">
                  <c:v>CMAP</c:v>
                </c:pt>
                <c:pt idx="2">
                  <c:v>DCMF/MIG</c:v>
                </c:pt>
                <c:pt idx="3">
                  <c:v>GT</c:v>
                </c:pt>
                <c:pt idx="4">
                  <c:v>DCUSA</c:v>
                </c:pt>
                <c:pt idx="5">
                  <c:v>MAMCoP</c:v>
                </c:pt>
                <c:pt idx="6">
                  <c:v>TRAS</c:v>
                </c:pt>
                <c:pt idx="7">
                  <c:v>SPAA</c:v>
                </c:pt>
                <c:pt idx="8">
                  <c:v>SMICoP</c:v>
                </c:pt>
              </c:strCache>
            </c:strRef>
          </c:cat>
          <c:val>
            <c:numRef>
              <c:f>Sheet1!$B$2:$B$10</c:f>
              <c:numCache>
                <c:formatCode>0%</c:formatCode>
                <c:ptCount val="9"/>
                <c:pt idx="0">
                  <c:v>0.41</c:v>
                </c:pt>
                <c:pt idx="1">
                  <c:v>1</c:v>
                </c:pt>
                <c:pt idx="2">
                  <c:v>0.5</c:v>
                </c:pt>
                <c:pt idx="3">
                  <c:v>0.5</c:v>
                </c:pt>
                <c:pt idx="4">
                  <c:v>0.43</c:v>
                </c:pt>
                <c:pt idx="5">
                  <c:v>0.33</c:v>
                </c:pt>
                <c:pt idx="6">
                  <c:v>0.33</c:v>
                </c:pt>
                <c:pt idx="7">
                  <c:v>0.28999999999999998</c:v>
                </c:pt>
                <c:pt idx="8">
                  <c:v>0.2</c:v>
                </c:pt>
              </c:numCache>
            </c:numRef>
          </c:val>
          <c:extLst>
            <c:ext xmlns:c16="http://schemas.microsoft.com/office/drawing/2014/chart" uri="{C3380CC4-5D6E-409C-BE32-E72D297353CC}">
              <c16:uniqueId val="{00000006-51A7-43E4-BA4E-EC4BD7E44473}"/>
            </c:ext>
          </c:extLst>
        </c:ser>
        <c:dLbls>
          <c:showLegendKey val="0"/>
          <c:showVal val="0"/>
          <c:showCatName val="0"/>
          <c:showSerName val="0"/>
          <c:showPercent val="0"/>
          <c:showBubbleSize val="0"/>
        </c:dLbls>
        <c:gapWidth val="50"/>
        <c:axId val="35593216"/>
        <c:axId val="35607296"/>
      </c:barChart>
      <c:catAx>
        <c:axId val="35593216"/>
        <c:scaling>
          <c:orientation val="maxMin"/>
        </c:scaling>
        <c:delete val="0"/>
        <c:axPos val="l"/>
        <c:numFmt formatCode="General" sourceLinked="0"/>
        <c:majorTickMark val="out"/>
        <c:minorTickMark val="none"/>
        <c:tickLblPos val="low"/>
        <c:spPr>
          <a:ln>
            <a:noFill/>
          </a:ln>
        </c:spPr>
        <c:txPr>
          <a:bodyPr/>
          <a:lstStyle/>
          <a:p>
            <a:pPr>
              <a:defRPr sz="1100"/>
            </a:pPr>
            <a:endParaRPr lang="en-US"/>
          </a:p>
        </c:txPr>
        <c:crossAx val="35607296"/>
        <c:crosses val="autoZero"/>
        <c:auto val="1"/>
        <c:lblAlgn val="ctr"/>
        <c:lblOffset val="100"/>
        <c:noMultiLvlLbl val="0"/>
      </c:catAx>
      <c:valAx>
        <c:axId val="35607296"/>
        <c:scaling>
          <c:orientation val="minMax"/>
          <c:min val="0"/>
        </c:scaling>
        <c:delete val="1"/>
        <c:axPos val="t"/>
        <c:numFmt formatCode="0%" sourceLinked="1"/>
        <c:majorTickMark val="out"/>
        <c:minorTickMark val="none"/>
        <c:tickLblPos val="nextTo"/>
        <c:crossAx val="35593216"/>
        <c:crosses val="autoZero"/>
        <c:crossBetween val="between"/>
      </c:valAx>
    </c:plotArea>
    <c:plotVisOnly val="1"/>
    <c:dispBlanksAs val="gap"/>
    <c:showDLblsOverMax val="0"/>
  </c:chart>
  <c:txPr>
    <a:bodyPr/>
    <a:lstStyle/>
    <a:p>
      <a:pPr>
        <a:defRPr sz="1200">
          <a:solidFill>
            <a:schemeClr val="tx1">
              <a:lumMod val="75000"/>
            </a:schemeClr>
          </a:solidFill>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1900456080152881"/>
          <c:y val="6.8292787851412434E-2"/>
          <c:w val="0.55114447422567325"/>
          <c:h val="0.80650376775433053"/>
        </c:manualLayout>
      </c:layout>
      <c:barChart>
        <c:barDir val="bar"/>
        <c:grouping val="clustered"/>
        <c:varyColors val="0"/>
        <c:ser>
          <c:idx val="0"/>
          <c:order val="0"/>
          <c:tx>
            <c:strRef>
              <c:f>Sheet1!$B$1</c:f>
              <c:strCache>
                <c:ptCount val="1"/>
                <c:pt idx="0">
                  <c:v>Series 1</c:v>
                </c:pt>
              </c:strCache>
            </c:strRef>
          </c:tx>
          <c:spPr>
            <a:solidFill>
              <a:schemeClr val="accent3"/>
            </a:solidFill>
            <a:ln>
              <a:solidFill>
                <a:schemeClr val="tx1"/>
              </a:solidFill>
            </a:ln>
          </c:spPr>
          <c:invertIfNegative val="0"/>
          <c:dPt>
            <c:idx val="0"/>
            <c:invertIfNegative val="0"/>
            <c:bubble3D val="0"/>
            <c:spPr>
              <a:solidFill>
                <a:schemeClr val="accent3"/>
              </a:solidFill>
              <a:ln>
                <a:noFill/>
              </a:ln>
            </c:spPr>
            <c:extLst>
              <c:ext xmlns:c16="http://schemas.microsoft.com/office/drawing/2014/chart" uri="{C3380CC4-5D6E-409C-BE32-E72D297353CC}">
                <c16:uniqueId val="{00000001-E0BA-467D-927E-9CC44177CF66}"/>
              </c:ext>
            </c:extLst>
          </c:dPt>
          <c:dPt>
            <c:idx val="1"/>
            <c:invertIfNegative val="0"/>
            <c:bubble3D val="0"/>
            <c:spPr>
              <a:solidFill>
                <a:schemeClr val="accent3"/>
              </a:solidFill>
              <a:ln>
                <a:noFill/>
              </a:ln>
            </c:spPr>
            <c:extLst>
              <c:ext xmlns:c16="http://schemas.microsoft.com/office/drawing/2014/chart" uri="{C3380CC4-5D6E-409C-BE32-E72D297353CC}">
                <c16:uniqueId val="{00000003-E0BA-467D-927E-9CC44177CF66}"/>
              </c:ext>
            </c:extLst>
          </c:dPt>
          <c:dPt>
            <c:idx val="2"/>
            <c:invertIfNegative val="0"/>
            <c:bubble3D val="0"/>
            <c:spPr>
              <a:solidFill>
                <a:schemeClr val="accent3"/>
              </a:solidFill>
              <a:ln>
                <a:noFill/>
              </a:ln>
            </c:spPr>
            <c:extLst>
              <c:ext xmlns:c16="http://schemas.microsoft.com/office/drawing/2014/chart" uri="{C3380CC4-5D6E-409C-BE32-E72D297353CC}">
                <c16:uniqueId val="{00000005-E0BA-467D-927E-9CC44177CF66}"/>
              </c:ext>
            </c:extLst>
          </c:dPt>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Total Sample</c:v>
                </c:pt>
                <c:pt idx="1">
                  <c:v>DCUSA</c:v>
                </c:pt>
                <c:pt idx="2">
                  <c:v>DCMF/MIG</c:v>
                </c:pt>
                <c:pt idx="3">
                  <c:v>GT</c:v>
                </c:pt>
                <c:pt idx="4">
                  <c:v>TRAS</c:v>
                </c:pt>
                <c:pt idx="5">
                  <c:v>SPAA</c:v>
                </c:pt>
                <c:pt idx="6">
                  <c:v>SMICoP</c:v>
                </c:pt>
                <c:pt idx="7">
                  <c:v>MAMCoP</c:v>
                </c:pt>
              </c:strCache>
            </c:strRef>
          </c:cat>
          <c:val>
            <c:numRef>
              <c:f>Sheet1!$B$2:$B$9</c:f>
              <c:numCache>
                <c:formatCode>0%</c:formatCode>
                <c:ptCount val="8"/>
                <c:pt idx="0">
                  <c:v>0.56999999999999995</c:v>
                </c:pt>
                <c:pt idx="1">
                  <c:v>0.67</c:v>
                </c:pt>
                <c:pt idx="2">
                  <c:v>0.67</c:v>
                </c:pt>
                <c:pt idx="3">
                  <c:v>0.6</c:v>
                </c:pt>
                <c:pt idx="4">
                  <c:v>0.55000000000000004</c:v>
                </c:pt>
                <c:pt idx="5">
                  <c:v>0.5</c:v>
                </c:pt>
                <c:pt idx="6">
                  <c:v>0.5</c:v>
                </c:pt>
                <c:pt idx="7">
                  <c:v>0.38</c:v>
                </c:pt>
              </c:numCache>
            </c:numRef>
          </c:val>
          <c:extLst>
            <c:ext xmlns:c16="http://schemas.microsoft.com/office/drawing/2014/chart" uri="{C3380CC4-5D6E-409C-BE32-E72D297353CC}">
              <c16:uniqueId val="{00000006-E0BA-467D-927E-9CC44177CF66}"/>
            </c:ext>
          </c:extLst>
        </c:ser>
        <c:dLbls>
          <c:showLegendKey val="0"/>
          <c:showVal val="0"/>
          <c:showCatName val="0"/>
          <c:showSerName val="0"/>
          <c:showPercent val="0"/>
          <c:showBubbleSize val="0"/>
        </c:dLbls>
        <c:gapWidth val="50"/>
        <c:axId val="35272192"/>
        <c:axId val="35273728"/>
      </c:barChart>
      <c:catAx>
        <c:axId val="35272192"/>
        <c:scaling>
          <c:orientation val="maxMin"/>
        </c:scaling>
        <c:delete val="0"/>
        <c:axPos val="l"/>
        <c:numFmt formatCode="General" sourceLinked="0"/>
        <c:majorTickMark val="out"/>
        <c:minorTickMark val="none"/>
        <c:tickLblPos val="low"/>
        <c:spPr>
          <a:ln>
            <a:noFill/>
          </a:ln>
        </c:spPr>
        <c:crossAx val="35273728"/>
        <c:crosses val="autoZero"/>
        <c:auto val="1"/>
        <c:lblAlgn val="ctr"/>
        <c:lblOffset val="100"/>
        <c:noMultiLvlLbl val="0"/>
      </c:catAx>
      <c:valAx>
        <c:axId val="35273728"/>
        <c:scaling>
          <c:orientation val="minMax"/>
          <c:max val="1"/>
          <c:min val="0"/>
        </c:scaling>
        <c:delete val="1"/>
        <c:axPos val="t"/>
        <c:numFmt formatCode="0%" sourceLinked="1"/>
        <c:majorTickMark val="out"/>
        <c:minorTickMark val="none"/>
        <c:tickLblPos val="none"/>
        <c:crossAx val="35272192"/>
        <c:crosses val="autoZero"/>
        <c:crossBetween val="between"/>
      </c:valAx>
    </c:plotArea>
    <c:plotVisOnly val="1"/>
    <c:dispBlanksAs val="gap"/>
    <c:showDLblsOverMax val="0"/>
  </c:chart>
  <c:txPr>
    <a:bodyPr/>
    <a:lstStyle/>
    <a:p>
      <a:pPr>
        <a:defRPr sz="1200">
          <a:solidFill>
            <a:schemeClr val="tx1">
              <a:lumMod val="75000"/>
            </a:schemeClr>
          </a:solidFill>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712214748251599"/>
          <c:y val="0.215685213111205"/>
          <c:w val="0.78287785251748399"/>
          <c:h val="0.72477032546141595"/>
        </c:manualLayout>
      </c:layout>
      <c:barChart>
        <c:barDir val="bar"/>
        <c:grouping val="stacked"/>
        <c:varyColors val="0"/>
        <c:ser>
          <c:idx val="0"/>
          <c:order val="0"/>
          <c:tx>
            <c:strRef>
              <c:f>Sheet1!$B$1</c:f>
              <c:strCache>
                <c:ptCount val="1"/>
                <c:pt idx="0">
                  <c:v>Net poor  (1-5)</c:v>
                </c:pt>
              </c:strCache>
            </c:strRef>
          </c:tx>
          <c:spPr>
            <a:solidFill>
              <a:schemeClr val="tx1"/>
            </a:solidFill>
          </c:spPr>
          <c:invertIfNegative val="0"/>
          <c:dLbls>
            <c:dLbl>
              <c:idx val="0"/>
              <c:layout>
                <c:manualLayout>
                  <c:x val="-6.49668633966241E-4"/>
                  <c:y val="1.5117558753803001E-2"/>
                </c:manualLayout>
              </c:layout>
              <c:spPr/>
              <c:txPr>
                <a:bodyPr/>
                <a:lstStyle/>
                <a:p>
                  <a:pPr>
                    <a:defRPr sz="1400">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75-4EC2-9C6F-68B0747833C2}"/>
                </c:ext>
              </c:extLst>
            </c:dLbl>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Value for money</c:v>
                </c:pt>
              </c:strCache>
            </c:strRef>
          </c:cat>
          <c:val>
            <c:numRef>
              <c:f>Sheet1!$B$2</c:f>
              <c:numCache>
                <c:formatCode>0%</c:formatCode>
                <c:ptCount val="1"/>
                <c:pt idx="0">
                  <c:v>0.05</c:v>
                </c:pt>
              </c:numCache>
            </c:numRef>
          </c:val>
          <c:extLst>
            <c:ext xmlns:c16="http://schemas.microsoft.com/office/drawing/2014/chart" uri="{C3380CC4-5D6E-409C-BE32-E72D297353CC}">
              <c16:uniqueId val="{00000001-7975-4EC2-9C6F-68B0747833C2}"/>
            </c:ext>
          </c:extLst>
        </c:ser>
        <c:ser>
          <c:idx val="1"/>
          <c:order val="1"/>
          <c:tx>
            <c:strRef>
              <c:f>Sheet1!$C$1</c:f>
              <c:strCache>
                <c:ptCount val="1"/>
                <c:pt idx="0">
                  <c:v>Net neutral (6-7)</c:v>
                </c:pt>
              </c:strCache>
            </c:strRef>
          </c:tx>
          <c:spPr>
            <a:solidFill>
              <a:schemeClr val="accent1"/>
            </a:solidFill>
          </c:spPr>
          <c:invertIfNegative val="0"/>
          <c:dLbls>
            <c:dLbl>
              <c:idx val="0"/>
              <c:layout>
                <c:manualLayout>
                  <c:x val="1.00209825170941E-2"/>
                  <c:y val="1.55619963794872E-2"/>
                </c:manualLayout>
              </c:layout>
              <c:spPr/>
              <c:txPr>
                <a:bodyPr/>
                <a:lstStyle/>
                <a:p>
                  <a:pPr>
                    <a:defRPr sz="1400">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975-4EC2-9C6F-68B0747833C2}"/>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Value for money</c:v>
                </c:pt>
              </c:strCache>
            </c:strRef>
          </c:cat>
          <c:val>
            <c:numRef>
              <c:f>Sheet1!$C$2</c:f>
              <c:numCache>
                <c:formatCode>0%</c:formatCode>
                <c:ptCount val="1"/>
                <c:pt idx="0">
                  <c:v>0.28000000000000003</c:v>
                </c:pt>
              </c:numCache>
            </c:numRef>
          </c:val>
          <c:extLst>
            <c:ext xmlns:c16="http://schemas.microsoft.com/office/drawing/2014/chart" uri="{C3380CC4-5D6E-409C-BE32-E72D297353CC}">
              <c16:uniqueId val="{00000003-7975-4EC2-9C6F-68B0747833C2}"/>
            </c:ext>
          </c:extLst>
        </c:ser>
        <c:ser>
          <c:idx val="2"/>
          <c:order val="2"/>
          <c:tx>
            <c:strRef>
              <c:f>Sheet1!$D$1</c:f>
              <c:strCache>
                <c:ptCount val="1"/>
                <c:pt idx="0">
                  <c:v>Net good (8-10)</c:v>
                </c:pt>
              </c:strCache>
            </c:strRef>
          </c:tx>
          <c:spPr>
            <a:solidFill>
              <a:schemeClr val="accent2"/>
            </a:solidFill>
          </c:spPr>
          <c:invertIfNegative val="0"/>
          <c:dPt>
            <c:idx val="0"/>
            <c:invertIfNegative val="0"/>
            <c:bubble3D val="0"/>
            <c:extLst>
              <c:ext xmlns:c16="http://schemas.microsoft.com/office/drawing/2014/chart" uri="{C3380CC4-5D6E-409C-BE32-E72D297353CC}">
                <c16:uniqueId val="{00000005-7975-4EC2-9C6F-68B0747833C2}"/>
              </c:ext>
            </c:extLst>
          </c:dPt>
          <c:dLbls>
            <c:dLbl>
              <c:idx val="0"/>
              <c:layout>
                <c:manualLayout>
                  <c:x val="1.2025179020512901E-2"/>
                  <c:y val="1.5564038636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975-4EC2-9C6F-68B0747833C2}"/>
                </c:ext>
              </c:extLst>
            </c:dLbl>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Value for money</c:v>
                </c:pt>
              </c:strCache>
            </c:strRef>
          </c:cat>
          <c:val>
            <c:numRef>
              <c:f>Sheet1!$D$2</c:f>
              <c:numCache>
                <c:formatCode>0%</c:formatCode>
                <c:ptCount val="1"/>
                <c:pt idx="0">
                  <c:v>0.23</c:v>
                </c:pt>
              </c:numCache>
            </c:numRef>
          </c:val>
          <c:extLst>
            <c:ext xmlns:c16="http://schemas.microsoft.com/office/drawing/2014/chart" uri="{C3380CC4-5D6E-409C-BE32-E72D297353CC}">
              <c16:uniqueId val="{00000006-7975-4EC2-9C6F-68B0747833C2}"/>
            </c:ext>
          </c:extLst>
        </c:ser>
        <c:dLbls>
          <c:showLegendKey val="0"/>
          <c:showVal val="0"/>
          <c:showCatName val="0"/>
          <c:showSerName val="0"/>
          <c:showPercent val="0"/>
          <c:showBubbleSize val="0"/>
        </c:dLbls>
        <c:gapWidth val="74"/>
        <c:overlap val="100"/>
        <c:axId val="35794944"/>
        <c:axId val="35796480"/>
      </c:barChart>
      <c:catAx>
        <c:axId val="35794944"/>
        <c:scaling>
          <c:orientation val="maxMin"/>
        </c:scaling>
        <c:delete val="1"/>
        <c:axPos val="l"/>
        <c:numFmt formatCode="General" sourceLinked="0"/>
        <c:majorTickMark val="out"/>
        <c:minorTickMark val="none"/>
        <c:tickLblPos val="nextTo"/>
        <c:crossAx val="35796480"/>
        <c:crosses val="autoZero"/>
        <c:auto val="1"/>
        <c:lblAlgn val="ctr"/>
        <c:lblOffset val="100"/>
        <c:noMultiLvlLbl val="0"/>
      </c:catAx>
      <c:valAx>
        <c:axId val="35796480"/>
        <c:scaling>
          <c:orientation val="minMax"/>
          <c:max val="1"/>
        </c:scaling>
        <c:delete val="1"/>
        <c:axPos val="t"/>
        <c:numFmt formatCode="0%" sourceLinked="1"/>
        <c:majorTickMark val="out"/>
        <c:minorTickMark val="none"/>
        <c:tickLblPos val="nextTo"/>
        <c:crossAx val="35794944"/>
        <c:crosses val="autoZero"/>
        <c:crossBetween val="between"/>
      </c:valAx>
    </c:plotArea>
    <c:legend>
      <c:legendPos val="t"/>
      <c:layout>
        <c:manualLayout>
          <c:xMode val="edge"/>
          <c:yMode val="edge"/>
          <c:x val="0.20603385092228879"/>
          <c:y val="5.991658856017764E-2"/>
          <c:w val="0.47987465112745314"/>
          <c:h val="0.20410719565203717"/>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6292719108544889"/>
          <c:y val="8.7598645687819748E-2"/>
          <c:w val="0.53707280891455111"/>
          <c:h val="0.87714936155543188"/>
        </c:manualLayout>
      </c:layout>
      <c:barChart>
        <c:barDir val="bar"/>
        <c:grouping val="percentStacked"/>
        <c:varyColors val="0"/>
        <c:ser>
          <c:idx val="0"/>
          <c:order val="0"/>
          <c:tx>
            <c:strRef>
              <c:f>Sheet1!$B$1</c:f>
              <c:strCache>
                <c:ptCount val="1"/>
                <c:pt idx="0">
                  <c:v>Net (1-5)</c:v>
                </c:pt>
              </c:strCache>
            </c:strRef>
          </c:tx>
          <c:spPr>
            <a:solidFill>
              <a:schemeClr val="accent1">
                <a:lumMod val="20000"/>
                <a:lumOff val="80000"/>
              </a:schemeClr>
            </a:solidFill>
          </c:spPr>
          <c:invertIfNegative val="0"/>
          <c:dLbls>
            <c:spPr>
              <a:noFill/>
              <a:ln>
                <a:noFill/>
              </a:ln>
              <a:effectLst/>
            </c:spPr>
            <c:txPr>
              <a:bodyPr/>
              <a:lstStyle/>
              <a:p>
                <a:pPr>
                  <a:defRPr sz="1200">
                    <a:solidFill>
                      <a:schemeClr val="bg1">
                        <a:lumMod val="50000"/>
                      </a:schemeClr>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Overall professionalism</c:v>
                </c:pt>
                <c:pt idx="1">
                  <c:v>Being responsive</c:v>
                </c:pt>
                <c:pt idx="2">
                  <c:v>The quality of their governance service delivery team</c:v>
                </c:pt>
                <c:pt idx="3">
                  <c:v>Having industry expert knowledge</c:v>
                </c:pt>
                <c:pt idx="4">
                  <c:v>Communicating clearly</c:v>
                </c:pt>
                <c:pt idx="5">
                  <c:v>The quality of written work</c:v>
                </c:pt>
                <c:pt idx="6">
                  <c:v>Compliance with CACoP and delivering role of Critical Friend </c:v>
                </c:pt>
                <c:pt idx="7">
                  <c:v>Being forward thinking 'an intelligent secretariat'</c:v>
                </c:pt>
                <c:pt idx="8">
                  <c:v>Proactive approach</c:v>
                </c:pt>
                <c:pt idx="9">
                  <c:v>Being innovative</c:v>
                </c:pt>
              </c:strCache>
            </c:strRef>
          </c:cat>
          <c:val>
            <c:numRef>
              <c:f>Sheet1!$B$2:$B$11</c:f>
              <c:numCache>
                <c:formatCode>0%</c:formatCode>
                <c:ptCount val="10"/>
                <c:pt idx="0">
                  <c:v>7.0000000000000007E-2</c:v>
                </c:pt>
                <c:pt idx="1">
                  <c:v>7.0000000000000007E-2</c:v>
                </c:pt>
                <c:pt idx="2">
                  <c:v>0.05</c:v>
                </c:pt>
                <c:pt idx="3">
                  <c:v>0.1</c:v>
                </c:pt>
                <c:pt idx="4">
                  <c:v>0.15</c:v>
                </c:pt>
                <c:pt idx="5">
                  <c:v>7.0000000000000007E-2</c:v>
                </c:pt>
                <c:pt idx="6">
                  <c:v>7.0000000000000007E-2</c:v>
                </c:pt>
                <c:pt idx="7">
                  <c:v>0.18</c:v>
                </c:pt>
                <c:pt idx="8">
                  <c:v>0.15</c:v>
                </c:pt>
                <c:pt idx="9">
                  <c:v>0.15</c:v>
                </c:pt>
              </c:numCache>
            </c:numRef>
          </c:val>
          <c:extLst>
            <c:ext xmlns:c16="http://schemas.microsoft.com/office/drawing/2014/chart" uri="{C3380CC4-5D6E-409C-BE32-E72D297353CC}">
              <c16:uniqueId val="{00000000-2D83-45A7-88A8-B307B9EB16A4}"/>
            </c:ext>
          </c:extLst>
        </c:ser>
        <c:ser>
          <c:idx val="1"/>
          <c:order val="1"/>
          <c:tx>
            <c:strRef>
              <c:f>Sheet1!$C$1</c:f>
              <c:strCache>
                <c:ptCount val="1"/>
                <c:pt idx="0">
                  <c:v>Net (6-7)</c:v>
                </c:pt>
              </c:strCache>
            </c:strRef>
          </c:tx>
          <c:spPr>
            <a:solidFill>
              <a:schemeClr val="tx1"/>
            </a:solidFill>
          </c:spPr>
          <c:invertIfNegative val="0"/>
          <c:dLbls>
            <c:spPr>
              <a:noFill/>
              <a:ln>
                <a:noFill/>
              </a:ln>
              <a:effectLst/>
            </c:spPr>
            <c:txPr>
              <a:bodyPr/>
              <a:lstStyle/>
              <a:p>
                <a:pPr>
                  <a:defRPr sz="1200">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Overall professionalism</c:v>
                </c:pt>
                <c:pt idx="1">
                  <c:v>Being responsive</c:v>
                </c:pt>
                <c:pt idx="2">
                  <c:v>The quality of their governance service delivery team</c:v>
                </c:pt>
                <c:pt idx="3">
                  <c:v>Having industry expert knowledge</c:v>
                </c:pt>
                <c:pt idx="4">
                  <c:v>Communicating clearly</c:v>
                </c:pt>
                <c:pt idx="5">
                  <c:v>The quality of written work</c:v>
                </c:pt>
                <c:pt idx="6">
                  <c:v>Compliance with CACoP and delivering role of Critical Friend </c:v>
                </c:pt>
                <c:pt idx="7">
                  <c:v>Being forward thinking 'an intelligent secretariat'</c:v>
                </c:pt>
                <c:pt idx="8">
                  <c:v>Proactive approach</c:v>
                </c:pt>
                <c:pt idx="9">
                  <c:v>Being innovative</c:v>
                </c:pt>
              </c:strCache>
            </c:strRef>
          </c:cat>
          <c:val>
            <c:numRef>
              <c:f>Sheet1!$C$2:$C$11</c:f>
              <c:numCache>
                <c:formatCode>0%</c:formatCode>
                <c:ptCount val="10"/>
                <c:pt idx="0">
                  <c:v>0.18</c:v>
                </c:pt>
                <c:pt idx="1">
                  <c:v>0.2</c:v>
                </c:pt>
                <c:pt idx="2">
                  <c:v>0.25</c:v>
                </c:pt>
                <c:pt idx="3">
                  <c:v>0.28000000000000003</c:v>
                </c:pt>
                <c:pt idx="4">
                  <c:v>0.25</c:v>
                </c:pt>
                <c:pt idx="5">
                  <c:v>0.33</c:v>
                </c:pt>
                <c:pt idx="6">
                  <c:v>0.2</c:v>
                </c:pt>
                <c:pt idx="7">
                  <c:v>0.3</c:v>
                </c:pt>
                <c:pt idx="8">
                  <c:v>0.38</c:v>
                </c:pt>
                <c:pt idx="9">
                  <c:v>0.4</c:v>
                </c:pt>
              </c:numCache>
            </c:numRef>
          </c:val>
          <c:extLst>
            <c:ext xmlns:c16="http://schemas.microsoft.com/office/drawing/2014/chart" uri="{C3380CC4-5D6E-409C-BE32-E72D297353CC}">
              <c16:uniqueId val="{00000001-2D83-45A7-88A8-B307B9EB16A4}"/>
            </c:ext>
          </c:extLst>
        </c:ser>
        <c:ser>
          <c:idx val="2"/>
          <c:order val="2"/>
          <c:tx>
            <c:strRef>
              <c:f>Sheet1!$D$1</c:f>
              <c:strCache>
                <c:ptCount val="1"/>
                <c:pt idx="0">
                  <c:v>Net (8-10)</c:v>
                </c:pt>
              </c:strCache>
            </c:strRef>
          </c:tx>
          <c:spPr>
            <a:solidFill>
              <a:schemeClr val="accent1"/>
            </a:solidFill>
          </c:spPr>
          <c:invertIfNegative val="0"/>
          <c:dLbls>
            <c:spPr>
              <a:noFill/>
              <a:ln>
                <a:noFill/>
              </a:ln>
              <a:effectLst/>
            </c:spPr>
            <c:txPr>
              <a:bodyPr/>
              <a:lstStyle/>
              <a:p>
                <a:pPr>
                  <a:defRPr sz="1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Overall professionalism</c:v>
                </c:pt>
                <c:pt idx="1">
                  <c:v>Being responsive</c:v>
                </c:pt>
                <c:pt idx="2">
                  <c:v>The quality of their governance service delivery team</c:v>
                </c:pt>
                <c:pt idx="3">
                  <c:v>Having industry expert knowledge</c:v>
                </c:pt>
                <c:pt idx="4">
                  <c:v>Communicating clearly</c:v>
                </c:pt>
                <c:pt idx="5">
                  <c:v>The quality of written work</c:v>
                </c:pt>
                <c:pt idx="6">
                  <c:v>Compliance with CACoP and delivering role of Critical Friend </c:v>
                </c:pt>
                <c:pt idx="7">
                  <c:v>Being forward thinking 'an intelligent secretariat'</c:v>
                </c:pt>
                <c:pt idx="8">
                  <c:v>Proactive approach</c:v>
                </c:pt>
                <c:pt idx="9">
                  <c:v>Being innovative</c:v>
                </c:pt>
              </c:strCache>
            </c:strRef>
          </c:cat>
          <c:val>
            <c:numRef>
              <c:f>Sheet1!$D$2:$D$11</c:f>
              <c:numCache>
                <c:formatCode>0%</c:formatCode>
                <c:ptCount val="10"/>
                <c:pt idx="0">
                  <c:v>0.75</c:v>
                </c:pt>
                <c:pt idx="1">
                  <c:v>0.72</c:v>
                </c:pt>
                <c:pt idx="2">
                  <c:v>0.56999999999999995</c:v>
                </c:pt>
                <c:pt idx="3">
                  <c:v>0.56999999999999995</c:v>
                </c:pt>
                <c:pt idx="4">
                  <c:v>0.57999999999999996</c:v>
                </c:pt>
                <c:pt idx="5">
                  <c:v>0.57999999999999996</c:v>
                </c:pt>
                <c:pt idx="6">
                  <c:v>0.27</c:v>
                </c:pt>
                <c:pt idx="7">
                  <c:v>0.38</c:v>
                </c:pt>
                <c:pt idx="8">
                  <c:v>0.4</c:v>
                </c:pt>
                <c:pt idx="9">
                  <c:v>0.27</c:v>
                </c:pt>
              </c:numCache>
            </c:numRef>
          </c:val>
          <c:extLst>
            <c:ext xmlns:c16="http://schemas.microsoft.com/office/drawing/2014/chart" uri="{C3380CC4-5D6E-409C-BE32-E72D297353CC}">
              <c16:uniqueId val="{00000002-2D83-45A7-88A8-B307B9EB16A4}"/>
            </c:ext>
          </c:extLst>
        </c:ser>
        <c:ser>
          <c:idx val="3"/>
          <c:order val="3"/>
          <c:tx>
            <c:strRef>
              <c:f>Sheet1!$E$1</c:f>
              <c:strCache>
                <c:ptCount val="1"/>
                <c:pt idx="0">
                  <c:v>Don't know</c:v>
                </c:pt>
              </c:strCache>
            </c:strRef>
          </c:tx>
          <c:spPr>
            <a:solidFill>
              <a:schemeClr val="bg2">
                <a:lumMod val="90000"/>
              </a:schemeClr>
            </a:solidFill>
          </c:spPr>
          <c:invertIfNegative val="0"/>
          <c:dLbls>
            <c:spPr>
              <a:noFill/>
              <a:ln>
                <a:noFill/>
              </a:ln>
              <a:effectLst/>
            </c:spPr>
            <c:txPr>
              <a:bodyPr/>
              <a:lstStyle/>
              <a:p>
                <a:pPr>
                  <a:defRPr sz="1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Overall professionalism</c:v>
                </c:pt>
                <c:pt idx="1">
                  <c:v>Being responsive</c:v>
                </c:pt>
                <c:pt idx="2">
                  <c:v>The quality of their governance service delivery team</c:v>
                </c:pt>
                <c:pt idx="3">
                  <c:v>Having industry expert knowledge</c:v>
                </c:pt>
                <c:pt idx="4">
                  <c:v>Communicating clearly</c:v>
                </c:pt>
                <c:pt idx="5">
                  <c:v>The quality of written work</c:v>
                </c:pt>
                <c:pt idx="6">
                  <c:v>Compliance with CACoP and delivering role of Critical Friend </c:v>
                </c:pt>
                <c:pt idx="7">
                  <c:v>Being forward thinking 'an intelligent secretariat'</c:v>
                </c:pt>
                <c:pt idx="8">
                  <c:v>Proactive approach</c:v>
                </c:pt>
                <c:pt idx="9">
                  <c:v>Being innovative</c:v>
                </c:pt>
              </c:strCache>
            </c:strRef>
          </c:cat>
          <c:val>
            <c:numRef>
              <c:f>Sheet1!$E$2:$E$11</c:f>
              <c:numCache>
                <c:formatCode>0%</c:formatCode>
                <c:ptCount val="10"/>
                <c:pt idx="0">
                  <c:v>0</c:v>
                </c:pt>
                <c:pt idx="1">
                  <c:v>0.02</c:v>
                </c:pt>
                <c:pt idx="2">
                  <c:v>0.13</c:v>
                </c:pt>
                <c:pt idx="3">
                  <c:v>0.05</c:v>
                </c:pt>
                <c:pt idx="4">
                  <c:v>0.02</c:v>
                </c:pt>
                <c:pt idx="5">
                  <c:v>0.02</c:v>
                </c:pt>
                <c:pt idx="6">
                  <c:v>0.47</c:v>
                </c:pt>
                <c:pt idx="7">
                  <c:v>0.13</c:v>
                </c:pt>
                <c:pt idx="8">
                  <c:v>7.0000000000000007E-2</c:v>
                </c:pt>
                <c:pt idx="9">
                  <c:v>0.18</c:v>
                </c:pt>
              </c:numCache>
            </c:numRef>
          </c:val>
          <c:extLst>
            <c:ext xmlns:c16="http://schemas.microsoft.com/office/drawing/2014/chart" uri="{C3380CC4-5D6E-409C-BE32-E72D297353CC}">
              <c16:uniqueId val="{00000003-2D83-45A7-88A8-B307B9EB16A4}"/>
            </c:ext>
          </c:extLst>
        </c:ser>
        <c:dLbls>
          <c:showLegendKey val="0"/>
          <c:showVal val="0"/>
          <c:showCatName val="0"/>
          <c:showSerName val="0"/>
          <c:showPercent val="0"/>
          <c:showBubbleSize val="0"/>
        </c:dLbls>
        <c:gapWidth val="74"/>
        <c:overlap val="100"/>
        <c:axId val="35905536"/>
        <c:axId val="35907072"/>
      </c:barChart>
      <c:catAx>
        <c:axId val="35905536"/>
        <c:scaling>
          <c:orientation val="maxMin"/>
        </c:scaling>
        <c:delete val="0"/>
        <c:axPos val="l"/>
        <c:numFmt formatCode="General" sourceLinked="0"/>
        <c:majorTickMark val="out"/>
        <c:minorTickMark val="none"/>
        <c:tickLblPos val="nextTo"/>
        <c:txPr>
          <a:bodyPr/>
          <a:lstStyle/>
          <a:p>
            <a:pPr>
              <a:defRPr sz="1050"/>
            </a:pPr>
            <a:endParaRPr lang="en-US"/>
          </a:p>
        </c:txPr>
        <c:crossAx val="35907072"/>
        <c:crosses val="autoZero"/>
        <c:auto val="1"/>
        <c:lblAlgn val="ctr"/>
        <c:lblOffset val="100"/>
        <c:noMultiLvlLbl val="0"/>
      </c:catAx>
      <c:valAx>
        <c:axId val="35907072"/>
        <c:scaling>
          <c:orientation val="minMax"/>
        </c:scaling>
        <c:delete val="1"/>
        <c:axPos val="t"/>
        <c:numFmt formatCode="0%" sourceLinked="1"/>
        <c:majorTickMark val="out"/>
        <c:minorTickMark val="none"/>
        <c:tickLblPos val="nextTo"/>
        <c:crossAx val="35905536"/>
        <c:crosses val="autoZero"/>
        <c:crossBetween val="between"/>
      </c:valAx>
    </c:plotArea>
    <c:legend>
      <c:legendPos val="t"/>
      <c:layout>
        <c:manualLayout>
          <c:xMode val="edge"/>
          <c:yMode val="edge"/>
          <c:x val="3.7311613902312125E-4"/>
          <c:y val="3.1804298611629672E-2"/>
          <c:w val="0.65726877240223047"/>
          <c:h val="6.5245581143060088E-2"/>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Overall Rating</c:v>
                </c:pt>
              </c:strCache>
            </c:strRef>
          </c:tx>
          <c:spPr>
            <a:ln w="38100">
              <a:solidFill>
                <a:schemeClr val="accent2"/>
              </a:solidFill>
            </a:ln>
          </c:spPr>
          <c:marker>
            <c:symbol val="none"/>
          </c:marker>
          <c:dLbls>
            <c:dLbl>
              <c:idx val="2"/>
              <c:layout>
                <c:manualLayout>
                  <c:x val="-3.3930152716081644E-2"/>
                  <c:y val="-6.15139794652833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D43-4BBB-ABFB-446E1C6A03CF}"/>
                </c:ext>
              </c:extLst>
            </c:dLbl>
            <c:dLbl>
              <c:idx val="4"/>
              <c:layout>
                <c:manualLayout>
                  <c:x val="-2.5288127912081688E-2"/>
                  <c:y val="-3.02275457781862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43-4BBB-ABFB-446E1C6A03CF}"/>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2008</c:v>
                </c:pt>
                <c:pt idx="1">
                  <c:v>2009</c:v>
                </c:pt>
                <c:pt idx="2">
                  <c:v>2010</c:v>
                </c:pt>
                <c:pt idx="3">
                  <c:v>2011</c:v>
                </c:pt>
                <c:pt idx="4">
                  <c:v>2012</c:v>
                </c:pt>
                <c:pt idx="5">
                  <c:v>2013</c:v>
                </c:pt>
                <c:pt idx="6">
                  <c:v>2014</c:v>
                </c:pt>
                <c:pt idx="7">
                  <c:v>2015</c:v>
                </c:pt>
                <c:pt idx="8">
                  <c:v>2016</c:v>
                </c:pt>
              </c:numCache>
            </c:numRef>
          </c:cat>
          <c:val>
            <c:numRef>
              <c:f>Sheet1!$B$2:$B$10</c:f>
              <c:numCache>
                <c:formatCode>0%</c:formatCode>
                <c:ptCount val="9"/>
                <c:pt idx="0">
                  <c:v>0.87</c:v>
                </c:pt>
                <c:pt idx="1">
                  <c:v>0.71</c:v>
                </c:pt>
                <c:pt idx="2">
                  <c:v>0.85</c:v>
                </c:pt>
                <c:pt idx="3">
                  <c:v>0.78</c:v>
                </c:pt>
                <c:pt idx="4">
                  <c:v>0.84</c:v>
                </c:pt>
                <c:pt idx="5">
                  <c:v>0.67</c:v>
                </c:pt>
                <c:pt idx="6">
                  <c:v>0.66</c:v>
                </c:pt>
                <c:pt idx="7">
                  <c:v>0.61</c:v>
                </c:pt>
                <c:pt idx="8">
                  <c:v>0.75</c:v>
                </c:pt>
              </c:numCache>
            </c:numRef>
          </c:val>
          <c:smooth val="0"/>
          <c:extLst>
            <c:ext xmlns:c16="http://schemas.microsoft.com/office/drawing/2014/chart" uri="{C3380CC4-5D6E-409C-BE32-E72D297353CC}">
              <c16:uniqueId val="{00000002-8D43-4BBB-ABFB-446E1C6A03CF}"/>
            </c:ext>
          </c:extLst>
        </c:ser>
        <c:ser>
          <c:idx val="1"/>
          <c:order val="1"/>
          <c:tx>
            <c:strRef>
              <c:f>Sheet1!$C$1</c:f>
              <c:strCache>
                <c:ptCount val="1"/>
                <c:pt idx="0">
                  <c:v>Value For Money</c:v>
                </c:pt>
              </c:strCache>
            </c:strRef>
          </c:tx>
          <c:spPr>
            <a:ln w="38100">
              <a:solidFill>
                <a:schemeClr val="accent2">
                  <a:lumMod val="60000"/>
                  <a:lumOff val="40000"/>
                </a:schemeClr>
              </a:solidFill>
              <a:prstDash val="sysDash"/>
            </a:ln>
          </c:spPr>
          <c:marker>
            <c:symbol val="none"/>
          </c:marker>
          <c:dLbls>
            <c:dLbl>
              <c:idx val="2"/>
              <c:layout>
                <c:manualLayout>
                  <c:x val="-4.3112783257846295E-2"/>
                  <c:y val="-7.19966893789109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43-4BBB-ABFB-446E1C6A03CF}"/>
                </c:ext>
              </c:extLst>
            </c:dLbl>
            <c:dLbl>
              <c:idx val="3"/>
              <c:layout>
                <c:manualLayout>
                  <c:x val="-2.5288127912081688E-2"/>
                  <c:y val="-2.24268888031704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43-4BBB-ABFB-446E1C6A03CF}"/>
                </c:ext>
              </c:extLst>
            </c:dLbl>
            <c:dLbl>
              <c:idx val="5"/>
              <c:layout>
                <c:manualLayout>
                  <c:x val="-2.5288127912081688E-2"/>
                  <c:y val="-3.022754577818621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43-4BBB-ABFB-446E1C6A03CF}"/>
                </c:ext>
              </c:extLst>
            </c:dLbl>
            <c:spPr>
              <a:noFill/>
              <a:ln>
                <a:noFill/>
              </a:ln>
              <a:effectLst/>
            </c:sp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Sheet1!$A$2:$A$10</c:f>
              <c:numCache>
                <c:formatCode>General</c:formatCode>
                <c:ptCount val="9"/>
                <c:pt idx="0">
                  <c:v>2008</c:v>
                </c:pt>
                <c:pt idx="1">
                  <c:v>2009</c:v>
                </c:pt>
                <c:pt idx="2">
                  <c:v>2010</c:v>
                </c:pt>
                <c:pt idx="3">
                  <c:v>2011</c:v>
                </c:pt>
                <c:pt idx="4">
                  <c:v>2012</c:v>
                </c:pt>
                <c:pt idx="5">
                  <c:v>2013</c:v>
                </c:pt>
                <c:pt idx="6">
                  <c:v>2014</c:v>
                </c:pt>
                <c:pt idx="7">
                  <c:v>2015</c:v>
                </c:pt>
                <c:pt idx="8">
                  <c:v>2016</c:v>
                </c:pt>
              </c:numCache>
            </c:numRef>
          </c:cat>
          <c:val>
            <c:numRef>
              <c:f>Sheet1!$C$2:$C$10</c:f>
              <c:numCache>
                <c:formatCode>0%</c:formatCode>
                <c:ptCount val="9"/>
                <c:pt idx="0">
                  <c:v>0.3</c:v>
                </c:pt>
                <c:pt idx="1">
                  <c:v>0.27</c:v>
                </c:pt>
                <c:pt idx="2">
                  <c:v>0.6</c:v>
                </c:pt>
                <c:pt idx="3">
                  <c:v>0.43</c:v>
                </c:pt>
                <c:pt idx="4">
                  <c:v>0.37</c:v>
                </c:pt>
                <c:pt idx="5">
                  <c:v>0.35</c:v>
                </c:pt>
                <c:pt idx="6">
                  <c:v>0.45</c:v>
                </c:pt>
                <c:pt idx="7">
                  <c:v>0.44</c:v>
                </c:pt>
                <c:pt idx="8">
                  <c:v>0.43</c:v>
                </c:pt>
              </c:numCache>
            </c:numRef>
          </c:val>
          <c:smooth val="0"/>
          <c:extLst>
            <c:ext xmlns:c16="http://schemas.microsoft.com/office/drawing/2014/chart" uri="{C3380CC4-5D6E-409C-BE32-E72D297353CC}">
              <c16:uniqueId val="{00000006-8D43-4BBB-ABFB-446E1C6A03CF}"/>
            </c:ext>
          </c:extLst>
        </c:ser>
        <c:dLbls>
          <c:showLegendKey val="0"/>
          <c:showVal val="0"/>
          <c:showCatName val="0"/>
          <c:showSerName val="0"/>
          <c:showPercent val="0"/>
          <c:showBubbleSize val="0"/>
        </c:dLbls>
        <c:smooth val="0"/>
        <c:axId val="128706432"/>
        <c:axId val="128707968"/>
      </c:lineChart>
      <c:catAx>
        <c:axId val="128706432"/>
        <c:scaling>
          <c:orientation val="minMax"/>
        </c:scaling>
        <c:delete val="0"/>
        <c:axPos val="b"/>
        <c:numFmt formatCode="General" sourceLinked="1"/>
        <c:majorTickMark val="out"/>
        <c:minorTickMark val="none"/>
        <c:tickLblPos val="nextTo"/>
        <c:crossAx val="128707968"/>
        <c:crosses val="autoZero"/>
        <c:auto val="1"/>
        <c:lblAlgn val="ctr"/>
        <c:lblOffset val="100"/>
        <c:noMultiLvlLbl val="0"/>
      </c:catAx>
      <c:valAx>
        <c:axId val="128707968"/>
        <c:scaling>
          <c:orientation val="minMax"/>
          <c:max val="1"/>
        </c:scaling>
        <c:delete val="1"/>
        <c:axPos val="l"/>
        <c:numFmt formatCode="0%" sourceLinked="1"/>
        <c:majorTickMark val="out"/>
        <c:minorTickMark val="none"/>
        <c:tickLblPos val="none"/>
        <c:crossAx val="128706432"/>
        <c:crosses val="autoZero"/>
        <c:crossBetween val="between"/>
      </c:valAx>
      <c:spPr>
        <a:noFill/>
        <a:ln w="25400">
          <a:noFill/>
        </a:ln>
      </c:spPr>
    </c:plotArea>
    <c:legend>
      <c:legendPos val="t"/>
      <c:layout>
        <c:manualLayout>
          <c:xMode val="edge"/>
          <c:yMode val="edge"/>
          <c:x val="1.610329835294784E-2"/>
          <c:y val="0"/>
          <c:w val="0.62066618515528738"/>
          <c:h val="0.19609254650297228"/>
        </c:manualLayout>
      </c:layout>
      <c:overlay val="0"/>
      <c:spPr>
        <a:ln>
          <a:noFill/>
        </a:ln>
      </c:spPr>
    </c:legend>
    <c:plotVisOnly val="1"/>
    <c:dispBlanksAs val="gap"/>
    <c:showDLblsOverMax val="0"/>
  </c:chart>
  <c:txPr>
    <a:bodyPr/>
    <a:lstStyle/>
    <a:p>
      <a:pPr>
        <a:defRPr sz="1400">
          <a:solidFill>
            <a:schemeClr val="tx1">
              <a:lumMod val="75000"/>
            </a:schemeClr>
          </a:solidFill>
        </a:defRPr>
      </a:pPr>
      <a:endParaRPr lang="en-US"/>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6461842931373942"/>
          <c:y val="9.3381245435388782E-2"/>
          <c:w val="0.53538162226081032"/>
          <c:h val="0.87714936155543188"/>
        </c:manualLayout>
      </c:layout>
      <c:barChart>
        <c:barDir val="bar"/>
        <c:grouping val="percentStacked"/>
        <c:varyColors val="0"/>
        <c:ser>
          <c:idx val="0"/>
          <c:order val="0"/>
          <c:tx>
            <c:strRef>
              <c:f>Sheet1!$B$1</c:f>
              <c:strCache>
                <c:ptCount val="1"/>
                <c:pt idx="0">
                  <c:v>Net poor (1-2)</c:v>
                </c:pt>
              </c:strCache>
            </c:strRef>
          </c:tx>
          <c:spPr>
            <a:solidFill>
              <a:schemeClr val="accent1">
                <a:lumMod val="20000"/>
                <a:lumOff val="80000"/>
              </a:schemeClr>
            </a:solidFill>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0-C060-4A3E-A989-16916BCFBDE5}"/>
                </c:ext>
              </c:extLst>
            </c:dLbl>
            <c:spPr>
              <a:noFill/>
              <a:ln>
                <a:noFill/>
              </a:ln>
              <a:effectLst/>
            </c:spPr>
            <c:txPr>
              <a:bodyPr wrap="square" lIns="38100" tIns="19050" rIns="38100" bIns="19050" anchor="ctr">
                <a:spAutoFit/>
              </a:bodyPr>
              <a:lstStyle/>
              <a:p>
                <a:pPr>
                  <a:defRPr sz="120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Efficiency of agreeing/confirming meeting arrangements</c:v>
                </c:pt>
                <c:pt idx="1">
                  <c:v>Quality of meeting agendas &amp; minutes</c:v>
                </c:pt>
                <c:pt idx="2">
                  <c:v>Efficiency in managing the change process</c:v>
                </c:pt>
              </c:strCache>
            </c:strRef>
          </c:cat>
          <c:val>
            <c:numRef>
              <c:f>Sheet1!$B$2:$B$4</c:f>
              <c:numCache>
                <c:formatCode>0%</c:formatCode>
                <c:ptCount val="3"/>
                <c:pt idx="0">
                  <c:v>0.02</c:v>
                </c:pt>
                <c:pt idx="1">
                  <c:v>0.02</c:v>
                </c:pt>
                <c:pt idx="2">
                  <c:v>0</c:v>
                </c:pt>
              </c:numCache>
            </c:numRef>
          </c:val>
          <c:extLst>
            <c:ext xmlns:c16="http://schemas.microsoft.com/office/drawing/2014/chart" uri="{C3380CC4-5D6E-409C-BE32-E72D297353CC}">
              <c16:uniqueId val="{00000001-C060-4A3E-A989-16916BCFBDE5}"/>
            </c:ext>
          </c:extLst>
        </c:ser>
        <c:ser>
          <c:idx val="1"/>
          <c:order val="1"/>
          <c:tx>
            <c:strRef>
              <c:f>Sheet1!$C$1</c:f>
              <c:strCache>
                <c:ptCount val="1"/>
                <c:pt idx="0">
                  <c:v>Adequate (3)</c:v>
                </c:pt>
              </c:strCache>
            </c:strRef>
          </c:tx>
          <c:spPr>
            <a:solidFill>
              <a:schemeClr val="tx1"/>
            </a:solidFill>
          </c:spPr>
          <c:invertIfNegative val="0"/>
          <c:dLbls>
            <c:spPr>
              <a:noFill/>
              <a:ln>
                <a:noFill/>
              </a:ln>
              <a:effectLst/>
            </c:spPr>
            <c:txPr>
              <a:bodyPr/>
              <a:lstStyle/>
              <a:p>
                <a:pPr>
                  <a:defRPr sz="1200">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Efficiency of agreeing/confirming meeting arrangements</c:v>
                </c:pt>
                <c:pt idx="1">
                  <c:v>Quality of meeting agendas &amp; minutes</c:v>
                </c:pt>
                <c:pt idx="2">
                  <c:v>Efficiency in managing the change process</c:v>
                </c:pt>
              </c:strCache>
            </c:strRef>
          </c:cat>
          <c:val>
            <c:numRef>
              <c:f>Sheet1!$C$2:$C$4</c:f>
              <c:numCache>
                <c:formatCode>0%</c:formatCode>
                <c:ptCount val="3"/>
                <c:pt idx="0">
                  <c:v>0.2</c:v>
                </c:pt>
                <c:pt idx="1">
                  <c:v>0.15</c:v>
                </c:pt>
                <c:pt idx="2">
                  <c:v>0.15</c:v>
                </c:pt>
              </c:numCache>
            </c:numRef>
          </c:val>
          <c:extLst>
            <c:ext xmlns:c16="http://schemas.microsoft.com/office/drawing/2014/chart" uri="{C3380CC4-5D6E-409C-BE32-E72D297353CC}">
              <c16:uniqueId val="{00000002-C060-4A3E-A989-16916BCFBDE5}"/>
            </c:ext>
          </c:extLst>
        </c:ser>
        <c:ser>
          <c:idx val="2"/>
          <c:order val="2"/>
          <c:tx>
            <c:strRef>
              <c:f>Sheet1!$D$1</c:f>
              <c:strCache>
                <c:ptCount val="1"/>
                <c:pt idx="0">
                  <c:v>Net good (4-5)</c:v>
                </c:pt>
              </c:strCache>
            </c:strRef>
          </c:tx>
          <c:spPr>
            <a:solidFill>
              <a:schemeClr val="accent1"/>
            </a:solidFill>
          </c:spPr>
          <c:invertIfNegative val="0"/>
          <c:dLbls>
            <c:spPr>
              <a:noFill/>
              <a:ln>
                <a:noFill/>
              </a:ln>
              <a:effectLst/>
            </c:spPr>
            <c:txPr>
              <a:bodyPr/>
              <a:lstStyle/>
              <a:p>
                <a:pPr>
                  <a:defRPr sz="1200">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Efficiency of agreeing/confirming meeting arrangements</c:v>
                </c:pt>
                <c:pt idx="1">
                  <c:v>Quality of meeting agendas &amp; minutes</c:v>
                </c:pt>
                <c:pt idx="2">
                  <c:v>Efficiency in managing the change process</c:v>
                </c:pt>
              </c:strCache>
            </c:strRef>
          </c:cat>
          <c:val>
            <c:numRef>
              <c:f>Sheet1!$D$2:$D$4</c:f>
              <c:numCache>
                <c:formatCode>0%</c:formatCode>
                <c:ptCount val="3"/>
                <c:pt idx="0">
                  <c:v>0.7</c:v>
                </c:pt>
                <c:pt idx="1">
                  <c:v>0.77</c:v>
                </c:pt>
                <c:pt idx="2">
                  <c:v>0.75</c:v>
                </c:pt>
              </c:numCache>
            </c:numRef>
          </c:val>
          <c:extLst>
            <c:ext xmlns:c16="http://schemas.microsoft.com/office/drawing/2014/chart" uri="{C3380CC4-5D6E-409C-BE32-E72D297353CC}">
              <c16:uniqueId val="{00000003-C060-4A3E-A989-16916BCFBDE5}"/>
            </c:ext>
          </c:extLst>
        </c:ser>
        <c:dLbls>
          <c:showLegendKey val="0"/>
          <c:showVal val="0"/>
          <c:showCatName val="0"/>
          <c:showSerName val="0"/>
          <c:showPercent val="0"/>
          <c:showBubbleSize val="0"/>
        </c:dLbls>
        <c:gapWidth val="74"/>
        <c:overlap val="100"/>
        <c:axId val="36475264"/>
        <c:axId val="36476800"/>
      </c:barChart>
      <c:catAx>
        <c:axId val="36475264"/>
        <c:scaling>
          <c:orientation val="maxMin"/>
        </c:scaling>
        <c:delete val="0"/>
        <c:axPos val="l"/>
        <c:numFmt formatCode="General" sourceLinked="0"/>
        <c:majorTickMark val="out"/>
        <c:minorTickMark val="none"/>
        <c:tickLblPos val="nextTo"/>
        <c:txPr>
          <a:bodyPr/>
          <a:lstStyle/>
          <a:p>
            <a:pPr>
              <a:defRPr sz="1050"/>
            </a:pPr>
            <a:endParaRPr lang="en-US"/>
          </a:p>
        </c:txPr>
        <c:crossAx val="36476800"/>
        <c:crosses val="autoZero"/>
        <c:auto val="1"/>
        <c:lblAlgn val="ctr"/>
        <c:lblOffset val="100"/>
        <c:noMultiLvlLbl val="0"/>
      </c:catAx>
      <c:valAx>
        <c:axId val="36476800"/>
        <c:scaling>
          <c:orientation val="minMax"/>
          <c:max val="1"/>
        </c:scaling>
        <c:delete val="1"/>
        <c:axPos val="t"/>
        <c:numFmt formatCode="0%" sourceLinked="1"/>
        <c:majorTickMark val="out"/>
        <c:minorTickMark val="none"/>
        <c:tickLblPos val="nextTo"/>
        <c:crossAx val="36475264"/>
        <c:crosses val="autoZero"/>
        <c:crossBetween val="between"/>
      </c:valAx>
    </c:plotArea>
    <c:legend>
      <c:legendPos val="t"/>
      <c:layout>
        <c:manualLayout>
          <c:xMode val="edge"/>
          <c:yMode val="edge"/>
          <c:x val="0.23092516132087323"/>
          <c:y val="1.8854462436778432E-2"/>
          <c:w val="0.63367626983244174"/>
          <c:h val="5.9095665144674271E-2"/>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6461842931373942"/>
          <c:y val="9.3381245435388782E-2"/>
          <c:w val="0.53538162226081032"/>
          <c:h val="0.87714936155543188"/>
        </c:manualLayout>
      </c:layout>
      <c:barChart>
        <c:barDir val="bar"/>
        <c:grouping val="stacked"/>
        <c:varyColors val="0"/>
        <c:ser>
          <c:idx val="0"/>
          <c:order val="0"/>
          <c:tx>
            <c:strRef>
              <c:f>Sheet1!$B$1</c:f>
              <c:strCache>
                <c:ptCount val="1"/>
                <c:pt idx="0">
                  <c:v>Net poor (1-2)</c:v>
                </c:pt>
              </c:strCache>
            </c:strRef>
          </c:tx>
          <c:spPr>
            <a:solidFill>
              <a:schemeClr val="accent1">
                <a:lumMod val="20000"/>
                <a:lumOff val="80000"/>
              </a:schemeClr>
            </a:solidFill>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0-19A1-4359-A093-713C05BC2ADE}"/>
                </c:ext>
              </c:extLst>
            </c:dLbl>
            <c:dLbl>
              <c:idx val="2"/>
              <c:delete val="1"/>
              <c:extLst>
                <c:ext xmlns:c15="http://schemas.microsoft.com/office/drawing/2012/chart" uri="{CE6537A1-D6FC-4f65-9D91-7224C49458BB}"/>
                <c:ext xmlns:c16="http://schemas.microsoft.com/office/drawing/2014/chart" uri="{C3380CC4-5D6E-409C-BE32-E72D297353CC}">
                  <c16:uniqueId val="{00000001-19A1-4359-A093-713C05BC2ADE}"/>
                </c:ext>
              </c:extLst>
            </c:dLbl>
            <c:spPr>
              <a:noFill/>
              <a:ln>
                <a:noFill/>
              </a:ln>
              <a:effectLst/>
            </c:spPr>
            <c:txPr>
              <a:bodyPr wrap="square" lIns="38100" tIns="19050" rIns="38100" bIns="19050" anchor="ctr">
                <a:spAutoFit/>
              </a:bodyPr>
              <a:lstStyle/>
              <a:p>
                <a:pPr>
                  <a:defRPr sz="1200">
                    <a:solidFill>
                      <a:schemeClr val="tx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Sheet1!$A$8:$A$10</c:f>
              <c:strCache>
                <c:ptCount val="3"/>
                <c:pt idx="0">
                  <c:v>The speed of response</c:v>
                </c:pt>
                <c:pt idx="1">
                  <c:v>Overall helpfulness</c:v>
                </c:pt>
                <c:pt idx="2">
                  <c:v>The quality of response you receive</c:v>
                </c:pt>
              </c:strCache>
            </c:strRef>
          </c:cat>
          <c:val>
            <c:numRef>
              <c:f>Sheet1!$B$8:$B$10</c:f>
              <c:numCache>
                <c:formatCode>0%</c:formatCode>
                <c:ptCount val="3"/>
                <c:pt idx="0">
                  <c:v>0.04</c:v>
                </c:pt>
                <c:pt idx="1">
                  <c:v>0</c:v>
                </c:pt>
                <c:pt idx="2">
                  <c:v>0</c:v>
                </c:pt>
              </c:numCache>
            </c:numRef>
          </c:val>
          <c:extLst>
            <c:ext xmlns:c16="http://schemas.microsoft.com/office/drawing/2014/chart" uri="{C3380CC4-5D6E-409C-BE32-E72D297353CC}">
              <c16:uniqueId val="{00000002-19A1-4359-A093-713C05BC2ADE}"/>
            </c:ext>
          </c:extLst>
        </c:ser>
        <c:ser>
          <c:idx val="1"/>
          <c:order val="1"/>
          <c:tx>
            <c:strRef>
              <c:f>Sheet1!$C$1</c:f>
              <c:strCache>
                <c:ptCount val="1"/>
                <c:pt idx="0">
                  <c:v>Adequate (3)</c:v>
                </c:pt>
              </c:strCache>
            </c:strRef>
          </c:tx>
          <c:spPr>
            <a:solidFill>
              <a:schemeClr val="tx1"/>
            </a:solidFill>
          </c:spPr>
          <c:invertIfNegative val="0"/>
          <c:dLbls>
            <c:spPr>
              <a:noFill/>
              <a:ln>
                <a:noFill/>
              </a:ln>
              <a:effectLst/>
            </c:spPr>
            <c:txPr>
              <a:bodyPr/>
              <a:lstStyle/>
              <a:p>
                <a:pPr>
                  <a:defRPr sz="1200">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Sheet1!$A$8:$A$10</c:f>
              <c:strCache>
                <c:ptCount val="3"/>
                <c:pt idx="0">
                  <c:v>The speed of response</c:v>
                </c:pt>
                <c:pt idx="1">
                  <c:v>Overall helpfulness</c:v>
                </c:pt>
                <c:pt idx="2">
                  <c:v>The quality of response you receive</c:v>
                </c:pt>
              </c:strCache>
            </c:strRef>
          </c:cat>
          <c:val>
            <c:numRef>
              <c:f>Sheet1!$C$8:$C$10</c:f>
              <c:numCache>
                <c:formatCode>0%</c:formatCode>
                <c:ptCount val="3"/>
                <c:pt idx="0">
                  <c:v>7.0000000000000007E-2</c:v>
                </c:pt>
                <c:pt idx="1">
                  <c:v>0.21</c:v>
                </c:pt>
                <c:pt idx="2">
                  <c:v>0.21</c:v>
                </c:pt>
              </c:numCache>
            </c:numRef>
          </c:val>
          <c:extLst>
            <c:ext xmlns:c16="http://schemas.microsoft.com/office/drawing/2014/chart" uri="{C3380CC4-5D6E-409C-BE32-E72D297353CC}">
              <c16:uniqueId val="{00000003-19A1-4359-A093-713C05BC2ADE}"/>
            </c:ext>
          </c:extLst>
        </c:ser>
        <c:ser>
          <c:idx val="2"/>
          <c:order val="2"/>
          <c:tx>
            <c:strRef>
              <c:f>Sheet1!$D$1</c:f>
              <c:strCache>
                <c:ptCount val="1"/>
                <c:pt idx="0">
                  <c:v>Net good (4-5)</c:v>
                </c:pt>
              </c:strCache>
            </c:strRef>
          </c:tx>
          <c:spPr>
            <a:solidFill>
              <a:schemeClr val="accent1"/>
            </a:solidFill>
          </c:spPr>
          <c:invertIfNegative val="0"/>
          <c:dLbls>
            <c:spPr>
              <a:noFill/>
              <a:ln>
                <a:noFill/>
              </a:ln>
              <a:effectLst/>
            </c:spPr>
            <c:txPr>
              <a:bodyPr/>
              <a:lstStyle/>
              <a:p>
                <a:pPr>
                  <a:defRPr sz="1200">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Sheet1!$A$8:$A$10</c:f>
              <c:strCache>
                <c:ptCount val="3"/>
                <c:pt idx="0">
                  <c:v>The speed of response</c:v>
                </c:pt>
                <c:pt idx="1">
                  <c:v>Overall helpfulness</c:v>
                </c:pt>
                <c:pt idx="2">
                  <c:v>The quality of response you receive</c:v>
                </c:pt>
              </c:strCache>
            </c:strRef>
          </c:cat>
          <c:val>
            <c:numRef>
              <c:f>Sheet1!$D$8:$D$10</c:f>
              <c:numCache>
                <c:formatCode>0%</c:formatCode>
                <c:ptCount val="3"/>
                <c:pt idx="0">
                  <c:v>0.89</c:v>
                </c:pt>
                <c:pt idx="1">
                  <c:v>0.79</c:v>
                </c:pt>
                <c:pt idx="2">
                  <c:v>0.79</c:v>
                </c:pt>
              </c:numCache>
            </c:numRef>
          </c:val>
          <c:extLst>
            <c:ext xmlns:c16="http://schemas.microsoft.com/office/drawing/2014/chart" uri="{C3380CC4-5D6E-409C-BE32-E72D297353CC}">
              <c16:uniqueId val="{00000004-19A1-4359-A093-713C05BC2ADE}"/>
            </c:ext>
          </c:extLst>
        </c:ser>
        <c:dLbls>
          <c:showLegendKey val="0"/>
          <c:showVal val="0"/>
          <c:showCatName val="0"/>
          <c:showSerName val="0"/>
          <c:showPercent val="0"/>
          <c:showBubbleSize val="0"/>
        </c:dLbls>
        <c:gapWidth val="74"/>
        <c:overlap val="100"/>
        <c:axId val="36581760"/>
        <c:axId val="36583296"/>
      </c:barChart>
      <c:catAx>
        <c:axId val="36581760"/>
        <c:scaling>
          <c:orientation val="maxMin"/>
        </c:scaling>
        <c:delete val="0"/>
        <c:axPos val="l"/>
        <c:numFmt formatCode="General" sourceLinked="0"/>
        <c:majorTickMark val="out"/>
        <c:minorTickMark val="none"/>
        <c:tickLblPos val="nextTo"/>
        <c:txPr>
          <a:bodyPr/>
          <a:lstStyle/>
          <a:p>
            <a:pPr>
              <a:defRPr sz="1050"/>
            </a:pPr>
            <a:endParaRPr lang="en-US"/>
          </a:p>
        </c:txPr>
        <c:crossAx val="36583296"/>
        <c:crosses val="autoZero"/>
        <c:auto val="1"/>
        <c:lblAlgn val="ctr"/>
        <c:lblOffset val="100"/>
        <c:noMultiLvlLbl val="0"/>
      </c:catAx>
      <c:valAx>
        <c:axId val="36583296"/>
        <c:scaling>
          <c:orientation val="minMax"/>
          <c:max val="1"/>
        </c:scaling>
        <c:delete val="1"/>
        <c:axPos val="t"/>
        <c:numFmt formatCode="0%" sourceLinked="1"/>
        <c:majorTickMark val="out"/>
        <c:minorTickMark val="none"/>
        <c:tickLblPos val="nextTo"/>
        <c:crossAx val="36581760"/>
        <c:crosses val="autoZero"/>
        <c:crossBetween val="between"/>
      </c:valAx>
    </c:plotArea>
    <c:legend>
      <c:legendPos val="t"/>
      <c:layout>
        <c:manualLayout>
          <c:xMode val="edge"/>
          <c:yMode val="edge"/>
          <c:x val="0.23092516132087323"/>
          <c:y val="1.8854462436778432E-2"/>
          <c:w val="0.76907483867912674"/>
          <c:h val="5.9095665144674271E-2"/>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57471794061344"/>
          <c:y val="2.7270242835949091E-2"/>
          <c:w val="0.3937666748456593"/>
          <c:h val="0.94545951432810182"/>
        </c:manualLayout>
      </c:layout>
      <c:barChart>
        <c:barDir val="bar"/>
        <c:grouping val="clustered"/>
        <c:varyColors val="0"/>
        <c:ser>
          <c:idx val="0"/>
          <c:order val="0"/>
          <c:tx>
            <c:strRef>
              <c:f>Sheet1!$B$1</c:f>
              <c:strCache>
                <c:ptCount val="1"/>
                <c:pt idx="0">
                  <c:v>Series 1</c:v>
                </c:pt>
              </c:strCache>
            </c:strRef>
          </c:tx>
          <c:invertIfNegative val="0"/>
          <c:dLbls>
            <c:dLbl>
              <c:idx val="0"/>
              <c:layout>
                <c:manualLayout>
                  <c:x val="0"/>
                  <c:y val="2.47911298508628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03-4385-A59A-DEDBBDB5B88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Communicating clearly</c:v>
                </c:pt>
                <c:pt idx="1">
                  <c:v>Having industry expert knowledge</c:v>
                </c:pt>
                <c:pt idx="2">
                  <c:v>The quality of their governance service delivery team</c:v>
                </c:pt>
                <c:pt idx="3">
                  <c:v>The quality of written work</c:v>
                </c:pt>
                <c:pt idx="4">
                  <c:v>Overall professionalism</c:v>
                </c:pt>
                <c:pt idx="5">
                  <c:v>Compliance with CACoP / role of Critical Friend</c:v>
                </c:pt>
                <c:pt idx="6">
                  <c:v>Being responsive</c:v>
                </c:pt>
                <c:pt idx="7">
                  <c:v>Being forward thinking </c:v>
                </c:pt>
                <c:pt idx="8">
                  <c:v>Proactive approach</c:v>
                </c:pt>
                <c:pt idx="9">
                  <c:v>Being innovative</c:v>
                </c:pt>
              </c:strCache>
            </c:strRef>
          </c:cat>
          <c:val>
            <c:numRef>
              <c:f>Sheet1!$B$2:$B$11</c:f>
              <c:numCache>
                <c:formatCode>0</c:formatCode>
                <c:ptCount val="10"/>
                <c:pt idx="0">
                  <c:v>72</c:v>
                </c:pt>
                <c:pt idx="1">
                  <c:v>65</c:v>
                </c:pt>
                <c:pt idx="2">
                  <c:v>63</c:v>
                </c:pt>
                <c:pt idx="3">
                  <c:v>35</c:v>
                </c:pt>
                <c:pt idx="4">
                  <c:v>31</c:v>
                </c:pt>
                <c:pt idx="5">
                  <c:v>28</c:v>
                </c:pt>
                <c:pt idx="6">
                  <c:v>26</c:v>
                </c:pt>
                <c:pt idx="7">
                  <c:v>21</c:v>
                </c:pt>
                <c:pt idx="8">
                  <c:v>14</c:v>
                </c:pt>
                <c:pt idx="9">
                  <c:v>5</c:v>
                </c:pt>
              </c:numCache>
            </c:numRef>
          </c:val>
          <c:extLst>
            <c:ext xmlns:c16="http://schemas.microsoft.com/office/drawing/2014/chart" uri="{C3380CC4-5D6E-409C-BE32-E72D297353CC}">
              <c16:uniqueId val="{00000001-3303-4385-A59A-DEDBBDB5B889}"/>
            </c:ext>
          </c:extLst>
        </c:ser>
        <c:dLbls>
          <c:showLegendKey val="0"/>
          <c:showVal val="0"/>
          <c:showCatName val="0"/>
          <c:showSerName val="0"/>
          <c:showPercent val="0"/>
          <c:showBubbleSize val="0"/>
        </c:dLbls>
        <c:gapWidth val="150"/>
        <c:axId val="36858880"/>
        <c:axId val="36860672"/>
      </c:barChart>
      <c:catAx>
        <c:axId val="36858880"/>
        <c:scaling>
          <c:orientation val="maxMin"/>
        </c:scaling>
        <c:delete val="0"/>
        <c:axPos val="l"/>
        <c:numFmt formatCode="General" sourceLinked="0"/>
        <c:majorTickMark val="out"/>
        <c:minorTickMark val="none"/>
        <c:tickLblPos val="nextTo"/>
        <c:txPr>
          <a:bodyPr/>
          <a:lstStyle/>
          <a:p>
            <a:pPr>
              <a:defRPr sz="1200"/>
            </a:pPr>
            <a:endParaRPr lang="en-US"/>
          </a:p>
        </c:txPr>
        <c:crossAx val="36860672"/>
        <c:crosses val="autoZero"/>
        <c:auto val="1"/>
        <c:lblAlgn val="ctr"/>
        <c:lblOffset val="100"/>
        <c:noMultiLvlLbl val="0"/>
      </c:catAx>
      <c:valAx>
        <c:axId val="36860672"/>
        <c:scaling>
          <c:orientation val="minMax"/>
        </c:scaling>
        <c:delete val="1"/>
        <c:axPos val="t"/>
        <c:numFmt formatCode="0" sourceLinked="1"/>
        <c:majorTickMark val="out"/>
        <c:minorTickMark val="none"/>
        <c:tickLblPos val="nextTo"/>
        <c:crossAx val="36858880"/>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1958412582065885E-2"/>
          <c:y val="5.3608691808869992E-2"/>
          <c:w val="0.90804158741793417"/>
          <c:h val="0.93062404589440351"/>
        </c:manualLayout>
      </c:layout>
      <c:barChart>
        <c:barDir val="col"/>
        <c:grouping val="clustered"/>
        <c:varyColors val="0"/>
        <c:ser>
          <c:idx val="0"/>
          <c:order val="0"/>
          <c:tx>
            <c:strRef>
              <c:f>Sheet1!$B$1</c:f>
              <c:strCache>
                <c:ptCount val="1"/>
                <c:pt idx="0">
                  <c:v>2015</c:v>
                </c:pt>
              </c:strCache>
            </c:strRef>
          </c:tx>
          <c:invertIfNegative val="0"/>
          <c:dLbls>
            <c:dLbl>
              <c:idx val="0"/>
              <c:spPr/>
              <c:txPr>
                <a:bodyPr/>
                <a:lstStyle/>
                <a:p>
                  <a:pPr>
                    <a:defRPr sz="1200">
                      <a:solidFill>
                        <a:schemeClr val="tx1"/>
                      </a:solidFill>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2A7-4E09-9658-DA93EA37FA2D}"/>
                </c:ext>
              </c:extLst>
            </c:dLbl>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Proactively seeking to solve industry issues</c:v>
                </c:pt>
                <c:pt idx="1">
                  <c:v>Greater ownership of issues/projects</c:v>
                </c:pt>
                <c:pt idx="2">
                  <c:v>Technical analysis of CPs</c:v>
                </c:pt>
                <c:pt idx="3">
                  <c:v>An enhanced Critical Friend role</c:v>
                </c:pt>
                <c:pt idx="4">
                  <c:v>*Other (please specify)</c:v>
                </c:pt>
                <c:pt idx="5">
                  <c:v>None of the above</c:v>
                </c:pt>
              </c:strCache>
            </c:strRef>
          </c:cat>
          <c:val>
            <c:numRef>
              <c:f>Sheet1!$B$2:$B$7</c:f>
              <c:numCache>
                <c:formatCode>0%</c:formatCode>
                <c:ptCount val="6"/>
                <c:pt idx="0" formatCode="@">
                  <c:v>0</c:v>
                </c:pt>
                <c:pt idx="1">
                  <c:v>0.26</c:v>
                </c:pt>
                <c:pt idx="2">
                  <c:v>0.31</c:v>
                </c:pt>
                <c:pt idx="3">
                  <c:v>0.2</c:v>
                </c:pt>
                <c:pt idx="4">
                  <c:v>0.02</c:v>
                </c:pt>
                <c:pt idx="5">
                  <c:v>0.46</c:v>
                </c:pt>
              </c:numCache>
            </c:numRef>
          </c:val>
          <c:extLst>
            <c:ext xmlns:c16="http://schemas.microsoft.com/office/drawing/2014/chart" uri="{C3380CC4-5D6E-409C-BE32-E72D297353CC}">
              <c16:uniqueId val="{00000001-22A7-4E09-9658-DA93EA37FA2D}"/>
            </c:ext>
          </c:extLst>
        </c:ser>
        <c:ser>
          <c:idx val="1"/>
          <c:order val="1"/>
          <c:tx>
            <c:strRef>
              <c:f>Sheet1!$C$1</c:f>
              <c:strCache>
                <c:ptCount val="1"/>
                <c:pt idx="0">
                  <c:v>2016</c:v>
                </c:pt>
              </c:strCache>
            </c:strRef>
          </c:tx>
          <c:invertIfNegative val="0"/>
          <c:dLbls>
            <c:spPr>
              <a:noFill/>
              <a:ln>
                <a:noFill/>
              </a:ln>
              <a:effectLst/>
            </c:spPr>
            <c:txPr>
              <a:bodyPr/>
              <a:lstStyle/>
              <a:p>
                <a:pPr>
                  <a:defRPr sz="12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Proactively seeking to solve industry issues</c:v>
                </c:pt>
                <c:pt idx="1">
                  <c:v>Greater ownership of issues/projects</c:v>
                </c:pt>
                <c:pt idx="2">
                  <c:v>Technical analysis of CPs</c:v>
                </c:pt>
                <c:pt idx="3">
                  <c:v>An enhanced Critical Friend role</c:v>
                </c:pt>
                <c:pt idx="4">
                  <c:v>*Other (please specify)</c:v>
                </c:pt>
                <c:pt idx="5">
                  <c:v>None of the above</c:v>
                </c:pt>
              </c:strCache>
            </c:strRef>
          </c:cat>
          <c:val>
            <c:numRef>
              <c:f>Sheet1!$C$2:$C$7</c:f>
              <c:numCache>
                <c:formatCode>0%</c:formatCode>
                <c:ptCount val="6"/>
                <c:pt idx="0">
                  <c:v>0.55000000000000004</c:v>
                </c:pt>
                <c:pt idx="1">
                  <c:v>0.45</c:v>
                </c:pt>
                <c:pt idx="2">
                  <c:v>0.4</c:v>
                </c:pt>
                <c:pt idx="3">
                  <c:v>0.33</c:v>
                </c:pt>
                <c:pt idx="4">
                  <c:v>0.03</c:v>
                </c:pt>
                <c:pt idx="5">
                  <c:v>0.13</c:v>
                </c:pt>
              </c:numCache>
            </c:numRef>
          </c:val>
          <c:extLst>
            <c:ext xmlns:c16="http://schemas.microsoft.com/office/drawing/2014/chart" uri="{C3380CC4-5D6E-409C-BE32-E72D297353CC}">
              <c16:uniqueId val="{00000002-22A7-4E09-9658-DA93EA37FA2D}"/>
            </c:ext>
          </c:extLst>
        </c:ser>
        <c:dLbls>
          <c:showLegendKey val="0"/>
          <c:showVal val="0"/>
          <c:showCatName val="0"/>
          <c:showSerName val="0"/>
          <c:showPercent val="0"/>
          <c:showBubbleSize val="0"/>
        </c:dLbls>
        <c:gapWidth val="150"/>
        <c:axId val="37268480"/>
        <c:axId val="37286656"/>
      </c:barChart>
      <c:catAx>
        <c:axId val="37268480"/>
        <c:scaling>
          <c:orientation val="minMax"/>
        </c:scaling>
        <c:delete val="0"/>
        <c:axPos val="b"/>
        <c:numFmt formatCode="General" sourceLinked="0"/>
        <c:majorTickMark val="out"/>
        <c:minorTickMark val="none"/>
        <c:tickLblPos val="nextTo"/>
        <c:txPr>
          <a:bodyPr/>
          <a:lstStyle/>
          <a:p>
            <a:pPr>
              <a:defRPr sz="1200"/>
            </a:pPr>
            <a:endParaRPr lang="en-US"/>
          </a:p>
        </c:txPr>
        <c:crossAx val="37286656"/>
        <c:crosses val="autoZero"/>
        <c:auto val="1"/>
        <c:lblAlgn val="ctr"/>
        <c:lblOffset val="100"/>
        <c:noMultiLvlLbl val="0"/>
      </c:catAx>
      <c:valAx>
        <c:axId val="37286656"/>
        <c:scaling>
          <c:orientation val="minMax"/>
        </c:scaling>
        <c:delete val="1"/>
        <c:axPos val="l"/>
        <c:numFmt formatCode="@" sourceLinked="1"/>
        <c:majorTickMark val="out"/>
        <c:minorTickMark val="none"/>
        <c:tickLblPos val="nextTo"/>
        <c:crossAx val="37268480"/>
        <c:crosses val="autoZero"/>
        <c:crossBetween val="between"/>
      </c:valAx>
    </c:plotArea>
    <c:legend>
      <c:legendPos val="t"/>
      <c:layout>
        <c:manualLayout>
          <c:xMode val="edge"/>
          <c:yMode val="edge"/>
          <c:x val="0.26196774339628998"/>
          <c:y val="0"/>
          <c:w val="0.1751299573899838"/>
          <c:h val="8.7565625220324989E-2"/>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002658141915587E-2"/>
          <c:y val="3.4375000000000003E-2"/>
          <c:w val="0.86717073468652517"/>
          <c:h val="0.78344242125984254"/>
        </c:manualLayout>
      </c:layout>
      <c:barChart>
        <c:barDir val="col"/>
        <c:grouping val="clustered"/>
        <c:varyColors val="0"/>
        <c:ser>
          <c:idx val="0"/>
          <c:order val="0"/>
          <c:tx>
            <c:strRef>
              <c:f>Sheet1!$B$1</c:f>
              <c:strCache>
                <c:ptCount val="1"/>
                <c:pt idx="0">
                  <c:v>Yes</c:v>
                </c:pt>
              </c:strCache>
            </c:strRef>
          </c:tx>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Proactively seeking to solve industry issues (33)</c:v>
                </c:pt>
                <c:pt idx="1">
                  <c:v>Greater ownership of issues/projects (27)</c:v>
                </c:pt>
                <c:pt idx="2">
                  <c:v>Technical analysis of CPs (24)</c:v>
                </c:pt>
                <c:pt idx="3">
                  <c:v>Enhanced critical friend role (20)</c:v>
                </c:pt>
              </c:strCache>
            </c:strRef>
          </c:cat>
          <c:val>
            <c:numRef>
              <c:f>Sheet1!$B$2:$B$5</c:f>
              <c:numCache>
                <c:formatCode>0%</c:formatCode>
                <c:ptCount val="4"/>
                <c:pt idx="0">
                  <c:v>0.15</c:v>
                </c:pt>
                <c:pt idx="1">
                  <c:v>0.04</c:v>
                </c:pt>
                <c:pt idx="2">
                  <c:v>0.21</c:v>
                </c:pt>
                <c:pt idx="3">
                  <c:v>0.05</c:v>
                </c:pt>
              </c:numCache>
            </c:numRef>
          </c:val>
          <c:extLst>
            <c:ext xmlns:c16="http://schemas.microsoft.com/office/drawing/2014/chart" uri="{C3380CC4-5D6E-409C-BE32-E72D297353CC}">
              <c16:uniqueId val="{00000000-7BE6-4E0B-8E94-E01CE1B4F604}"/>
            </c:ext>
          </c:extLst>
        </c:ser>
        <c:ser>
          <c:idx val="1"/>
          <c:order val="1"/>
          <c:tx>
            <c:strRef>
              <c:f>Sheet1!$C$1</c:f>
              <c:strCache>
                <c:ptCount val="1"/>
                <c:pt idx="0">
                  <c:v>Maybe</c:v>
                </c:pt>
              </c:strCache>
            </c:strRef>
          </c:tx>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Proactively seeking to solve industry issues (33)</c:v>
                </c:pt>
                <c:pt idx="1">
                  <c:v>Greater ownership of issues/projects (27)</c:v>
                </c:pt>
                <c:pt idx="2">
                  <c:v>Technical analysis of CPs (24)</c:v>
                </c:pt>
                <c:pt idx="3">
                  <c:v>Enhanced critical friend role (20)</c:v>
                </c:pt>
              </c:strCache>
            </c:strRef>
          </c:cat>
          <c:val>
            <c:numRef>
              <c:f>Sheet1!$C$2:$C$5</c:f>
              <c:numCache>
                <c:formatCode>0%</c:formatCode>
                <c:ptCount val="4"/>
                <c:pt idx="0">
                  <c:v>0.33</c:v>
                </c:pt>
                <c:pt idx="1">
                  <c:v>0.48</c:v>
                </c:pt>
                <c:pt idx="2">
                  <c:v>0.42</c:v>
                </c:pt>
                <c:pt idx="3">
                  <c:v>0.5</c:v>
                </c:pt>
              </c:numCache>
            </c:numRef>
          </c:val>
          <c:extLst>
            <c:ext xmlns:c16="http://schemas.microsoft.com/office/drawing/2014/chart" uri="{C3380CC4-5D6E-409C-BE32-E72D297353CC}">
              <c16:uniqueId val="{00000001-7BE6-4E0B-8E94-E01CE1B4F604}"/>
            </c:ext>
          </c:extLst>
        </c:ser>
        <c:ser>
          <c:idx val="2"/>
          <c:order val="2"/>
          <c:tx>
            <c:strRef>
              <c:f>Sheet1!$D$1</c:f>
              <c:strCache>
                <c:ptCount val="1"/>
                <c:pt idx="0">
                  <c:v>No</c:v>
                </c:pt>
              </c:strCache>
            </c:strRef>
          </c:tx>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Proactively seeking to solve industry issues (33)</c:v>
                </c:pt>
                <c:pt idx="1">
                  <c:v>Greater ownership of issues/projects (27)</c:v>
                </c:pt>
                <c:pt idx="2">
                  <c:v>Technical analysis of CPs (24)</c:v>
                </c:pt>
                <c:pt idx="3">
                  <c:v>Enhanced critical friend role (20)</c:v>
                </c:pt>
              </c:strCache>
            </c:strRef>
          </c:cat>
          <c:val>
            <c:numRef>
              <c:f>Sheet1!$D$2:$D$5</c:f>
              <c:numCache>
                <c:formatCode>0%</c:formatCode>
                <c:ptCount val="4"/>
                <c:pt idx="0">
                  <c:v>0.21</c:v>
                </c:pt>
                <c:pt idx="1">
                  <c:v>0.26</c:v>
                </c:pt>
                <c:pt idx="2">
                  <c:v>0.13</c:v>
                </c:pt>
                <c:pt idx="3">
                  <c:v>0.3</c:v>
                </c:pt>
              </c:numCache>
            </c:numRef>
          </c:val>
          <c:extLst>
            <c:ext xmlns:c16="http://schemas.microsoft.com/office/drawing/2014/chart" uri="{C3380CC4-5D6E-409C-BE32-E72D297353CC}">
              <c16:uniqueId val="{00000002-7BE6-4E0B-8E94-E01CE1B4F604}"/>
            </c:ext>
          </c:extLst>
        </c:ser>
        <c:ser>
          <c:idx val="3"/>
          <c:order val="3"/>
          <c:tx>
            <c:strRef>
              <c:f>Sheet1!$E$1</c:f>
              <c:strCache>
                <c:ptCount val="1"/>
                <c:pt idx="0">
                  <c:v>Don't know</c:v>
                </c:pt>
              </c:strCache>
            </c:strRef>
          </c:tx>
          <c:invertIfNegative val="0"/>
          <c:dLbls>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Proactively seeking to solve industry issues (33)</c:v>
                </c:pt>
                <c:pt idx="1">
                  <c:v>Greater ownership of issues/projects (27)</c:v>
                </c:pt>
                <c:pt idx="2">
                  <c:v>Technical analysis of CPs (24)</c:v>
                </c:pt>
                <c:pt idx="3">
                  <c:v>Enhanced critical friend role (20)</c:v>
                </c:pt>
              </c:strCache>
            </c:strRef>
          </c:cat>
          <c:val>
            <c:numRef>
              <c:f>Sheet1!$E$2:$E$5</c:f>
              <c:numCache>
                <c:formatCode>0%</c:formatCode>
                <c:ptCount val="4"/>
                <c:pt idx="0">
                  <c:v>0.3</c:v>
                </c:pt>
                <c:pt idx="1">
                  <c:v>0.22</c:v>
                </c:pt>
                <c:pt idx="2">
                  <c:v>0.25</c:v>
                </c:pt>
                <c:pt idx="3">
                  <c:v>0.15</c:v>
                </c:pt>
              </c:numCache>
            </c:numRef>
          </c:val>
          <c:extLst>
            <c:ext xmlns:c16="http://schemas.microsoft.com/office/drawing/2014/chart" uri="{C3380CC4-5D6E-409C-BE32-E72D297353CC}">
              <c16:uniqueId val="{00000003-7BE6-4E0B-8E94-E01CE1B4F604}"/>
            </c:ext>
          </c:extLst>
        </c:ser>
        <c:dLbls>
          <c:showLegendKey val="0"/>
          <c:showVal val="0"/>
          <c:showCatName val="0"/>
          <c:showSerName val="0"/>
          <c:showPercent val="0"/>
          <c:showBubbleSize val="0"/>
        </c:dLbls>
        <c:gapWidth val="150"/>
        <c:axId val="37406976"/>
        <c:axId val="37425152"/>
      </c:barChart>
      <c:catAx>
        <c:axId val="37406976"/>
        <c:scaling>
          <c:orientation val="minMax"/>
        </c:scaling>
        <c:delete val="0"/>
        <c:axPos val="b"/>
        <c:numFmt formatCode="General" sourceLinked="0"/>
        <c:majorTickMark val="out"/>
        <c:minorTickMark val="none"/>
        <c:tickLblPos val="nextTo"/>
        <c:txPr>
          <a:bodyPr/>
          <a:lstStyle/>
          <a:p>
            <a:pPr>
              <a:defRPr sz="1200"/>
            </a:pPr>
            <a:endParaRPr lang="en-US"/>
          </a:p>
        </c:txPr>
        <c:crossAx val="37425152"/>
        <c:crosses val="autoZero"/>
        <c:auto val="1"/>
        <c:lblAlgn val="ctr"/>
        <c:lblOffset val="100"/>
        <c:noMultiLvlLbl val="0"/>
      </c:catAx>
      <c:valAx>
        <c:axId val="37425152"/>
        <c:scaling>
          <c:orientation val="minMax"/>
        </c:scaling>
        <c:delete val="1"/>
        <c:axPos val="l"/>
        <c:numFmt formatCode="0%" sourceLinked="1"/>
        <c:majorTickMark val="out"/>
        <c:minorTickMark val="none"/>
        <c:tickLblPos val="nextTo"/>
        <c:crossAx val="37406976"/>
        <c:crosses val="autoZero"/>
        <c:crossBetween val="between"/>
      </c:valAx>
    </c:plotArea>
    <c:legend>
      <c:legendPos val="r"/>
      <c:layout>
        <c:manualLayout>
          <c:xMode val="edge"/>
          <c:yMode val="edge"/>
          <c:x val="0"/>
          <c:y val="1.6114665354330705E-3"/>
          <c:w val="0.99160764890478426"/>
          <c:h val="0.14990206692913385"/>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712214748251599"/>
          <c:y val="0.215685213111205"/>
          <c:w val="0.78287785251748399"/>
          <c:h val="0.72477032546141595"/>
        </c:manualLayout>
      </c:layout>
      <c:barChart>
        <c:barDir val="bar"/>
        <c:grouping val="stacked"/>
        <c:varyColors val="0"/>
        <c:ser>
          <c:idx val="0"/>
          <c:order val="0"/>
          <c:tx>
            <c:strRef>
              <c:f>Sheet1!$B$1</c:f>
              <c:strCache>
                <c:ptCount val="1"/>
                <c:pt idx="0">
                  <c:v>Net poor (1-5)</c:v>
                </c:pt>
              </c:strCache>
            </c:strRef>
          </c:tx>
          <c:spPr>
            <a:solidFill>
              <a:schemeClr val="tx1"/>
            </a:solidFill>
          </c:spPr>
          <c:invertIfNegative val="0"/>
          <c:dLbls>
            <c:dLbl>
              <c:idx val="0"/>
              <c:layout>
                <c:manualLayout>
                  <c:x val="-6.49668633966241E-4"/>
                  <c:y val="1.5117558753803001E-2"/>
                </c:manualLayout>
              </c:layout>
              <c:spPr/>
              <c:txPr>
                <a:bodyPr/>
                <a:lstStyle/>
                <a:p>
                  <a:pPr>
                    <a:defRPr sz="1400">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75-4EC2-9C6F-68B0747833C2}"/>
                </c:ext>
              </c:extLst>
            </c:dLbl>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Value for money</c:v>
                </c:pt>
              </c:strCache>
            </c:strRef>
          </c:cat>
          <c:val>
            <c:numRef>
              <c:f>Sheet1!$B$2</c:f>
              <c:numCache>
                <c:formatCode>0%</c:formatCode>
                <c:ptCount val="1"/>
                <c:pt idx="0">
                  <c:v>0.1</c:v>
                </c:pt>
              </c:numCache>
            </c:numRef>
          </c:val>
          <c:extLst>
            <c:ext xmlns:c16="http://schemas.microsoft.com/office/drawing/2014/chart" uri="{C3380CC4-5D6E-409C-BE32-E72D297353CC}">
              <c16:uniqueId val="{00000001-7975-4EC2-9C6F-68B0747833C2}"/>
            </c:ext>
          </c:extLst>
        </c:ser>
        <c:ser>
          <c:idx val="1"/>
          <c:order val="1"/>
          <c:tx>
            <c:strRef>
              <c:f>Sheet1!$C$1</c:f>
              <c:strCache>
                <c:ptCount val="1"/>
                <c:pt idx="0">
                  <c:v>Net neutral (6-7)</c:v>
                </c:pt>
              </c:strCache>
            </c:strRef>
          </c:tx>
          <c:spPr>
            <a:solidFill>
              <a:schemeClr val="accent1"/>
            </a:solidFill>
          </c:spPr>
          <c:invertIfNegative val="0"/>
          <c:dLbls>
            <c:dLbl>
              <c:idx val="0"/>
              <c:layout>
                <c:manualLayout>
                  <c:x val="1.00209825170941E-2"/>
                  <c:y val="1.55619963794872E-2"/>
                </c:manualLayout>
              </c:layout>
              <c:spPr/>
              <c:txPr>
                <a:bodyPr/>
                <a:lstStyle/>
                <a:p>
                  <a:pPr>
                    <a:defRPr sz="1400">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975-4EC2-9C6F-68B0747833C2}"/>
                </c:ext>
              </c:extLst>
            </c:dLbl>
            <c:spPr>
              <a:noFill/>
              <a:ln>
                <a:noFill/>
              </a:ln>
              <a:effectLst/>
            </c:spPr>
            <c:txPr>
              <a:bodyPr wrap="square" lIns="38100" tIns="19050" rIns="38100" bIns="19050" anchor="ctr">
                <a:spAutoFit/>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Value for money</c:v>
                </c:pt>
              </c:strCache>
            </c:strRef>
          </c:cat>
          <c:val>
            <c:numRef>
              <c:f>Sheet1!$C$2</c:f>
              <c:numCache>
                <c:formatCode>0%</c:formatCode>
                <c:ptCount val="1"/>
                <c:pt idx="0">
                  <c:v>0.18</c:v>
                </c:pt>
              </c:numCache>
            </c:numRef>
          </c:val>
          <c:extLst>
            <c:ext xmlns:c16="http://schemas.microsoft.com/office/drawing/2014/chart" uri="{C3380CC4-5D6E-409C-BE32-E72D297353CC}">
              <c16:uniqueId val="{00000003-7975-4EC2-9C6F-68B0747833C2}"/>
            </c:ext>
          </c:extLst>
        </c:ser>
        <c:ser>
          <c:idx val="2"/>
          <c:order val="2"/>
          <c:tx>
            <c:strRef>
              <c:f>Sheet1!$D$1</c:f>
              <c:strCache>
                <c:ptCount val="1"/>
                <c:pt idx="0">
                  <c:v>Net good (8-10)</c:v>
                </c:pt>
              </c:strCache>
            </c:strRef>
          </c:tx>
          <c:spPr>
            <a:solidFill>
              <a:schemeClr val="accent2"/>
            </a:solidFill>
          </c:spPr>
          <c:invertIfNegative val="0"/>
          <c:dPt>
            <c:idx val="0"/>
            <c:invertIfNegative val="0"/>
            <c:bubble3D val="0"/>
            <c:extLst>
              <c:ext xmlns:c16="http://schemas.microsoft.com/office/drawing/2014/chart" uri="{C3380CC4-5D6E-409C-BE32-E72D297353CC}">
                <c16:uniqueId val="{00000005-7975-4EC2-9C6F-68B0747833C2}"/>
              </c:ext>
            </c:extLst>
          </c:dPt>
          <c:dLbls>
            <c:dLbl>
              <c:idx val="0"/>
              <c:layout>
                <c:manualLayout>
                  <c:x val="1.2025179020512901E-2"/>
                  <c:y val="1.5564038636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975-4EC2-9C6F-68B0747833C2}"/>
                </c:ext>
              </c:extLst>
            </c:dLbl>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Value for money</c:v>
                </c:pt>
              </c:strCache>
            </c:strRef>
          </c:cat>
          <c:val>
            <c:numRef>
              <c:f>Sheet1!$D$2</c:f>
              <c:numCache>
                <c:formatCode>0%</c:formatCode>
                <c:ptCount val="1"/>
                <c:pt idx="0">
                  <c:v>0.43</c:v>
                </c:pt>
              </c:numCache>
            </c:numRef>
          </c:val>
          <c:extLst>
            <c:ext xmlns:c16="http://schemas.microsoft.com/office/drawing/2014/chart" uri="{C3380CC4-5D6E-409C-BE32-E72D297353CC}">
              <c16:uniqueId val="{00000006-7975-4EC2-9C6F-68B0747833C2}"/>
            </c:ext>
          </c:extLst>
        </c:ser>
        <c:dLbls>
          <c:showLegendKey val="0"/>
          <c:showVal val="0"/>
          <c:showCatName val="0"/>
          <c:showSerName val="0"/>
          <c:showPercent val="0"/>
          <c:showBubbleSize val="0"/>
        </c:dLbls>
        <c:gapWidth val="74"/>
        <c:overlap val="100"/>
        <c:axId val="132455424"/>
        <c:axId val="132469504"/>
      </c:barChart>
      <c:catAx>
        <c:axId val="132455424"/>
        <c:scaling>
          <c:orientation val="maxMin"/>
        </c:scaling>
        <c:delete val="1"/>
        <c:axPos val="l"/>
        <c:numFmt formatCode="General" sourceLinked="0"/>
        <c:majorTickMark val="out"/>
        <c:minorTickMark val="none"/>
        <c:tickLblPos val="nextTo"/>
        <c:crossAx val="132469504"/>
        <c:crosses val="autoZero"/>
        <c:auto val="1"/>
        <c:lblAlgn val="ctr"/>
        <c:lblOffset val="100"/>
        <c:noMultiLvlLbl val="0"/>
      </c:catAx>
      <c:valAx>
        <c:axId val="132469504"/>
        <c:scaling>
          <c:orientation val="minMax"/>
          <c:max val="1"/>
        </c:scaling>
        <c:delete val="1"/>
        <c:axPos val="t"/>
        <c:numFmt formatCode="0%" sourceLinked="1"/>
        <c:majorTickMark val="out"/>
        <c:minorTickMark val="none"/>
        <c:tickLblPos val="nextTo"/>
        <c:crossAx val="132455424"/>
        <c:crosses val="autoZero"/>
        <c:crossBetween val="between"/>
      </c:valAx>
    </c:plotArea>
    <c:legend>
      <c:legendPos val="t"/>
      <c:layout>
        <c:manualLayout>
          <c:xMode val="edge"/>
          <c:yMode val="edge"/>
          <c:x val="0.18546267554871312"/>
          <c:y val="5.991658856017764E-2"/>
          <c:w val="0.61785981635932474"/>
          <c:h val="0.22813044517553516"/>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2723211740700384"/>
          <c:y val="9.0467368494188238E-2"/>
          <c:w val="0.56099499402488362"/>
          <c:h val="0.87714936155543188"/>
        </c:manualLayout>
      </c:layout>
      <c:barChart>
        <c:barDir val="bar"/>
        <c:grouping val="stacked"/>
        <c:varyColors val="0"/>
        <c:ser>
          <c:idx val="0"/>
          <c:order val="0"/>
          <c:tx>
            <c:strRef>
              <c:f>Sheet1!$B$1</c:f>
              <c:strCache>
                <c:ptCount val="1"/>
                <c:pt idx="0">
                  <c:v>Net poor (1-5)</c:v>
                </c:pt>
              </c:strCache>
            </c:strRef>
          </c:tx>
          <c:spPr>
            <a:solidFill>
              <a:schemeClr val="tx1"/>
            </a:solidFill>
          </c:spPr>
          <c:invertIfNegative val="0"/>
          <c:dLbls>
            <c:dLbl>
              <c:idx val="0"/>
              <c:spPr>
                <a:noFill/>
                <a:ln>
                  <a:noFill/>
                </a:ln>
                <a:effectLst/>
              </c:spPr>
              <c:txPr>
                <a:bodyPr/>
                <a:lstStyle/>
                <a:p>
                  <a:pPr>
                    <a:defRPr sz="1200">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0-D655-4504-B93E-301137DDC739}"/>
                </c:ext>
              </c:extLst>
            </c:dLbl>
            <c:dLbl>
              <c:idx val="5"/>
              <c:layout>
                <c:manualLayout>
                  <c:x val="8.455933268704257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B6A-465A-A6E3-3C280568A024}"/>
                </c:ext>
              </c:extLst>
            </c:dLbl>
            <c:dLbl>
              <c:idx val="6"/>
              <c:layout>
                <c:manualLayout>
                  <c:x val="8.4559332687043198E-3"/>
                  <c:y val="2.891755196599284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B6A-465A-A6E3-3C280568A024}"/>
                </c:ext>
              </c:extLst>
            </c:dLbl>
            <c:dLbl>
              <c:idx val="8"/>
              <c:layout>
                <c:manualLayout>
                  <c:x val="1.3529493229926812E-2"/>
                  <c:y val="1.0601310403300801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B6A-465A-A6E3-3C280568A024}"/>
                </c:ext>
              </c:extLst>
            </c:dLbl>
            <c:dLbl>
              <c:idx val="9"/>
              <c:layout>
                <c:manualLayout>
                  <c:x val="1.6911866537409135E-3"/>
                  <c:y val="5.783282731791185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B6A-465A-A6E3-3C280568A024}"/>
                </c:ext>
              </c:extLst>
            </c:dLbl>
            <c:spPr>
              <a:noFill/>
              <a:ln>
                <a:noFill/>
              </a:ln>
              <a:effectLst/>
            </c:spPr>
            <c:txPr>
              <a:bodyPr/>
              <a:lstStyle/>
              <a:p>
                <a:pPr>
                  <a:defRPr sz="1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Overall professionalism</c:v>
                </c:pt>
                <c:pt idx="1">
                  <c:v>Technical competence</c:v>
                </c:pt>
                <c:pt idx="2">
                  <c:v>Being easy to work with</c:v>
                </c:pt>
                <c:pt idx="3">
                  <c:v>Being responsive</c:v>
                </c:pt>
                <c:pt idx="4">
                  <c:v>Communicating clearly</c:v>
                </c:pt>
                <c:pt idx="5">
                  <c:v>Providing a valuable expert resource</c:v>
                </c:pt>
                <c:pt idx="6">
                  <c:v>Understanding your business needs</c:v>
                </c:pt>
                <c:pt idx="7">
                  <c:v>Proactive approach</c:v>
                </c:pt>
                <c:pt idx="8">
                  <c:v>Being forward thinking </c:v>
                </c:pt>
                <c:pt idx="9">
                  <c:v>Being innovative</c:v>
                </c:pt>
              </c:strCache>
            </c:strRef>
          </c:cat>
          <c:val>
            <c:numRef>
              <c:f>Sheet1!$B$2:$B$11</c:f>
              <c:numCache>
                <c:formatCode>0%</c:formatCode>
                <c:ptCount val="10"/>
                <c:pt idx="0">
                  <c:v>0.03</c:v>
                </c:pt>
                <c:pt idx="1">
                  <c:v>0.05</c:v>
                </c:pt>
                <c:pt idx="2">
                  <c:v>0.05</c:v>
                </c:pt>
                <c:pt idx="3">
                  <c:v>0.05</c:v>
                </c:pt>
                <c:pt idx="4">
                  <c:v>0.08</c:v>
                </c:pt>
                <c:pt idx="5">
                  <c:v>7.0000000000000007E-2</c:v>
                </c:pt>
                <c:pt idx="6">
                  <c:v>0.1</c:v>
                </c:pt>
                <c:pt idx="7">
                  <c:v>0.08</c:v>
                </c:pt>
                <c:pt idx="8">
                  <c:v>0.05</c:v>
                </c:pt>
                <c:pt idx="9">
                  <c:v>7.0000000000000007E-2</c:v>
                </c:pt>
              </c:numCache>
            </c:numRef>
          </c:val>
          <c:extLst>
            <c:ext xmlns:c16="http://schemas.microsoft.com/office/drawing/2014/chart" uri="{C3380CC4-5D6E-409C-BE32-E72D297353CC}">
              <c16:uniqueId val="{00000004-7B6A-465A-A6E3-3C280568A024}"/>
            </c:ext>
          </c:extLst>
        </c:ser>
        <c:ser>
          <c:idx val="1"/>
          <c:order val="1"/>
          <c:tx>
            <c:strRef>
              <c:f>Sheet1!$C$1</c:f>
              <c:strCache>
                <c:ptCount val="1"/>
                <c:pt idx="0">
                  <c:v>Net neutral (6-7)</c:v>
                </c:pt>
              </c:strCache>
            </c:strRef>
          </c:tx>
          <c:spPr>
            <a:solidFill>
              <a:schemeClr val="accent2"/>
            </a:solidFill>
          </c:spPr>
          <c:invertIfNegative val="0"/>
          <c:dLbls>
            <c:spPr>
              <a:noFill/>
              <a:ln>
                <a:noFill/>
              </a:ln>
              <a:effectLst/>
            </c:spPr>
            <c:txPr>
              <a:bodyPr/>
              <a:lstStyle/>
              <a:p>
                <a:pPr>
                  <a:defRPr sz="1400">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Overall professionalism</c:v>
                </c:pt>
                <c:pt idx="1">
                  <c:v>Technical competence</c:v>
                </c:pt>
                <c:pt idx="2">
                  <c:v>Being easy to work with</c:v>
                </c:pt>
                <c:pt idx="3">
                  <c:v>Being responsive</c:v>
                </c:pt>
                <c:pt idx="4">
                  <c:v>Communicating clearly</c:v>
                </c:pt>
                <c:pt idx="5">
                  <c:v>Providing a valuable expert resource</c:v>
                </c:pt>
                <c:pt idx="6">
                  <c:v>Understanding your business needs</c:v>
                </c:pt>
                <c:pt idx="7">
                  <c:v>Proactive approach</c:v>
                </c:pt>
                <c:pt idx="8">
                  <c:v>Being forward thinking </c:v>
                </c:pt>
                <c:pt idx="9">
                  <c:v>Being innovative</c:v>
                </c:pt>
              </c:strCache>
            </c:strRef>
          </c:cat>
          <c:val>
            <c:numRef>
              <c:f>Sheet1!$C$2:$C$11</c:f>
              <c:numCache>
                <c:formatCode>0%</c:formatCode>
                <c:ptCount val="10"/>
                <c:pt idx="0">
                  <c:v>0.12</c:v>
                </c:pt>
                <c:pt idx="1">
                  <c:v>7.0000000000000007E-2</c:v>
                </c:pt>
                <c:pt idx="2">
                  <c:v>0.14000000000000001</c:v>
                </c:pt>
                <c:pt idx="3">
                  <c:v>0.13</c:v>
                </c:pt>
                <c:pt idx="4">
                  <c:v>0.15</c:v>
                </c:pt>
                <c:pt idx="5">
                  <c:v>0.18</c:v>
                </c:pt>
                <c:pt idx="6">
                  <c:v>0.2</c:v>
                </c:pt>
                <c:pt idx="7">
                  <c:v>0.25</c:v>
                </c:pt>
                <c:pt idx="8">
                  <c:v>0.22</c:v>
                </c:pt>
                <c:pt idx="9">
                  <c:v>0.35</c:v>
                </c:pt>
              </c:numCache>
            </c:numRef>
          </c:val>
          <c:extLst>
            <c:ext xmlns:c16="http://schemas.microsoft.com/office/drawing/2014/chart" uri="{C3380CC4-5D6E-409C-BE32-E72D297353CC}">
              <c16:uniqueId val="{00000005-7B6A-465A-A6E3-3C280568A024}"/>
            </c:ext>
          </c:extLst>
        </c:ser>
        <c:ser>
          <c:idx val="2"/>
          <c:order val="2"/>
          <c:tx>
            <c:strRef>
              <c:f>Sheet1!$D$1</c:f>
              <c:strCache>
                <c:ptCount val="1"/>
                <c:pt idx="0">
                  <c:v>Net good (8-10)</c:v>
                </c:pt>
              </c:strCache>
            </c:strRef>
          </c:tx>
          <c:spPr>
            <a:solidFill>
              <a:schemeClr val="accent1"/>
            </a:solidFill>
          </c:spPr>
          <c:invertIfNegative val="0"/>
          <c:dLbls>
            <c:spPr>
              <a:noFill/>
              <a:ln>
                <a:noFill/>
              </a:ln>
              <a:effectLst/>
            </c:spPr>
            <c:txPr>
              <a:bodyPr/>
              <a:lstStyle/>
              <a:p>
                <a:pPr>
                  <a:defRPr sz="1400">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Overall professionalism</c:v>
                </c:pt>
                <c:pt idx="1">
                  <c:v>Technical competence</c:v>
                </c:pt>
                <c:pt idx="2">
                  <c:v>Being easy to work with</c:v>
                </c:pt>
                <c:pt idx="3">
                  <c:v>Being responsive</c:v>
                </c:pt>
                <c:pt idx="4">
                  <c:v>Communicating clearly</c:v>
                </c:pt>
                <c:pt idx="5">
                  <c:v>Providing a valuable expert resource</c:v>
                </c:pt>
                <c:pt idx="6">
                  <c:v>Understanding your business needs</c:v>
                </c:pt>
                <c:pt idx="7">
                  <c:v>Proactive approach</c:v>
                </c:pt>
                <c:pt idx="8">
                  <c:v>Being forward thinking </c:v>
                </c:pt>
                <c:pt idx="9">
                  <c:v>Being innovative</c:v>
                </c:pt>
              </c:strCache>
            </c:strRef>
          </c:cat>
          <c:val>
            <c:numRef>
              <c:f>Sheet1!$D$2:$D$11</c:f>
              <c:numCache>
                <c:formatCode>0%</c:formatCode>
                <c:ptCount val="10"/>
                <c:pt idx="0">
                  <c:v>0.83</c:v>
                </c:pt>
                <c:pt idx="1">
                  <c:v>0.82</c:v>
                </c:pt>
                <c:pt idx="2">
                  <c:v>0.77</c:v>
                </c:pt>
                <c:pt idx="3">
                  <c:v>0.78</c:v>
                </c:pt>
                <c:pt idx="4">
                  <c:v>0.73</c:v>
                </c:pt>
                <c:pt idx="5">
                  <c:v>0.65</c:v>
                </c:pt>
                <c:pt idx="6">
                  <c:v>0.65</c:v>
                </c:pt>
                <c:pt idx="7">
                  <c:v>0.62</c:v>
                </c:pt>
                <c:pt idx="8">
                  <c:v>0.52</c:v>
                </c:pt>
                <c:pt idx="9">
                  <c:v>0.3</c:v>
                </c:pt>
              </c:numCache>
            </c:numRef>
          </c:val>
          <c:extLst>
            <c:ext xmlns:c16="http://schemas.microsoft.com/office/drawing/2014/chart" uri="{C3380CC4-5D6E-409C-BE32-E72D297353CC}">
              <c16:uniqueId val="{00000006-7B6A-465A-A6E3-3C280568A024}"/>
            </c:ext>
          </c:extLst>
        </c:ser>
        <c:ser>
          <c:idx val="3"/>
          <c:order val="3"/>
          <c:tx>
            <c:strRef>
              <c:f>Sheet1!$E$1</c:f>
              <c:strCache>
                <c:ptCount val="1"/>
                <c:pt idx="0">
                  <c:v>Don't know</c:v>
                </c:pt>
              </c:strCache>
            </c:strRef>
          </c:tx>
          <c:spPr>
            <a:solidFill>
              <a:schemeClr val="bg2">
                <a:lumMod val="90000"/>
              </a:schemeClr>
            </a:solidFill>
          </c:spPr>
          <c:invertIfNegative val="0"/>
          <c:dLbls>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Overall professionalism</c:v>
                </c:pt>
                <c:pt idx="1">
                  <c:v>Technical competence</c:v>
                </c:pt>
                <c:pt idx="2">
                  <c:v>Being easy to work with</c:v>
                </c:pt>
                <c:pt idx="3">
                  <c:v>Being responsive</c:v>
                </c:pt>
                <c:pt idx="4">
                  <c:v>Communicating clearly</c:v>
                </c:pt>
                <c:pt idx="5">
                  <c:v>Providing a valuable expert resource</c:v>
                </c:pt>
                <c:pt idx="6">
                  <c:v>Understanding your business needs</c:v>
                </c:pt>
                <c:pt idx="7">
                  <c:v>Proactive approach</c:v>
                </c:pt>
                <c:pt idx="8">
                  <c:v>Being forward thinking </c:v>
                </c:pt>
                <c:pt idx="9">
                  <c:v>Being innovative</c:v>
                </c:pt>
              </c:strCache>
            </c:strRef>
          </c:cat>
          <c:val>
            <c:numRef>
              <c:f>Sheet1!$E$2:$E$11</c:f>
              <c:numCache>
                <c:formatCode>0%</c:formatCode>
                <c:ptCount val="10"/>
                <c:pt idx="0">
                  <c:v>0.02</c:v>
                </c:pt>
                <c:pt idx="1">
                  <c:v>7.0000000000000007E-2</c:v>
                </c:pt>
                <c:pt idx="2">
                  <c:v>0.04</c:v>
                </c:pt>
                <c:pt idx="3">
                  <c:v>0.03</c:v>
                </c:pt>
                <c:pt idx="4">
                  <c:v>0.03</c:v>
                </c:pt>
                <c:pt idx="5">
                  <c:v>0.1</c:v>
                </c:pt>
                <c:pt idx="6">
                  <c:v>0.05</c:v>
                </c:pt>
                <c:pt idx="7">
                  <c:v>0.05</c:v>
                </c:pt>
                <c:pt idx="8">
                  <c:v>0.22</c:v>
                </c:pt>
                <c:pt idx="9">
                  <c:v>0.28000000000000003</c:v>
                </c:pt>
              </c:numCache>
            </c:numRef>
          </c:val>
          <c:extLst>
            <c:ext xmlns:c16="http://schemas.microsoft.com/office/drawing/2014/chart" uri="{C3380CC4-5D6E-409C-BE32-E72D297353CC}">
              <c16:uniqueId val="{00000007-7B6A-465A-A6E3-3C280568A024}"/>
            </c:ext>
          </c:extLst>
        </c:ser>
        <c:dLbls>
          <c:showLegendKey val="0"/>
          <c:showVal val="0"/>
          <c:showCatName val="0"/>
          <c:showSerName val="0"/>
          <c:showPercent val="0"/>
          <c:showBubbleSize val="0"/>
        </c:dLbls>
        <c:gapWidth val="74"/>
        <c:overlap val="100"/>
        <c:axId val="132353408"/>
        <c:axId val="132195456"/>
      </c:barChart>
      <c:catAx>
        <c:axId val="132353408"/>
        <c:scaling>
          <c:orientation val="maxMin"/>
        </c:scaling>
        <c:delete val="0"/>
        <c:axPos val="l"/>
        <c:numFmt formatCode="General" sourceLinked="0"/>
        <c:majorTickMark val="out"/>
        <c:minorTickMark val="none"/>
        <c:tickLblPos val="nextTo"/>
        <c:txPr>
          <a:bodyPr/>
          <a:lstStyle/>
          <a:p>
            <a:pPr>
              <a:defRPr sz="1200"/>
            </a:pPr>
            <a:endParaRPr lang="en-US"/>
          </a:p>
        </c:txPr>
        <c:crossAx val="132195456"/>
        <c:crosses val="autoZero"/>
        <c:auto val="1"/>
        <c:lblAlgn val="ctr"/>
        <c:lblOffset val="100"/>
        <c:noMultiLvlLbl val="0"/>
      </c:catAx>
      <c:valAx>
        <c:axId val="132195456"/>
        <c:scaling>
          <c:orientation val="minMax"/>
          <c:max val="1"/>
        </c:scaling>
        <c:delete val="1"/>
        <c:axPos val="t"/>
        <c:numFmt formatCode="0%" sourceLinked="1"/>
        <c:majorTickMark val="out"/>
        <c:minorTickMark val="none"/>
        <c:tickLblPos val="nextTo"/>
        <c:crossAx val="132353408"/>
        <c:crosses val="autoZero"/>
        <c:crossBetween val="between"/>
      </c:valAx>
    </c:plotArea>
    <c:legend>
      <c:legendPos val="t"/>
      <c:layout>
        <c:manualLayout>
          <c:xMode val="edge"/>
          <c:yMode val="edge"/>
          <c:x val="1.5598425950925471E-2"/>
          <c:y val="1.8854358219093238E-2"/>
          <c:w val="0.98440157404907447"/>
          <c:h val="6.1098908030934415E-2"/>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757471794061344"/>
          <c:y val="2.7270242835949091E-2"/>
          <c:w val="0.3937666748456593"/>
          <c:h val="0.94545951432810182"/>
        </c:manualLayout>
      </c:layout>
      <c:barChart>
        <c:barDir val="bar"/>
        <c:grouping val="clustered"/>
        <c:varyColors val="0"/>
        <c:ser>
          <c:idx val="0"/>
          <c:order val="0"/>
          <c:tx>
            <c:strRef>
              <c:f>Sheet1!$B$1</c:f>
              <c:strCache>
                <c:ptCount val="1"/>
                <c:pt idx="0">
                  <c:v>Series 1</c:v>
                </c:pt>
              </c:strCache>
            </c:strRef>
          </c:tx>
          <c:spPr>
            <a:solidFill>
              <a:schemeClr val="accent2"/>
            </a:solidFill>
          </c:spPr>
          <c:invertIfNegative val="0"/>
          <c:dLbls>
            <c:dLbl>
              <c:idx val="0"/>
              <c:layout>
                <c:manualLayout>
                  <c:x val="0"/>
                  <c:y val="2.47911298508628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35-4D9D-91BB-EE980206A3B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Technical competence</c:v>
                </c:pt>
                <c:pt idx="1">
                  <c:v>Being responsive</c:v>
                </c:pt>
                <c:pt idx="2">
                  <c:v>Understanding your business needs</c:v>
                </c:pt>
                <c:pt idx="3">
                  <c:v>Value for money</c:v>
                </c:pt>
                <c:pt idx="4">
                  <c:v>Communicating clearly</c:v>
                </c:pt>
                <c:pt idx="5">
                  <c:v>Being easy to work with</c:v>
                </c:pt>
                <c:pt idx="6">
                  <c:v>Proactive approach</c:v>
                </c:pt>
                <c:pt idx="7">
                  <c:v>Overall professionalism</c:v>
                </c:pt>
                <c:pt idx="8">
                  <c:v>Being innovative</c:v>
                </c:pt>
                <c:pt idx="9">
                  <c:v>Being forward thinking </c:v>
                </c:pt>
              </c:strCache>
            </c:strRef>
          </c:cat>
          <c:val>
            <c:numRef>
              <c:f>Sheet1!$B$2:$B$11</c:f>
              <c:numCache>
                <c:formatCode>0</c:formatCode>
                <c:ptCount val="10"/>
                <c:pt idx="0">
                  <c:v>99</c:v>
                </c:pt>
                <c:pt idx="1">
                  <c:v>50</c:v>
                </c:pt>
                <c:pt idx="2">
                  <c:v>49</c:v>
                </c:pt>
                <c:pt idx="3">
                  <c:v>47</c:v>
                </c:pt>
                <c:pt idx="4">
                  <c:v>31</c:v>
                </c:pt>
                <c:pt idx="5">
                  <c:v>23</c:v>
                </c:pt>
                <c:pt idx="6">
                  <c:v>18</c:v>
                </c:pt>
                <c:pt idx="7">
                  <c:v>17</c:v>
                </c:pt>
                <c:pt idx="8">
                  <c:v>14</c:v>
                </c:pt>
                <c:pt idx="9">
                  <c:v>12</c:v>
                </c:pt>
              </c:numCache>
            </c:numRef>
          </c:val>
          <c:extLst>
            <c:ext xmlns:c16="http://schemas.microsoft.com/office/drawing/2014/chart" uri="{C3380CC4-5D6E-409C-BE32-E72D297353CC}">
              <c16:uniqueId val="{00000001-D935-4D9D-91BB-EE980206A3B9}"/>
            </c:ext>
          </c:extLst>
        </c:ser>
        <c:dLbls>
          <c:showLegendKey val="0"/>
          <c:showVal val="0"/>
          <c:showCatName val="0"/>
          <c:showSerName val="0"/>
          <c:showPercent val="0"/>
          <c:showBubbleSize val="0"/>
        </c:dLbls>
        <c:gapWidth val="150"/>
        <c:axId val="132556672"/>
        <c:axId val="132558208"/>
      </c:barChart>
      <c:catAx>
        <c:axId val="132556672"/>
        <c:scaling>
          <c:orientation val="maxMin"/>
        </c:scaling>
        <c:delete val="0"/>
        <c:axPos val="l"/>
        <c:numFmt formatCode="General" sourceLinked="0"/>
        <c:majorTickMark val="out"/>
        <c:minorTickMark val="none"/>
        <c:tickLblPos val="nextTo"/>
        <c:crossAx val="132558208"/>
        <c:crosses val="autoZero"/>
        <c:auto val="1"/>
        <c:lblAlgn val="ctr"/>
        <c:lblOffset val="100"/>
        <c:noMultiLvlLbl val="0"/>
      </c:catAx>
      <c:valAx>
        <c:axId val="132558208"/>
        <c:scaling>
          <c:orientation val="minMax"/>
        </c:scaling>
        <c:delete val="1"/>
        <c:axPos val="t"/>
        <c:numFmt formatCode="0" sourceLinked="1"/>
        <c:majorTickMark val="out"/>
        <c:minorTickMark val="none"/>
        <c:tickLblPos val="nextTo"/>
        <c:crossAx val="132556672"/>
        <c:crosses val="autoZero"/>
        <c:crossBetween val="between"/>
      </c:valAx>
    </c:plotArea>
    <c:plotVisOnly val="1"/>
    <c:dispBlanksAs val="gap"/>
    <c:showDLblsOverMax val="0"/>
  </c:chart>
  <c:txPr>
    <a:bodyPr/>
    <a:lstStyle/>
    <a:p>
      <a:pPr>
        <a:defRPr sz="14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4601532454804038"/>
          <c:y val="9.6272562826613534E-2"/>
          <c:w val="0.53538162226081032"/>
          <c:h val="0.87714936155543188"/>
        </c:manualLayout>
      </c:layout>
      <c:barChart>
        <c:barDir val="bar"/>
        <c:grouping val="percentStacked"/>
        <c:varyColors val="0"/>
        <c:ser>
          <c:idx val="0"/>
          <c:order val="0"/>
          <c:tx>
            <c:strRef>
              <c:f>Sheet1!$B$1</c:f>
              <c:strCache>
                <c:ptCount val="1"/>
                <c:pt idx="0">
                  <c:v>Net poor (1-2)</c:v>
                </c:pt>
              </c:strCache>
            </c:strRef>
          </c:tx>
          <c:spPr>
            <a:solidFill>
              <a:schemeClr val="tx1"/>
            </a:solidFill>
            <a:ln>
              <a:solidFill>
                <a:schemeClr val="accent2">
                  <a:lumMod val="20000"/>
                  <a:lumOff val="80000"/>
                </a:schemeClr>
              </a:solidFill>
            </a:ln>
          </c:spPr>
          <c:invertIfNegative val="0"/>
          <c:dLbls>
            <c:dLbl>
              <c:idx val="0"/>
              <c:spPr>
                <a:noFill/>
                <a:ln>
                  <a:noFill/>
                </a:ln>
                <a:effectLst/>
              </c:spPr>
              <c:txPr>
                <a:bodyPr/>
                <a:lstStyle/>
                <a:p>
                  <a:pPr>
                    <a:defRPr sz="1200">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0-518F-448A-BD01-0651CFFE79EF}"/>
                </c:ext>
              </c:extLst>
            </c:dLbl>
            <c:dLbl>
              <c:idx val="1"/>
              <c:spPr>
                <a:noFill/>
                <a:ln>
                  <a:noFill/>
                </a:ln>
                <a:effectLst/>
              </c:spPr>
              <c:txPr>
                <a:bodyPr/>
                <a:lstStyle/>
                <a:p>
                  <a:pPr>
                    <a:defRPr sz="1200">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1-518F-448A-BD01-0651CFFE79EF}"/>
                </c:ext>
              </c:extLst>
            </c:dLbl>
            <c:dLbl>
              <c:idx val="2"/>
              <c:spPr>
                <a:noFill/>
                <a:ln>
                  <a:noFill/>
                </a:ln>
                <a:effectLst/>
              </c:spPr>
              <c:txPr>
                <a:bodyPr/>
                <a:lstStyle/>
                <a:p>
                  <a:pPr>
                    <a:defRPr sz="1200">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2-518F-448A-BD01-0651CFFE79EF}"/>
                </c:ext>
              </c:extLst>
            </c:dLbl>
            <c:dLbl>
              <c:idx val="3"/>
              <c:spPr>
                <a:noFill/>
                <a:ln>
                  <a:noFill/>
                </a:ln>
                <a:effectLst/>
              </c:spPr>
              <c:txPr>
                <a:bodyPr/>
                <a:lstStyle/>
                <a:p>
                  <a:pPr>
                    <a:defRPr sz="1200">
                      <a:solidFill>
                        <a:schemeClr val="tx1"/>
                      </a:solidFill>
                    </a:defRPr>
                  </a:pPr>
                  <a:endParaRPr lang="en-US"/>
                </a:p>
              </c:txPr>
              <c:showLegendKey val="0"/>
              <c:showVal val="1"/>
              <c:showCatName val="0"/>
              <c:showSerName val="0"/>
              <c:showPercent val="0"/>
              <c:showBubbleSize val="0"/>
              <c:extLst>
                <c:ext xmlns:c16="http://schemas.microsoft.com/office/drawing/2014/chart" uri="{C3380CC4-5D6E-409C-BE32-E72D297353CC}">
                  <c16:uniqueId val="{00000003-518F-448A-BD01-0651CFFE79EF}"/>
                </c:ext>
              </c:extLst>
            </c:dLbl>
            <c:spPr>
              <a:noFill/>
              <a:ln>
                <a:noFill/>
              </a:ln>
              <a:effectLst/>
            </c:spPr>
            <c:txPr>
              <a:bodyPr/>
              <a:lstStyle/>
              <a:p>
                <a:pPr>
                  <a:defRPr sz="12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The quality of written communications (including operational e-mails)</c:v>
                </c:pt>
                <c:pt idx="1">
                  <c:v>Management of DTS fault situations</c:v>
                </c:pt>
                <c:pt idx="2">
                  <c:v>Administering change requests efficiently </c:v>
                </c:pt>
                <c:pt idx="3">
                  <c:v>Being proactive in suggesting ways in which the DTS can be better used to support your business</c:v>
                </c:pt>
              </c:strCache>
            </c:strRef>
          </c:cat>
          <c:val>
            <c:numRef>
              <c:f>Sheet1!$B$2:$B$5</c:f>
              <c:numCache>
                <c:formatCode>0%</c:formatCode>
                <c:ptCount val="4"/>
                <c:pt idx="0">
                  <c:v>0.02</c:v>
                </c:pt>
                <c:pt idx="1">
                  <c:v>0.02</c:v>
                </c:pt>
                <c:pt idx="2">
                  <c:v>0.03</c:v>
                </c:pt>
                <c:pt idx="3">
                  <c:v>0.03</c:v>
                </c:pt>
              </c:numCache>
            </c:numRef>
          </c:val>
          <c:extLst>
            <c:ext xmlns:c16="http://schemas.microsoft.com/office/drawing/2014/chart" uri="{C3380CC4-5D6E-409C-BE32-E72D297353CC}">
              <c16:uniqueId val="{00000000-77BB-4324-9598-6E1C740A1F21}"/>
            </c:ext>
          </c:extLst>
        </c:ser>
        <c:ser>
          <c:idx val="1"/>
          <c:order val="1"/>
          <c:tx>
            <c:strRef>
              <c:f>Sheet1!$C$1</c:f>
              <c:strCache>
                <c:ptCount val="1"/>
                <c:pt idx="0">
                  <c:v>Adequate (3)</c:v>
                </c:pt>
              </c:strCache>
            </c:strRef>
          </c:tx>
          <c:spPr>
            <a:solidFill>
              <a:schemeClr val="accent2"/>
            </a:solidFill>
          </c:spPr>
          <c:invertIfNegative val="0"/>
          <c:dLbls>
            <c:spPr>
              <a:noFill/>
              <a:ln>
                <a:noFill/>
              </a:ln>
              <a:effectLst/>
            </c:spPr>
            <c:txPr>
              <a:bodyPr/>
              <a:lstStyle/>
              <a:p>
                <a:pPr>
                  <a:defRPr sz="1200">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The quality of written communications (including operational e-mails)</c:v>
                </c:pt>
                <c:pt idx="1">
                  <c:v>Management of DTS fault situations</c:v>
                </c:pt>
                <c:pt idx="2">
                  <c:v>Administering change requests efficiently </c:v>
                </c:pt>
                <c:pt idx="3">
                  <c:v>Being proactive in suggesting ways in which the DTS can be better used to support your business</c:v>
                </c:pt>
              </c:strCache>
            </c:strRef>
          </c:cat>
          <c:val>
            <c:numRef>
              <c:f>Sheet1!$C$2:$C$5</c:f>
              <c:numCache>
                <c:formatCode>0%</c:formatCode>
                <c:ptCount val="4"/>
                <c:pt idx="0">
                  <c:v>0.17</c:v>
                </c:pt>
                <c:pt idx="1">
                  <c:v>0.17</c:v>
                </c:pt>
                <c:pt idx="2">
                  <c:v>0.18</c:v>
                </c:pt>
                <c:pt idx="3">
                  <c:v>0.43</c:v>
                </c:pt>
              </c:numCache>
            </c:numRef>
          </c:val>
          <c:extLst>
            <c:ext xmlns:c16="http://schemas.microsoft.com/office/drawing/2014/chart" uri="{C3380CC4-5D6E-409C-BE32-E72D297353CC}">
              <c16:uniqueId val="{00000001-77BB-4324-9598-6E1C740A1F21}"/>
            </c:ext>
          </c:extLst>
        </c:ser>
        <c:ser>
          <c:idx val="2"/>
          <c:order val="2"/>
          <c:tx>
            <c:strRef>
              <c:f>Sheet1!$D$1</c:f>
              <c:strCache>
                <c:ptCount val="1"/>
                <c:pt idx="0">
                  <c:v>Net good (4-5)</c:v>
                </c:pt>
              </c:strCache>
            </c:strRef>
          </c:tx>
          <c:spPr>
            <a:solidFill>
              <a:schemeClr val="accent1"/>
            </a:solidFill>
          </c:spPr>
          <c:invertIfNegative val="0"/>
          <c:dLbls>
            <c:spPr>
              <a:noFill/>
              <a:ln>
                <a:noFill/>
              </a:ln>
              <a:effectLst/>
            </c:spPr>
            <c:txPr>
              <a:bodyPr/>
              <a:lstStyle/>
              <a:p>
                <a:pPr>
                  <a:defRPr sz="1200">
                    <a:solidFill>
                      <a:srgbClr val="FFFFFF"/>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The quality of written communications (including operational e-mails)</c:v>
                </c:pt>
                <c:pt idx="1">
                  <c:v>Management of DTS fault situations</c:v>
                </c:pt>
                <c:pt idx="2">
                  <c:v>Administering change requests efficiently </c:v>
                </c:pt>
                <c:pt idx="3">
                  <c:v>Being proactive in suggesting ways in which the DTS can be better used to support your business</c:v>
                </c:pt>
              </c:strCache>
            </c:strRef>
          </c:cat>
          <c:val>
            <c:numRef>
              <c:f>Sheet1!$D$2:$D$5</c:f>
              <c:numCache>
                <c:formatCode>0%</c:formatCode>
                <c:ptCount val="4"/>
                <c:pt idx="0">
                  <c:v>0.78</c:v>
                </c:pt>
                <c:pt idx="1">
                  <c:v>0.73</c:v>
                </c:pt>
                <c:pt idx="2">
                  <c:v>0.53</c:v>
                </c:pt>
                <c:pt idx="3">
                  <c:v>0.38</c:v>
                </c:pt>
              </c:numCache>
            </c:numRef>
          </c:val>
          <c:extLst>
            <c:ext xmlns:c16="http://schemas.microsoft.com/office/drawing/2014/chart" uri="{C3380CC4-5D6E-409C-BE32-E72D297353CC}">
              <c16:uniqueId val="{00000002-77BB-4324-9598-6E1C740A1F21}"/>
            </c:ext>
          </c:extLst>
        </c:ser>
        <c:dLbls>
          <c:showLegendKey val="0"/>
          <c:showVal val="0"/>
          <c:showCatName val="0"/>
          <c:showSerName val="0"/>
          <c:showPercent val="0"/>
          <c:showBubbleSize val="0"/>
        </c:dLbls>
        <c:gapWidth val="74"/>
        <c:overlap val="100"/>
        <c:axId val="145037184"/>
        <c:axId val="145038720"/>
      </c:barChart>
      <c:catAx>
        <c:axId val="145037184"/>
        <c:scaling>
          <c:orientation val="maxMin"/>
        </c:scaling>
        <c:delete val="0"/>
        <c:axPos val="l"/>
        <c:numFmt formatCode="General" sourceLinked="0"/>
        <c:majorTickMark val="out"/>
        <c:minorTickMark val="none"/>
        <c:tickLblPos val="nextTo"/>
        <c:txPr>
          <a:bodyPr/>
          <a:lstStyle/>
          <a:p>
            <a:pPr>
              <a:defRPr sz="1100"/>
            </a:pPr>
            <a:endParaRPr lang="en-US"/>
          </a:p>
        </c:txPr>
        <c:crossAx val="145038720"/>
        <c:crosses val="autoZero"/>
        <c:auto val="1"/>
        <c:lblAlgn val="ctr"/>
        <c:lblOffset val="100"/>
        <c:noMultiLvlLbl val="0"/>
      </c:catAx>
      <c:valAx>
        <c:axId val="145038720"/>
        <c:scaling>
          <c:orientation val="minMax"/>
        </c:scaling>
        <c:delete val="1"/>
        <c:axPos val="t"/>
        <c:numFmt formatCode="0%" sourceLinked="1"/>
        <c:majorTickMark val="out"/>
        <c:minorTickMark val="none"/>
        <c:tickLblPos val="nextTo"/>
        <c:crossAx val="145037184"/>
        <c:crosses val="autoZero"/>
        <c:crossBetween val="between"/>
      </c:valAx>
    </c:plotArea>
    <c:legend>
      <c:legendPos val="t"/>
      <c:layout>
        <c:manualLayout>
          <c:xMode val="edge"/>
          <c:yMode val="edge"/>
          <c:x val="0"/>
          <c:y val="1.8854462436778432E-2"/>
          <c:w val="0.8549295849255335"/>
          <c:h val="5.7716470952101535E-2"/>
        </c:manualLayout>
      </c:layout>
      <c:overlay val="0"/>
      <c:txPr>
        <a:bodyPr/>
        <a:lstStyle/>
        <a:p>
          <a:pPr>
            <a:defRPr sz="12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3408716884173648"/>
          <c:y val="0.10812891704843253"/>
          <c:w val="0.56591283115826352"/>
          <c:h val="0.83481042956011431"/>
        </c:manualLayout>
      </c:layout>
      <c:barChart>
        <c:barDir val="bar"/>
        <c:grouping val="stacked"/>
        <c:varyColors val="0"/>
        <c:ser>
          <c:idx val="0"/>
          <c:order val="0"/>
          <c:tx>
            <c:strRef>
              <c:f>Sheet1!$B$1</c:f>
              <c:strCache>
                <c:ptCount val="1"/>
                <c:pt idx="0">
                  <c:v>Net poor (1-2) </c:v>
                </c:pt>
              </c:strCache>
            </c:strRef>
          </c:tx>
          <c:spPr>
            <a:solidFill>
              <a:schemeClr val="tx1"/>
            </a:solidFill>
          </c:spPr>
          <c:invertIfNegative val="0"/>
          <c:cat>
            <c:strRef>
              <c:f>Sheet1!$A$2</c:f>
              <c:strCache>
                <c:ptCount val="1"/>
                <c:pt idx="0">
                  <c:v>The quality of service provided to your organisation by your Gateway connection </c:v>
                </c:pt>
              </c:strCache>
            </c:strRef>
          </c:cat>
          <c:val>
            <c:numRef>
              <c:f>Sheet1!$B$2</c:f>
              <c:numCache>
                <c:formatCode>0%</c:formatCode>
                <c:ptCount val="1"/>
                <c:pt idx="0">
                  <c:v>0</c:v>
                </c:pt>
              </c:numCache>
            </c:numRef>
          </c:val>
          <c:extLst>
            <c:ext xmlns:c16="http://schemas.microsoft.com/office/drawing/2014/chart" uri="{C3380CC4-5D6E-409C-BE32-E72D297353CC}">
              <c16:uniqueId val="{00000000-7862-436F-8260-494F8104CEED}"/>
            </c:ext>
          </c:extLst>
        </c:ser>
        <c:ser>
          <c:idx val="1"/>
          <c:order val="1"/>
          <c:tx>
            <c:strRef>
              <c:f>Sheet1!$C$1</c:f>
              <c:strCache>
                <c:ptCount val="1"/>
                <c:pt idx="0">
                  <c:v>Adequate (3)</c:v>
                </c:pt>
              </c:strCache>
            </c:strRef>
          </c:tx>
          <c:spPr>
            <a:solidFill>
              <a:schemeClr val="accent2"/>
            </a:solidFill>
          </c:spPr>
          <c:invertIfNegative val="0"/>
          <c:dLbls>
            <c:dLbl>
              <c:idx val="0"/>
              <c:layout>
                <c:manualLayout>
                  <c:x val="1.2324605830804363E-2"/>
                  <c:y val="5.1897828345870067E-3"/>
                </c:manualLayout>
              </c:layout>
              <c:spPr/>
              <c:txPr>
                <a:bodyPr/>
                <a:lstStyle/>
                <a:p>
                  <a:pPr>
                    <a:defRPr sz="1400">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862-436F-8260-494F8104CEED}"/>
                </c:ext>
              </c:extLst>
            </c:dLbl>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The quality of service provided to your organisation by your Gateway connection </c:v>
                </c:pt>
              </c:strCache>
            </c:strRef>
          </c:cat>
          <c:val>
            <c:numRef>
              <c:f>Sheet1!$C$2</c:f>
              <c:numCache>
                <c:formatCode>0%</c:formatCode>
                <c:ptCount val="1"/>
                <c:pt idx="0">
                  <c:v>0.17</c:v>
                </c:pt>
              </c:numCache>
            </c:numRef>
          </c:val>
          <c:extLst>
            <c:ext xmlns:c16="http://schemas.microsoft.com/office/drawing/2014/chart" uri="{C3380CC4-5D6E-409C-BE32-E72D297353CC}">
              <c16:uniqueId val="{00000002-7862-436F-8260-494F8104CEED}"/>
            </c:ext>
          </c:extLst>
        </c:ser>
        <c:ser>
          <c:idx val="2"/>
          <c:order val="2"/>
          <c:tx>
            <c:strRef>
              <c:f>Sheet1!$D$1</c:f>
              <c:strCache>
                <c:ptCount val="1"/>
                <c:pt idx="0">
                  <c:v>Net good (4-5)</c:v>
                </c:pt>
              </c:strCache>
            </c:strRef>
          </c:tx>
          <c:spPr>
            <a:solidFill>
              <a:schemeClr val="accent1"/>
            </a:solidFill>
          </c:spPr>
          <c:invertIfNegative val="0"/>
          <c:dLbls>
            <c:dLbl>
              <c:idx val="0"/>
              <c:layout>
                <c:manualLayout>
                  <c:x val="1.0305086747493478E-2"/>
                  <c:y val="5.189782834587006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862-436F-8260-494F8104CEED}"/>
                </c:ext>
              </c:extLst>
            </c:dLbl>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The quality of service provided to your organisation by your Gateway connection </c:v>
                </c:pt>
              </c:strCache>
            </c:strRef>
          </c:cat>
          <c:val>
            <c:numRef>
              <c:f>Sheet1!$D$2</c:f>
              <c:numCache>
                <c:formatCode>0%</c:formatCode>
                <c:ptCount val="1"/>
                <c:pt idx="0">
                  <c:v>0.7</c:v>
                </c:pt>
              </c:numCache>
            </c:numRef>
          </c:val>
          <c:extLst>
            <c:ext xmlns:c16="http://schemas.microsoft.com/office/drawing/2014/chart" uri="{C3380CC4-5D6E-409C-BE32-E72D297353CC}">
              <c16:uniqueId val="{00000004-7862-436F-8260-494F8104CEED}"/>
            </c:ext>
          </c:extLst>
        </c:ser>
        <c:dLbls>
          <c:showLegendKey val="0"/>
          <c:showVal val="0"/>
          <c:showCatName val="0"/>
          <c:showSerName val="0"/>
          <c:showPercent val="0"/>
          <c:showBubbleSize val="0"/>
        </c:dLbls>
        <c:gapWidth val="74"/>
        <c:overlap val="100"/>
        <c:axId val="145251712"/>
        <c:axId val="145273984"/>
      </c:barChart>
      <c:catAx>
        <c:axId val="145251712"/>
        <c:scaling>
          <c:orientation val="maxMin"/>
        </c:scaling>
        <c:delete val="0"/>
        <c:axPos val="l"/>
        <c:numFmt formatCode="General" sourceLinked="0"/>
        <c:majorTickMark val="out"/>
        <c:minorTickMark val="none"/>
        <c:tickLblPos val="nextTo"/>
        <c:txPr>
          <a:bodyPr/>
          <a:lstStyle/>
          <a:p>
            <a:pPr>
              <a:defRPr sz="1200"/>
            </a:pPr>
            <a:endParaRPr lang="en-US"/>
          </a:p>
        </c:txPr>
        <c:crossAx val="145273984"/>
        <c:crosses val="autoZero"/>
        <c:auto val="1"/>
        <c:lblAlgn val="ctr"/>
        <c:lblOffset val="100"/>
        <c:noMultiLvlLbl val="0"/>
      </c:catAx>
      <c:valAx>
        <c:axId val="145273984"/>
        <c:scaling>
          <c:orientation val="minMax"/>
          <c:max val="1"/>
        </c:scaling>
        <c:delete val="1"/>
        <c:axPos val="t"/>
        <c:numFmt formatCode="0%" sourceLinked="1"/>
        <c:majorTickMark val="out"/>
        <c:minorTickMark val="none"/>
        <c:tickLblPos val="nextTo"/>
        <c:crossAx val="145251712"/>
        <c:crosses val="autoZero"/>
        <c:crossBetween val="between"/>
      </c:valAx>
    </c:plotArea>
    <c:legend>
      <c:legendPos val="t"/>
      <c:layout>
        <c:manualLayout>
          <c:xMode val="edge"/>
          <c:yMode val="edge"/>
          <c:x val="0.14377483344148073"/>
          <c:y val="0"/>
          <c:w val="0.78469307197010174"/>
          <c:h val="0.11850358130142402"/>
        </c:manualLayout>
      </c:layout>
      <c:overlay val="0"/>
      <c:txPr>
        <a:bodyPr/>
        <a:lstStyle/>
        <a:p>
          <a:pPr>
            <a:defRPr sz="14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1273544704903437"/>
          <c:y val="0.11850358130142402"/>
          <c:w val="0.58726455295096569"/>
          <c:h val="0.82443576530712281"/>
        </c:manualLayout>
      </c:layout>
      <c:barChart>
        <c:barDir val="bar"/>
        <c:grouping val="stacked"/>
        <c:varyColors val="0"/>
        <c:ser>
          <c:idx val="0"/>
          <c:order val="0"/>
          <c:tx>
            <c:strRef>
              <c:f>Sheet1!$B$1</c:f>
              <c:strCache>
                <c:ptCount val="1"/>
                <c:pt idx="0">
                  <c:v>Net poor (1-2) </c:v>
                </c:pt>
              </c:strCache>
            </c:strRef>
          </c:tx>
          <c:spPr>
            <a:solidFill>
              <a:schemeClr val="accent2">
                <a:lumMod val="20000"/>
                <a:lumOff val="80000"/>
              </a:schemeClr>
            </a:solidFill>
          </c:spPr>
          <c:invertIfNegative val="0"/>
          <c:cat>
            <c:strRef>
              <c:f>Sheet1!$A$2</c:f>
              <c:strCache>
                <c:ptCount val="1"/>
                <c:pt idx="0">
                  <c:v>Having flexibility to integrate the Gateway with your existing systems </c:v>
                </c:pt>
              </c:strCache>
            </c:strRef>
          </c:cat>
          <c:val>
            <c:numRef>
              <c:f>Sheet1!$B$2</c:f>
              <c:numCache>
                <c:formatCode>0%</c:formatCode>
                <c:ptCount val="1"/>
                <c:pt idx="0">
                  <c:v>0</c:v>
                </c:pt>
              </c:numCache>
            </c:numRef>
          </c:val>
          <c:extLst>
            <c:ext xmlns:c16="http://schemas.microsoft.com/office/drawing/2014/chart" uri="{C3380CC4-5D6E-409C-BE32-E72D297353CC}">
              <c16:uniqueId val="{00000000-E147-436E-9448-743CFB8F0E67}"/>
            </c:ext>
          </c:extLst>
        </c:ser>
        <c:ser>
          <c:idx val="1"/>
          <c:order val="1"/>
          <c:tx>
            <c:strRef>
              <c:f>Sheet1!$C$1</c:f>
              <c:strCache>
                <c:ptCount val="1"/>
                <c:pt idx="0">
                  <c:v>Net neutral (3)</c:v>
                </c:pt>
              </c:strCache>
            </c:strRef>
          </c:tx>
          <c:spPr>
            <a:solidFill>
              <a:schemeClr val="accent2"/>
            </a:solidFill>
          </c:spPr>
          <c:invertIfNegative val="0"/>
          <c:dLbls>
            <c:dLbl>
              <c:idx val="0"/>
              <c:layout>
                <c:manualLayout>
                  <c:x val="1.2324605830804363E-2"/>
                  <c:y val="5.1897828345870067E-3"/>
                </c:manualLayout>
              </c:layout>
              <c:spPr/>
              <c:txPr>
                <a:bodyPr/>
                <a:lstStyle/>
                <a:p>
                  <a:pPr>
                    <a:defRPr sz="1400">
                      <a:solidFill>
                        <a:schemeClr val="bg1"/>
                      </a:solidFill>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147-436E-9448-743CFB8F0E67}"/>
                </c:ext>
              </c:extLst>
            </c:dLbl>
            <c:spPr>
              <a:noFill/>
              <a:ln>
                <a:noFill/>
              </a:ln>
              <a:effectLst/>
            </c:spPr>
            <c:txPr>
              <a:bodyPr/>
              <a:lstStyle/>
              <a:p>
                <a:pPr>
                  <a:defRPr sz="14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Having flexibility to integrate the Gateway with your existing systems </c:v>
                </c:pt>
              </c:strCache>
            </c:strRef>
          </c:cat>
          <c:val>
            <c:numRef>
              <c:f>Sheet1!$C$2</c:f>
              <c:numCache>
                <c:formatCode>0%</c:formatCode>
                <c:ptCount val="1"/>
                <c:pt idx="0">
                  <c:v>0.23</c:v>
                </c:pt>
              </c:numCache>
            </c:numRef>
          </c:val>
          <c:extLst>
            <c:ext xmlns:c16="http://schemas.microsoft.com/office/drawing/2014/chart" uri="{C3380CC4-5D6E-409C-BE32-E72D297353CC}">
              <c16:uniqueId val="{00000002-E147-436E-9448-743CFB8F0E67}"/>
            </c:ext>
          </c:extLst>
        </c:ser>
        <c:ser>
          <c:idx val="2"/>
          <c:order val="2"/>
          <c:tx>
            <c:strRef>
              <c:f>Sheet1!$D$1</c:f>
              <c:strCache>
                <c:ptCount val="1"/>
                <c:pt idx="0">
                  <c:v>Net good (4-5)</c:v>
                </c:pt>
              </c:strCache>
            </c:strRef>
          </c:tx>
          <c:spPr>
            <a:solidFill>
              <a:schemeClr val="accent1"/>
            </a:solidFill>
          </c:spPr>
          <c:invertIfNegative val="0"/>
          <c:dLbls>
            <c:dLbl>
              <c:idx val="0"/>
              <c:layout>
                <c:manualLayout>
                  <c:x val="1.0305086747493478E-2"/>
                  <c:y val="5.189782834587006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147-436E-9448-743CFB8F0E67}"/>
                </c:ext>
              </c:extLst>
            </c:dLbl>
            <c:spPr>
              <a:noFill/>
              <a:ln>
                <a:noFill/>
              </a:ln>
              <a:effectLst/>
            </c:spPr>
            <c:txPr>
              <a:bodyPr/>
              <a:lstStyle/>
              <a:p>
                <a:pPr>
                  <a:defRPr sz="1400">
                    <a:solidFill>
                      <a:schemeClr val="bg1"/>
                    </a:solidFil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Having flexibility to integrate the Gateway with your existing systems </c:v>
                </c:pt>
              </c:strCache>
            </c:strRef>
          </c:cat>
          <c:val>
            <c:numRef>
              <c:f>Sheet1!$D$2</c:f>
              <c:numCache>
                <c:formatCode>0%</c:formatCode>
                <c:ptCount val="1"/>
                <c:pt idx="0">
                  <c:v>0.53</c:v>
                </c:pt>
              </c:numCache>
            </c:numRef>
          </c:val>
          <c:extLst>
            <c:ext xmlns:c16="http://schemas.microsoft.com/office/drawing/2014/chart" uri="{C3380CC4-5D6E-409C-BE32-E72D297353CC}">
              <c16:uniqueId val="{00000004-E147-436E-9448-743CFB8F0E67}"/>
            </c:ext>
          </c:extLst>
        </c:ser>
        <c:dLbls>
          <c:showLegendKey val="0"/>
          <c:showVal val="0"/>
          <c:showCatName val="0"/>
          <c:showSerName val="0"/>
          <c:showPercent val="0"/>
          <c:showBubbleSize val="0"/>
        </c:dLbls>
        <c:gapWidth val="74"/>
        <c:overlap val="100"/>
        <c:axId val="145225216"/>
        <c:axId val="145226752"/>
      </c:barChart>
      <c:catAx>
        <c:axId val="145225216"/>
        <c:scaling>
          <c:orientation val="maxMin"/>
        </c:scaling>
        <c:delete val="0"/>
        <c:axPos val="l"/>
        <c:numFmt formatCode="General" sourceLinked="0"/>
        <c:majorTickMark val="out"/>
        <c:minorTickMark val="none"/>
        <c:tickLblPos val="nextTo"/>
        <c:txPr>
          <a:bodyPr/>
          <a:lstStyle/>
          <a:p>
            <a:pPr>
              <a:defRPr sz="1200"/>
            </a:pPr>
            <a:endParaRPr lang="en-US"/>
          </a:p>
        </c:txPr>
        <c:crossAx val="145226752"/>
        <c:crosses val="autoZero"/>
        <c:auto val="1"/>
        <c:lblAlgn val="ctr"/>
        <c:lblOffset val="100"/>
        <c:noMultiLvlLbl val="0"/>
      </c:catAx>
      <c:valAx>
        <c:axId val="145226752"/>
        <c:scaling>
          <c:orientation val="minMax"/>
          <c:max val="1"/>
        </c:scaling>
        <c:delete val="1"/>
        <c:axPos val="t"/>
        <c:numFmt formatCode="0%" sourceLinked="1"/>
        <c:majorTickMark val="out"/>
        <c:minorTickMark val="none"/>
        <c:tickLblPos val="nextTo"/>
        <c:crossAx val="1452252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0.21402</cdr:x>
      <cdr:y>0.83139</cdr:y>
    </cdr:from>
    <cdr:to>
      <cdr:x>0.56366</cdr:x>
      <cdr:y>0.94945</cdr:y>
    </cdr:to>
    <cdr:sp macro="" textlink="">
      <cdr:nvSpPr>
        <cdr:cNvPr id="2" name="TextBox 50"/>
        <cdr:cNvSpPr txBox="1"/>
      </cdr:nvSpPr>
      <cdr:spPr>
        <a:xfrm xmlns:a="http://schemas.openxmlformats.org/drawingml/2006/main">
          <a:off x="1696547" y="1057330"/>
          <a:ext cx="2771597" cy="150145"/>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1200" dirty="0">
              <a:solidFill>
                <a:srgbClr val="6D6E71"/>
              </a:solidFill>
            </a:rPr>
            <a:t>Don’t know = 28%</a:t>
          </a:r>
        </a:p>
      </cdr:txBody>
    </cdr:sp>
  </cdr:relSizeAnchor>
</c:userShapes>
</file>

<file path=ppt/drawings/drawing2.xml><?xml version="1.0" encoding="utf-8"?>
<c:userShapes xmlns:c="http://schemas.openxmlformats.org/drawingml/2006/chart">
  <cdr:relSizeAnchor xmlns:cdr="http://schemas.openxmlformats.org/drawingml/2006/chartDrawing">
    <cdr:from>
      <cdr:x>0.39644</cdr:x>
      <cdr:y>0.25396</cdr:y>
    </cdr:from>
    <cdr:to>
      <cdr:x>0.65905</cdr:x>
      <cdr:y>0.3093</cdr:y>
    </cdr:to>
    <cdr:sp macro="" textlink="">
      <cdr:nvSpPr>
        <cdr:cNvPr id="2" name="TextBox 1"/>
        <cdr:cNvSpPr txBox="1"/>
      </cdr:nvSpPr>
      <cdr:spPr>
        <a:xfrm xmlns:a="http://schemas.openxmlformats.org/drawingml/2006/main">
          <a:off x="3260983" y="1271233"/>
          <a:ext cx="216024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1200" dirty="0">
              <a:solidFill>
                <a:srgbClr val="6D6E71"/>
              </a:solidFill>
            </a:rPr>
            <a:t>Don’t Knows = 12%</a:t>
          </a:r>
        </a:p>
      </cdr:txBody>
    </cdr:sp>
  </cdr:relSizeAnchor>
  <cdr:relSizeAnchor xmlns:cdr="http://schemas.openxmlformats.org/drawingml/2006/chartDrawing">
    <cdr:from>
      <cdr:x>0.39598</cdr:x>
      <cdr:y>0.47233</cdr:y>
    </cdr:from>
    <cdr:to>
      <cdr:x>0.6586</cdr:x>
      <cdr:y>0.52767</cdr:y>
    </cdr:to>
    <cdr:sp macro="" textlink="">
      <cdr:nvSpPr>
        <cdr:cNvPr id="3" name="TextBox 1"/>
        <cdr:cNvSpPr txBox="1"/>
      </cdr:nvSpPr>
      <cdr:spPr>
        <a:xfrm xmlns:a="http://schemas.openxmlformats.org/drawingml/2006/main">
          <a:off x="3257214" y="2364305"/>
          <a:ext cx="2160250" cy="27701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dirty="0">
              <a:solidFill>
                <a:srgbClr val="6D6E71"/>
              </a:solidFill>
            </a:rPr>
            <a:t>Don’t Knows = 10%</a:t>
          </a:r>
        </a:p>
      </cdr:txBody>
    </cdr:sp>
  </cdr:relSizeAnchor>
  <cdr:relSizeAnchor xmlns:cdr="http://schemas.openxmlformats.org/drawingml/2006/chartDrawing">
    <cdr:from>
      <cdr:x>0.40468</cdr:x>
      <cdr:y>0.67949</cdr:y>
    </cdr:from>
    <cdr:to>
      <cdr:x>0.6673</cdr:x>
      <cdr:y>0.73483</cdr:y>
    </cdr:to>
    <cdr:sp macro="" textlink="">
      <cdr:nvSpPr>
        <cdr:cNvPr id="4" name="TextBox 1"/>
        <cdr:cNvSpPr txBox="1"/>
      </cdr:nvSpPr>
      <cdr:spPr>
        <a:xfrm xmlns:a="http://schemas.openxmlformats.org/drawingml/2006/main">
          <a:off x="3328804" y="3401260"/>
          <a:ext cx="216024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dirty="0">
              <a:solidFill>
                <a:srgbClr val="6D6E71"/>
              </a:solidFill>
            </a:rPr>
            <a:t>Don’t Knows = 47%</a:t>
          </a:r>
        </a:p>
      </cdr:txBody>
    </cdr:sp>
  </cdr:relSizeAnchor>
  <cdr:relSizeAnchor xmlns:cdr="http://schemas.openxmlformats.org/drawingml/2006/chartDrawing">
    <cdr:from>
      <cdr:x>0.40035</cdr:x>
      <cdr:y>0.887</cdr:y>
    </cdr:from>
    <cdr:to>
      <cdr:x>0.66297</cdr:x>
      <cdr:y>0.94234</cdr:y>
    </cdr:to>
    <cdr:sp macro="" textlink="">
      <cdr:nvSpPr>
        <cdr:cNvPr id="5" name="TextBox 1"/>
        <cdr:cNvSpPr txBox="1"/>
      </cdr:nvSpPr>
      <cdr:spPr>
        <a:xfrm xmlns:a="http://schemas.openxmlformats.org/drawingml/2006/main">
          <a:off x="3293218" y="4439990"/>
          <a:ext cx="216024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dirty="0">
              <a:solidFill>
                <a:srgbClr val="6D6E71"/>
              </a:solidFill>
            </a:rPr>
            <a:t>Don’t Knows= 53%</a:t>
          </a:r>
        </a:p>
      </cdr:txBody>
    </cdr:sp>
  </cdr:relSizeAnchor>
</c:userShapes>
</file>

<file path=ppt/drawings/drawing3.xml><?xml version="1.0" encoding="utf-8"?>
<c:userShapes xmlns:c="http://schemas.openxmlformats.org/drawingml/2006/chart">
  <cdr:relSizeAnchor xmlns:cdr="http://schemas.openxmlformats.org/drawingml/2006/chartDrawing">
    <cdr:from>
      <cdr:x>0.21402</cdr:x>
      <cdr:y>0.78219</cdr:y>
    </cdr:from>
    <cdr:to>
      <cdr:x>0.56366</cdr:x>
      <cdr:y>1</cdr:y>
    </cdr:to>
    <cdr:sp macro="" textlink="">
      <cdr:nvSpPr>
        <cdr:cNvPr id="2" name="TextBox 50"/>
        <cdr:cNvSpPr txBox="1"/>
      </cdr:nvSpPr>
      <cdr:spPr>
        <a:xfrm xmlns:a="http://schemas.openxmlformats.org/drawingml/2006/main">
          <a:off x="1255495" y="1057335"/>
          <a:ext cx="2051077" cy="276999"/>
        </a:xfrm>
        <a:prstGeom xmlns:a="http://schemas.openxmlformats.org/drawingml/2006/main" prst="rect">
          <a:avLst/>
        </a:prstGeom>
        <a:solidFill xmlns:a="http://schemas.openxmlformats.org/drawingml/2006/main">
          <a:schemeClr val="bg1"/>
        </a:solidFill>
        <a:ln xmlns:a="http://schemas.openxmlformats.org/drawingml/2006/main">
          <a:noFill/>
        </a:l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GB" sz="1200" dirty="0">
              <a:solidFill>
                <a:srgbClr val="6D6E71"/>
              </a:solidFill>
            </a:rPr>
            <a:t>Don’t know = 43%</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58FB29A-0341-4EEE-8DB5-C02C5DB9FC36}" type="datetimeFigureOut">
              <a:rPr lang="en-GB" smtClean="0"/>
              <a:t>01/02/2017</a:t>
            </a:fld>
            <a:endParaRPr lang="en-GB"/>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77A036C0-4F8A-46DA-B003-CC6986918C34}" type="slidenum">
              <a:rPr lang="en-GB" smtClean="0"/>
              <a:t>‹#›</a:t>
            </a:fld>
            <a:endParaRPr lang="en-GB"/>
          </a:p>
        </p:txBody>
      </p:sp>
    </p:spTree>
    <p:extLst>
      <p:ext uri="{BB962C8B-B14F-4D97-AF65-F5344CB8AC3E}">
        <p14:creationId xmlns:p14="http://schemas.microsoft.com/office/powerpoint/2010/main" val="41249885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4D7A014A-B8B4-4039-A5B7-15D225090831}" type="datetimeFigureOut">
              <a:rPr lang="en-GB" smtClean="0"/>
              <a:t>01/02/2017</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D52F6CD7-F629-4270-8813-27C8AA08707B}" type="slidenum">
              <a:rPr lang="en-GB" smtClean="0"/>
              <a:t>‹#›</a:t>
            </a:fld>
            <a:endParaRPr lang="en-GB"/>
          </a:p>
        </p:txBody>
      </p:sp>
    </p:spTree>
    <p:extLst>
      <p:ext uri="{BB962C8B-B14F-4D97-AF65-F5344CB8AC3E}">
        <p14:creationId xmlns:p14="http://schemas.microsoft.com/office/powerpoint/2010/main" val="2989011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1518E6-5E9A-4C46-AD28-42F0CA46EA62}"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62767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Excluding DK n = 37</a:t>
            </a:r>
          </a:p>
          <a:p>
            <a:r>
              <a:rPr lang="nl-NL" dirty="0"/>
              <a:t>2015 Net (1-5) 16%, Net (6-7) 11% and Net (8-10) 73% Mean = 7.8</a:t>
            </a:r>
          </a:p>
          <a:p>
            <a:r>
              <a:rPr lang="nl-NL" dirty="0"/>
              <a:t>Excluding DK n = 60</a:t>
            </a:r>
          </a:p>
          <a:p>
            <a:r>
              <a:rPr lang="nl-NL" dirty="0"/>
              <a:t>2016 Net (1-5) 10%, Net (6-7) 18% and Net (8-10) 43% Mean = 7.6</a:t>
            </a:r>
          </a:p>
          <a:p>
            <a:endParaRPr lang="nl-NL" dirty="0"/>
          </a:p>
          <a:p>
            <a:endParaRPr lang="nl-NL" dirty="0"/>
          </a:p>
          <a:p>
            <a:endParaRPr lang="nl-NL" dirty="0"/>
          </a:p>
          <a:p>
            <a:endParaRPr lang="nl-NL" dirty="0"/>
          </a:p>
          <a:p>
            <a:endParaRPr lang="nl-NL" dirty="0"/>
          </a:p>
          <a:p>
            <a:endParaRPr lang="nl-NL" dirty="0"/>
          </a:p>
          <a:p>
            <a:endParaRPr lang="en-GB"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10</a:t>
            </a:fld>
            <a:endParaRPr lang="en-GB" dirty="0">
              <a:solidFill>
                <a:prstClr val="black"/>
              </a:solidFill>
            </a:endParaRPr>
          </a:p>
        </p:txBody>
      </p:sp>
    </p:spTree>
    <p:extLst>
      <p:ext uri="{BB962C8B-B14F-4D97-AF65-F5344CB8AC3E}">
        <p14:creationId xmlns:p14="http://schemas.microsoft.com/office/powerpoint/2010/main" val="3766972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11</a:t>
            </a:fld>
            <a:endParaRPr lang="en-GB" dirty="0">
              <a:solidFill>
                <a:prstClr val="black"/>
              </a:solidFill>
            </a:endParaRPr>
          </a:p>
        </p:txBody>
      </p:sp>
    </p:spTree>
    <p:extLst>
      <p:ext uri="{BB962C8B-B14F-4D97-AF65-F5344CB8AC3E}">
        <p14:creationId xmlns:p14="http://schemas.microsoft.com/office/powerpoint/2010/main" val="1349761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1518E6-5E9A-4C46-AD28-42F0CA46EA62}"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2026216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Understanding your business needs</a:t>
            </a:r>
          </a:p>
        </p:txBody>
      </p:sp>
      <p:sp>
        <p:nvSpPr>
          <p:cNvPr id="4" name="Slide Number Placeholder 3"/>
          <p:cNvSpPr>
            <a:spLocks noGrp="1"/>
          </p:cNvSpPr>
          <p:nvPr>
            <p:ph type="sldNum" sz="quarter" idx="10"/>
          </p:nvPr>
        </p:nvSpPr>
        <p:spPr/>
        <p:txBody>
          <a:bodyPr/>
          <a:lstStyle/>
          <a:p>
            <a:fld id="{D52F6CD7-F629-4270-8813-27C8AA08707B}" type="slidenum">
              <a:rPr lang="en-GB" smtClean="0"/>
              <a:t>13</a:t>
            </a:fld>
            <a:endParaRPr lang="en-GB"/>
          </a:p>
        </p:txBody>
      </p:sp>
    </p:spTree>
    <p:extLst>
      <p:ext uri="{BB962C8B-B14F-4D97-AF65-F5344CB8AC3E}">
        <p14:creationId xmlns:p14="http://schemas.microsoft.com/office/powerpoint/2010/main" val="851026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1518E6-5E9A-4C46-AD28-42F0CA46EA62}"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2182124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15</a:t>
            </a:fld>
            <a:endParaRPr lang="en-GB" dirty="0">
              <a:solidFill>
                <a:prstClr val="black"/>
              </a:solidFill>
            </a:endParaRPr>
          </a:p>
        </p:txBody>
      </p:sp>
    </p:spTree>
    <p:extLst>
      <p:ext uri="{BB962C8B-B14F-4D97-AF65-F5344CB8AC3E}">
        <p14:creationId xmlns:p14="http://schemas.microsoft.com/office/powerpoint/2010/main" val="1386065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1 - Not at all satisfied	2%</a:t>
            </a:r>
          </a:p>
          <a:p>
            <a:r>
              <a:rPr lang="en-GB" dirty="0"/>
              <a:t>2	0%</a:t>
            </a:r>
          </a:p>
          <a:p>
            <a:r>
              <a:rPr lang="en-GB" dirty="0"/>
              <a:t>3	2%</a:t>
            </a:r>
          </a:p>
          <a:p>
            <a:r>
              <a:rPr lang="en-GB" dirty="0"/>
              <a:t>4	0%</a:t>
            </a:r>
          </a:p>
          <a:p>
            <a:r>
              <a:rPr lang="en-GB" dirty="0"/>
              <a:t>5	5%</a:t>
            </a:r>
          </a:p>
          <a:p>
            <a:r>
              <a:rPr lang="en-GB" dirty="0"/>
              <a:t>6	3%</a:t>
            </a:r>
          </a:p>
          <a:p>
            <a:r>
              <a:rPr lang="en-GB" dirty="0"/>
              <a:t>7	19%</a:t>
            </a:r>
          </a:p>
          <a:p>
            <a:r>
              <a:rPr lang="en-GB" dirty="0"/>
              <a:t>8	26%</a:t>
            </a:r>
          </a:p>
          <a:p>
            <a:r>
              <a:rPr lang="en-GB" dirty="0"/>
              <a:t>9	18%</a:t>
            </a:r>
          </a:p>
          <a:p>
            <a:r>
              <a:rPr lang="en-GB" dirty="0"/>
              <a:t>10 - Extremely satisfied	18%</a:t>
            </a:r>
          </a:p>
          <a:p>
            <a:endParaRPr lang="en-GB"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16</a:t>
            </a:fld>
            <a:endParaRPr lang="en-GB" dirty="0">
              <a:solidFill>
                <a:prstClr val="black"/>
              </a:solidFill>
            </a:endParaRPr>
          </a:p>
        </p:txBody>
      </p:sp>
    </p:spTree>
    <p:extLst>
      <p:ext uri="{BB962C8B-B14F-4D97-AF65-F5344CB8AC3E}">
        <p14:creationId xmlns:p14="http://schemas.microsoft.com/office/powerpoint/2010/main" val="26706386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17</a:t>
            </a:fld>
            <a:endParaRPr lang="en-GB" dirty="0">
              <a:solidFill>
                <a:prstClr val="black"/>
              </a:solidFill>
            </a:endParaRPr>
          </a:p>
        </p:txBody>
      </p:sp>
    </p:spTree>
    <p:extLst>
      <p:ext uri="{BB962C8B-B14F-4D97-AF65-F5344CB8AC3E}">
        <p14:creationId xmlns:p14="http://schemas.microsoft.com/office/powerpoint/2010/main" val="560815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52F6CD7-F629-4270-8813-27C8AA08707B}" type="slidenum">
              <a:rPr lang="en-GB" smtClean="0"/>
              <a:t>18</a:t>
            </a:fld>
            <a:endParaRPr lang="en-GB"/>
          </a:p>
        </p:txBody>
      </p:sp>
    </p:spTree>
    <p:extLst>
      <p:ext uri="{BB962C8B-B14F-4D97-AF65-F5344CB8AC3E}">
        <p14:creationId xmlns:p14="http://schemas.microsoft.com/office/powerpoint/2010/main" val="1356900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1518E6-5E9A-4C46-AD28-42F0CA46EA62}"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3156545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52F6CD7-F629-4270-8813-27C8AA08707B}" type="slidenum">
              <a:rPr lang="en-GB" smtClean="0"/>
              <a:t>2</a:t>
            </a:fld>
            <a:endParaRPr lang="en-GB"/>
          </a:p>
        </p:txBody>
      </p:sp>
    </p:spTree>
    <p:extLst>
      <p:ext uri="{BB962C8B-B14F-4D97-AF65-F5344CB8AC3E}">
        <p14:creationId xmlns:p14="http://schemas.microsoft.com/office/powerpoint/2010/main" val="36828363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20</a:t>
            </a:fld>
            <a:endParaRPr lang="en-GB" dirty="0">
              <a:solidFill>
                <a:prstClr val="black"/>
              </a:solidFill>
            </a:endParaRPr>
          </a:p>
        </p:txBody>
      </p:sp>
    </p:spTree>
    <p:extLst>
      <p:ext uri="{BB962C8B-B14F-4D97-AF65-F5344CB8AC3E}">
        <p14:creationId xmlns:p14="http://schemas.microsoft.com/office/powerpoint/2010/main" val="3993587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Excluding DK n = 37</a:t>
            </a:r>
          </a:p>
          <a:p>
            <a:r>
              <a:rPr lang="nl-NL" dirty="0"/>
              <a:t>2015 Net (1-5) 16%, Net (6-7) 11% and Net (8-10) 73% Mean = 7.8</a:t>
            </a:r>
          </a:p>
          <a:p>
            <a:r>
              <a:rPr lang="nl-NL" dirty="0"/>
              <a:t>Excluding DK n = 43</a:t>
            </a:r>
          </a:p>
          <a:p>
            <a:r>
              <a:rPr lang="nl-NL" dirty="0"/>
              <a:t>2016 Net (1-5) 14%, Net (6-7) 26% and Net (8-10) 60% Mean = 7.6</a:t>
            </a:r>
          </a:p>
          <a:p>
            <a:endParaRPr lang="nl-NL" dirty="0"/>
          </a:p>
          <a:p>
            <a:endParaRPr lang="nl-NL" dirty="0"/>
          </a:p>
          <a:p>
            <a:endParaRPr lang="nl-NL" dirty="0"/>
          </a:p>
          <a:p>
            <a:endParaRPr lang="nl-NL" dirty="0"/>
          </a:p>
          <a:p>
            <a:endParaRPr lang="nl-NL" dirty="0"/>
          </a:p>
          <a:p>
            <a:endParaRPr lang="nl-NL" dirty="0"/>
          </a:p>
          <a:p>
            <a:endParaRPr lang="en-GB"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21</a:t>
            </a:fld>
            <a:endParaRPr lang="en-GB" dirty="0">
              <a:solidFill>
                <a:prstClr val="black"/>
              </a:solidFill>
            </a:endParaRPr>
          </a:p>
        </p:txBody>
      </p:sp>
    </p:spTree>
    <p:extLst>
      <p:ext uri="{BB962C8B-B14F-4D97-AF65-F5344CB8AC3E}">
        <p14:creationId xmlns:p14="http://schemas.microsoft.com/office/powerpoint/2010/main" val="19997423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22</a:t>
            </a:fld>
            <a:endParaRPr lang="en-GB" dirty="0">
              <a:solidFill>
                <a:prstClr val="black"/>
              </a:solidFill>
            </a:endParaRPr>
          </a:p>
        </p:txBody>
      </p:sp>
    </p:spTree>
    <p:extLst>
      <p:ext uri="{BB962C8B-B14F-4D97-AF65-F5344CB8AC3E}">
        <p14:creationId xmlns:p14="http://schemas.microsoft.com/office/powerpoint/2010/main" val="41763794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52F6CD7-F629-4270-8813-27C8AA08707B}" type="slidenum">
              <a:rPr lang="en-GB" smtClean="0"/>
              <a:t>23</a:t>
            </a:fld>
            <a:endParaRPr lang="en-GB"/>
          </a:p>
        </p:txBody>
      </p:sp>
    </p:spTree>
    <p:extLst>
      <p:ext uri="{BB962C8B-B14F-4D97-AF65-F5344CB8AC3E}">
        <p14:creationId xmlns:p14="http://schemas.microsoft.com/office/powerpoint/2010/main" val="1988510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24</a:t>
            </a:fld>
            <a:endParaRPr lang="en-GB" dirty="0">
              <a:solidFill>
                <a:prstClr val="black"/>
              </a:solidFill>
            </a:endParaRPr>
          </a:p>
        </p:txBody>
      </p:sp>
    </p:spTree>
    <p:extLst>
      <p:ext uri="{BB962C8B-B14F-4D97-AF65-F5344CB8AC3E}">
        <p14:creationId xmlns:p14="http://schemas.microsoft.com/office/powerpoint/2010/main" val="1691040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52F6CD7-F629-4270-8813-27C8AA08707B}" type="slidenum">
              <a:rPr lang="en-GB" smtClean="0"/>
              <a:t>25</a:t>
            </a:fld>
            <a:endParaRPr lang="en-GB"/>
          </a:p>
        </p:txBody>
      </p:sp>
    </p:spTree>
    <p:extLst>
      <p:ext uri="{BB962C8B-B14F-4D97-AF65-F5344CB8AC3E}">
        <p14:creationId xmlns:p14="http://schemas.microsoft.com/office/powerpoint/2010/main" val="27368559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1518E6-5E9A-4C46-AD28-42F0CA46EA62}" type="slidenum">
              <a:rPr lang="en-GB" smtClean="0">
                <a:solidFill>
                  <a:prstClr val="black"/>
                </a:solidFill>
              </a:rPr>
              <a:pPr/>
              <a:t>26</a:t>
            </a:fld>
            <a:endParaRPr lang="en-GB">
              <a:solidFill>
                <a:prstClr val="black"/>
              </a:solidFill>
            </a:endParaRPr>
          </a:p>
        </p:txBody>
      </p:sp>
    </p:spTree>
    <p:extLst>
      <p:ext uri="{BB962C8B-B14F-4D97-AF65-F5344CB8AC3E}">
        <p14:creationId xmlns:p14="http://schemas.microsoft.com/office/powerpoint/2010/main" val="39720715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u="sng" dirty="0"/>
              <a:t>2015</a:t>
            </a:r>
            <a:r>
              <a:rPr lang="en-GB" dirty="0"/>
              <a:t> </a:t>
            </a:r>
          </a:p>
          <a:p>
            <a:r>
              <a:rPr lang="en-GB" dirty="0"/>
              <a:t>Net not well</a:t>
            </a:r>
            <a:r>
              <a:rPr lang="en-GB" baseline="0" dirty="0"/>
              <a:t> supported – 3%</a:t>
            </a:r>
          </a:p>
          <a:p>
            <a:r>
              <a:rPr lang="en-GB" baseline="0" dirty="0"/>
              <a:t>Net neutral – 17%</a:t>
            </a:r>
          </a:p>
          <a:p>
            <a:endParaRPr lang="en-GB"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27</a:t>
            </a:fld>
            <a:endParaRPr lang="en-GB" dirty="0">
              <a:solidFill>
                <a:prstClr val="black"/>
              </a:solidFill>
            </a:endParaRPr>
          </a:p>
        </p:txBody>
      </p:sp>
    </p:spTree>
    <p:extLst>
      <p:ext uri="{BB962C8B-B14F-4D97-AF65-F5344CB8AC3E}">
        <p14:creationId xmlns:p14="http://schemas.microsoft.com/office/powerpoint/2010/main" val="2422181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1518E6-5E9A-4C46-AD28-42F0CA46EA62}"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3635056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29</a:t>
            </a:fld>
            <a:endParaRPr lang="en-GB" dirty="0">
              <a:solidFill>
                <a:prstClr val="black"/>
              </a:solidFill>
            </a:endParaRPr>
          </a:p>
        </p:txBody>
      </p:sp>
    </p:spTree>
    <p:extLst>
      <p:ext uri="{BB962C8B-B14F-4D97-AF65-F5344CB8AC3E}">
        <p14:creationId xmlns:p14="http://schemas.microsoft.com/office/powerpoint/2010/main" val="434537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1518E6-5E9A-4C46-AD28-42F0CA46EA62}" type="slidenum">
              <a:rPr lang="en-GB" smtClean="0">
                <a:solidFill>
                  <a:prstClr val="black"/>
                </a:solidFill>
              </a:rPr>
              <a:pPr/>
              <a:t>3</a:t>
            </a:fld>
            <a:endParaRPr lang="en-GB">
              <a:solidFill>
                <a:prstClr val="black"/>
              </a:solidFill>
            </a:endParaRPr>
          </a:p>
        </p:txBody>
      </p:sp>
    </p:spTree>
    <p:extLst>
      <p:ext uri="{BB962C8B-B14F-4D97-AF65-F5344CB8AC3E}">
        <p14:creationId xmlns:p14="http://schemas.microsoft.com/office/powerpoint/2010/main" val="7885328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30</a:t>
            </a:fld>
            <a:endParaRPr lang="en-GB" dirty="0">
              <a:solidFill>
                <a:prstClr val="black"/>
              </a:solidFill>
            </a:endParaRPr>
          </a:p>
        </p:txBody>
      </p:sp>
    </p:spTree>
    <p:extLst>
      <p:ext uri="{BB962C8B-B14F-4D97-AF65-F5344CB8AC3E}">
        <p14:creationId xmlns:p14="http://schemas.microsoft.com/office/powerpoint/2010/main" val="5262344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52F6CD7-F629-4270-8813-27C8AA08707B}" type="slidenum">
              <a:rPr lang="en-GB" smtClean="0"/>
              <a:t>31</a:t>
            </a:fld>
            <a:endParaRPr lang="en-GB"/>
          </a:p>
        </p:txBody>
      </p:sp>
    </p:spTree>
    <p:extLst>
      <p:ext uri="{BB962C8B-B14F-4D97-AF65-F5344CB8AC3E}">
        <p14:creationId xmlns:p14="http://schemas.microsoft.com/office/powerpoint/2010/main" val="3486690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32</a:t>
            </a:fld>
            <a:endParaRPr lang="en-GB" dirty="0">
              <a:solidFill>
                <a:prstClr val="black"/>
              </a:solidFill>
            </a:endParaRPr>
          </a:p>
        </p:txBody>
      </p:sp>
    </p:spTree>
    <p:extLst>
      <p:ext uri="{BB962C8B-B14F-4D97-AF65-F5344CB8AC3E}">
        <p14:creationId xmlns:p14="http://schemas.microsoft.com/office/powerpoint/2010/main" val="2035791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New customers =</a:t>
            </a:r>
            <a:r>
              <a:rPr lang="en-GB" baseline="0" dirty="0"/>
              <a:t> 0 – 2 years. Unsurprisingly they make up more than 2/3 of the new codes</a:t>
            </a:r>
            <a:endParaRPr lang="en-GB"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33</a:t>
            </a:fld>
            <a:endParaRPr lang="en-GB" dirty="0">
              <a:solidFill>
                <a:prstClr val="black"/>
              </a:solidFill>
            </a:endParaRPr>
          </a:p>
        </p:txBody>
      </p:sp>
    </p:spTree>
    <p:extLst>
      <p:ext uri="{BB962C8B-B14F-4D97-AF65-F5344CB8AC3E}">
        <p14:creationId xmlns:p14="http://schemas.microsoft.com/office/powerpoint/2010/main" val="27121881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2F6CD7-F629-4270-8813-27C8AA08707B}" type="slidenum">
              <a:rPr lang="en-GB" smtClean="0">
                <a:solidFill>
                  <a:prstClr val="black"/>
                </a:solidFill>
              </a:rPr>
              <a:pPr/>
              <a:t>34</a:t>
            </a:fld>
            <a:endParaRPr lang="en-GB">
              <a:solidFill>
                <a:prstClr val="black"/>
              </a:solidFill>
            </a:endParaRPr>
          </a:p>
        </p:txBody>
      </p:sp>
    </p:spTree>
    <p:extLst>
      <p:ext uri="{BB962C8B-B14F-4D97-AF65-F5344CB8AC3E}">
        <p14:creationId xmlns:p14="http://schemas.microsoft.com/office/powerpoint/2010/main" val="40988720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663255-553A-49D2-804A-B6D416D17203}" type="slidenum">
              <a:rPr lang="en-GB" smtClean="0">
                <a:solidFill>
                  <a:prstClr val="black"/>
                </a:solidFill>
              </a:rPr>
              <a:pPr/>
              <a:t>35</a:t>
            </a:fld>
            <a:endParaRPr lang="en-GB">
              <a:solidFill>
                <a:prstClr val="black"/>
              </a:solidFill>
            </a:endParaRPr>
          </a:p>
        </p:txBody>
      </p:sp>
    </p:spTree>
    <p:extLst>
      <p:ext uri="{BB962C8B-B14F-4D97-AF65-F5344CB8AC3E}">
        <p14:creationId xmlns:p14="http://schemas.microsoft.com/office/powerpoint/2010/main" val="1914214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52F6CD7-F629-4270-8813-27C8AA08707B}" type="slidenum">
              <a:rPr lang="en-GB" smtClean="0"/>
              <a:t>36</a:t>
            </a:fld>
            <a:endParaRPr lang="en-GB"/>
          </a:p>
        </p:txBody>
      </p:sp>
    </p:spTree>
    <p:extLst>
      <p:ext uri="{BB962C8B-B14F-4D97-AF65-F5344CB8AC3E}">
        <p14:creationId xmlns:p14="http://schemas.microsoft.com/office/powerpoint/2010/main" val="20064684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1518E6-5E9A-4C46-AD28-42F0CA46EA62}"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21849972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2F6CD7-F629-4270-8813-27C8AA08707B}" type="slidenum">
              <a:rPr lang="en-GB" smtClean="0">
                <a:solidFill>
                  <a:prstClr val="black"/>
                </a:solidFill>
              </a:rPr>
              <a:pPr/>
              <a:t>38</a:t>
            </a:fld>
            <a:endParaRPr lang="en-GB">
              <a:solidFill>
                <a:prstClr val="black"/>
              </a:solidFill>
            </a:endParaRPr>
          </a:p>
        </p:txBody>
      </p:sp>
    </p:spTree>
    <p:extLst>
      <p:ext uri="{BB962C8B-B14F-4D97-AF65-F5344CB8AC3E}">
        <p14:creationId xmlns:p14="http://schemas.microsoft.com/office/powerpoint/2010/main" val="27375827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39</a:t>
            </a:fld>
            <a:endParaRPr lang="en-GB" dirty="0">
              <a:solidFill>
                <a:prstClr val="black"/>
              </a:solidFill>
            </a:endParaRPr>
          </a:p>
        </p:txBody>
      </p:sp>
    </p:spTree>
    <p:extLst>
      <p:ext uri="{BB962C8B-B14F-4D97-AF65-F5344CB8AC3E}">
        <p14:creationId xmlns:p14="http://schemas.microsoft.com/office/powerpoint/2010/main" val="825794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38383992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Excluding DK n = 37</a:t>
            </a:r>
          </a:p>
          <a:p>
            <a:r>
              <a:rPr lang="nl-NL" dirty="0"/>
              <a:t>2015 Net (1-5) 16%, Net (6-7) 11% and Net (8-10) 73% Mean = 7.8</a:t>
            </a:r>
          </a:p>
          <a:p>
            <a:r>
              <a:rPr lang="nl-NL" dirty="0"/>
              <a:t>Excluding DK n </a:t>
            </a:r>
            <a:r>
              <a:rPr lang="nl-NL"/>
              <a:t>= 4</a:t>
            </a:r>
            <a:endParaRPr lang="nl-NL" dirty="0"/>
          </a:p>
          <a:p>
            <a:r>
              <a:rPr lang="nl-NL" dirty="0"/>
              <a:t>2016 Net (1-5) 5%, Net (6-7) 28% and Net (8-10) 23% Mean = 7.2</a:t>
            </a:r>
          </a:p>
          <a:p>
            <a:endParaRPr lang="nl-NL" dirty="0"/>
          </a:p>
          <a:p>
            <a:endParaRPr lang="nl-NL" dirty="0"/>
          </a:p>
          <a:p>
            <a:endParaRPr lang="nl-NL" dirty="0"/>
          </a:p>
          <a:p>
            <a:endParaRPr lang="nl-NL" dirty="0"/>
          </a:p>
          <a:p>
            <a:endParaRPr lang="nl-NL" dirty="0"/>
          </a:p>
          <a:p>
            <a:endParaRPr lang="nl-NL" dirty="0"/>
          </a:p>
          <a:p>
            <a:endParaRPr lang="en-GB"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40</a:t>
            </a:fld>
            <a:endParaRPr lang="en-GB" dirty="0">
              <a:solidFill>
                <a:prstClr val="black"/>
              </a:solidFill>
            </a:endParaRPr>
          </a:p>
        </p:txBody>
      </p:sp>
    </p:spTree>
    <p:extLst>
      <p:ext uri="{BB962C8B-B14F-4D97-AF65-F5344CB8AC3E}">
        <p14:creationId xmlns:p14="http://schemas.microsoft.com/office/powerpoint/2010/main" val="1490655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Top four attributes for 2015</a:t>
            </a:r>
          </a:p>
          <a:p>
            <a:r>
              <a:rPr lang="en-GB" dirty="0"/>
              <a:t>Overall professionalism</a:t>
            </a:r>
          </a:p>
          <a:p>
            <a:r>
              <a:rPr lang="en-GB" dirty="0"/>
              <a:t>Being responsive</a:t>
            </a:r>
          </a:p>
          <a:p>
            <a:r>
              <a:rPr lang="en-GB" dirty="0"/>
              <a:t>The quality of their governance service delivery team</a:t>
            </a:r>
          </a:p>
          <a:p>
            <a:r>
              <a:rPr lang="en-GB" dirty="0"/>
              <a:t>Having industry expert knowledge</a:t>
            </a:r>
          </a:p>
          <a:p>
            <a:endParaRPr lang="en-GB"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41</a:t>
            </a:fld>
            <a:endParaRPr lang="en-GB" dirty="0">
              <a:solidFill>
                <a:prstClr val="black"/>
              </a:solidFill>
            </a:endParaRPr>
          </a:p>
        </p:txBody>
      </p:sp>
    </p:spTree>
    <p:extLst>
      <p:ext uri="{BB962C8B-B14F-4D97-AF65-F5344CB8AC3E}">
        <p14:creationId xmlns:p14="http://schemas.microsoft.com/office/powerpoint/2010/main" val="32910998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1518E6-5E9A-4C46-AD28-42F0CA46EA62}" type="slidenum">
              <a:rPr lang="en-GB" smtClean="0">
                <a:solidFill>
                  <a:prstClr val="black"/>
                </a:solidFill>
              </a:rPr>
              <a:pPr/>
              <a:t>42</a:t>
            </a:fld>
            <a:endParaRPr lang="en-GB">
              <a:solidFill>
                <a:prstClr val="black"/>
              </a:solidFill>
            </a:endParaRPr>
          </a:p>
        </p:txBody>
      </p:sp>
    </p:spTree>
    <p:extLst>
      <p:ext uri="{BB962C8B-B14F-4D97-AF65-F5344CB8AC3E}">
        <p14:creationId xmlns:p14="http://schemas.microsoft.com/office/powerpoint/2010/main" val="13870419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43</a:t>
            </a:fld>
            <a:endParaRPr lang="en-GB" dirty="0">
              <a:solidFill>
                <a:prstClr val="black"/>
              </a:solidFill>
            </a:endParaRPr>
          </a:p>
        </p:txBody>
      </p:sp>
    </p:spTree>
    <p:extLst>
      <p:ext uri="{BB962C8B-B14F-4D97-AF65-F5344CB8AC3E}">
        <p14:creationId xmlns:p14="http://schemas.microsoft.com/office/powerpoint/2010/main" val="32993942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Speed of response has improved?</a:t>
            </a:r>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44</a:t>
            </a:fld>
            <a:endParaRPr lang="en-GB" dirty="0">
              <a:solidFill>
                <a:prstClr val="black"/>
              </a:solidFill>
            </a:endParaRPr>
          </a:p>
        </p:txBody>
      </p:sp>
    </p:spTree>
    <p:extLst>
      <p:ext uri="{BB962C8B-B14F-4D97-AF65-F5344CB8AC3E}">
        <p14:creationId xmlns:p14="http://schemas.microsoft.com/office/powerpoint/2010/main" val="12720861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1518E6-5E9A-4C46-AD28-42F0CA46EA62}" type="slidenum">
              <a:rPr lang="en-GB" smtClean="0">
                <a:solidFill>
                  <a:prstClr val="black"/>
                </a:solidFill>
              </a:rPr>
              <a:pPr/>
              <a:t>45</a:t>
            </a:fld>
            <a:endParaRPr lang="en-GB">
              <a:solidFill>
                <a:prstClr val="black"/>
              </a:solidFill>
            </a:endParaRPr>
          </a:p>
        </p:txBody>
      </p:sp>
    </p:spTree>
    <p:extLst>
      <p:ext uri="{BB962C8B-B14F-4D97-AF65-F5344CB8AC3E}">
        <p14:creationId xmlns:p14="http://schemas.microsoft.com/office/powerpoint/2010/main" val="32555000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Explanation of how points</a:t>
            </a:r>
            <a:r>
              <a:rPr lang="en-GB" baseline="0" dirty="0"/>
              <a:t> are allocated (3 = 1</a:t>
            </a:r>
            <a:r>
              <a:rPr lang="en-GB" baseline="30000" dirty="0"/>
              <a:t>st</a:t>
            </a:r>
            <a:r>
              <a:rPr lang="en-GB" baseline="0" dirty="0"/>
              <a:t>, 2 = 2</a:t>
            </a:r>
            <a:r>
              <a:rPr lang="en-GB" baseline="30000" dirty="0"/>
              <a:t>nd</a:t>
            </a:r>
            <a:r>
              <a:rPr lang="en-GB" baseline="0" dirty="0"/>
              <a:t>, 1 = 3</a:t>
            </a:r>
            <a:r>
              <a:rPr lang="en-GB" baseline="30000" dirty="0"/>
              <a:t>rd</a:t>
            </a:r>
            <a:r>
              <a:rPr lang="en-GB" baseline="0" dirty="0"/>
              <a:t>)</a:t>
            </a:r>
          </a:p>
          <a:p>
            <a:r>
              <a:rPr lang="en-GB" baseline="0" dirty="0"/>
              <a:t>2015 figures - </a:t>
            </a:r>
          </a:p>
          <a:p>
            <a:r>
              <a:rPr lang="en-GB" baseline="0" dirty="0"/>
              <a:t>Communicating clearly – 7.8</a:t>
            </a:r>
          </a:p>
          <a:p>
            <a:r>
              <a:rPr lang="en-GB" baseline="0" dirty="0"/>
              <a:t>Being responsive – 8.1</a:t>
            </a:r>
          </a:p>
          <a:p>
            <a:r>
              <a:rPr lang="en-GB" baseline="0" dirty="0"/>
              <a:t>Overall professionalism – 8.4</a:t>
            </a:r>
            <a:endParaRPr lang="en-GB" dirty="0"/>
          </a:p>
        </p:txBody>
      </p:sp>
      <p:sp>
        <p:nvSpPr>
          <p:cNvPr id="4" name="Slide Number Placeholder 3"/>
          <p:cNvSpPr>
            <a:spLocks noGrp="1"/>
          </p:cNvSpPr>
          <p:nvPr>
            <p:ph type="sldNum" sz="quarter" idx="10"/>
          </p:nvPr>
        </p:nvSpPr>
        <p:spPr/>
        <p:txBody>
          <a:bodyPr/>
          <a:lstStyle/>
          <a:p>
            <a:fld id="{D52F6CD7-F629-4270-8813-27C8AA08707B}" type="slidenum">
              <a:rPr lang="en-GB" smtClean="0">
                <a:solidFill>
                  <a:prstClr val="black"/>
                </a:solidFill>
              </a:rPr>
              <a:pPr/>
              <a:t>46</a:t>
            </a:fld>
            <a:endParaRPr lang="en-GB">
              <a:solidFill>
                <a:prstClr val="black"/>
              </a:solidFill>
            </a:endParaRPr>
          </a:p>
        </p:txBody>
      </p:sp>
    </p:spTree>
    <p:extLst>
      <p:ext uri="{BB962C8B-B14F-4D97-AF65-F5344CB8AC3E}">
        <p14:creationId xmlns:p14="http://schemas.microsoft.com/office/powerpoint/2010/main" val="39003608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1518E6-5E9A-4C46-AD28-42F0CA46EA62}" type="slidenum">
              <a:rPr lang="en-GB" smtClean="0">
                <a:solidFill>
                  <a:prstClr val="black"/>
                </a:solidFill>
              </a:rPr>
              <a:pPr/>
              <a:t>47</a:t>
            </a:fld>
            <a:endParaRPr lang="en-GB">
              <a:solidFill>
                <a:prstClr val="black"/>
              </a:solidFill>
            </a:endParaRPr>
          </a:p>
        </p:txBody>
      </p:sp>
    </p:spTree>
    <p:extLst>
      <p:ext uri="{BB962C8B-B14F-4D97-AF65-F5344CB8AC3E}">
        <p14:creationId xmlns:p14="http://schemas.microsoft.com/office/powerpoint/2010/main" val="6142393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However nearly half of respondents were not interested in any additional services.</a:t>
            </a:r>
          </a:p>
          <a:p>
            <a:r>
              <a:rPr lang="en-GB" dirty="0"/>
              <a:t>*</a:t>
            </a:r>
            <a:r>
              <a:rPr lang="en-GB" b="1" u="sng" dirty="0"/>
              <a:t>Breakdown of none of the above by code</a:t>
            </a:r>
          </a:p>
          <a:p>
            <a:endParaRPr lang="en-GB" b="1" u="sng" dirty="0"/>
          </a:p>
          <a:p>
            <a:r>
              <a:rPr lang="en-GB" b="1" u="sng" dirty="0"/>
              <a:t>SPAA	DCUSA	DCMF/MIG	</a:t>
            </a:r>
            <a:r>
              <a:rPr lang="en-GB" b="1" u="sng" dirty="0" err="1"/>
              <a:t>MAMCoP</a:t>
            </a:r>
            <a:r>
              <a:rPr lang="en-GB" b="1" u="sng" dirty="0"/>
              <a:t>	</a:t>
            </a:r>
            <a:r>
              <a:rPr lang="en-GB" b="1" u="sng" dirty="0" err="1"/>
              <a:t>SMICoP</a:t>
            </a:r>
            <a:endParaRPr lang="en-GB" b="1" u="sng" dirty="0"/>
          </a:p>
          <a:p>
            <a:r>
              <a:rPr lang="en-GB" b="1" u="sng" dirty="0"/>
              <a:t>17	17	1	3	8</a:t>
            </a:r>
          </a:p>
          <a:p>
            <a:r>
              <a:rPr lang="en-GB" b="1" u="sng" dirty="0"/>
              <a:t>52%	40%	10%	60%	50%</a:t>
            </a:r>
          </a:p>
          <a:p>
            <a:endParaRPr lang="en-GB" b="1" u="sng" dirty="0"/>
          </a:p>
          <a:p>
            <a:endParaRPr lang="en-GB" b="1" u="sng" dirty="0"/>
          </a:p>
          <a:p>
            <a:endParaRPr lang="en-GB" dirty="0"/>
          </a:p>
        </p:txBody>
      </p:sp>
      <p:sp>
        <p:nvSpPr>
          <p:cNvPr id="4" name="Slide Number Placeholder 3"/>
          <p:cNvSpPr>
            <a:spLocks noGrp="1"/>
          </p:cNvSpPr>
          <p:nvPr>
            <p:ph type="sldNum" sz="quarter" idx="10"/>
          </p:nvPr>
        </p:nvSpPr>
        <p:spPr/>
        <p:txBody>
          <a:bodyPr/>
          <a:lstStyle/>
          <a:p>
            <a:fld id="{D52F6CD7-F629-4270-8813-27C8AA08707B}" type="slidenum">
              <a:rPr lang="en-GB" smtClean="0">
                <a:solidFill>
                  <a:prstClr val="black"/>
                </a:solidFill>
              </a:rPr>
              <a:pPr/>
              <a:t>48</a:t>
            </a:fld>
            <a:endParaRPr lang="en-GB">
              <a:solidFill>
                <a:prstClr val="black"/>
              </a:solidFill>
            </a:endParaRPr>
          </a:p>
        </p:txBody>
      </p:sp>
    </p:spTree>
    <p:extLst>
      <p:ext uri="{BB962C8B-B14F-4D97-AF65-F5344CB8AC3E}">
        <p14:creationId xmlns:p14="http://schemas.microsoft.com/office/powerpoint/2010/main" val="30216805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49</a:t>
            </a:fld>
            <a:endParaRPr lang="en-GB" dirty="0">
              <a:solidFill>
                <a:prstClr val="black"/>
              </a:solidFill>
            </a:endParaRPr>
          </a:p>
        </p:txBody>
      </p:sp>
    </p:spTree>
    <p:extLst>
      <p:ext uri="{BB962C8B-B14F-4D97-AF65-F5344CB8AC3E}">
        <p14:creationId xmlns:p14="http://schemas.microsoft.com/office/powerpoint/2010/main" val="1958214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663255-553A-49D2-804A-B6D416D17203}" type="slidenum">
              <a:rPr lang="en-GB" smtClean="0">
                <a:solidFill>
                  <a:prstClr val="black"/>
                </a:solidFill>
              </a:rPr>
              <a:pPr/>
              <a:t>5</a:t>
            </a:fld>
            <a:endParaRPr lang="en-GB">
              <a:solidFill>
                <a:prstClr val="black"/>
              </a:solidFill>
            </a:endParaRPr>
          </a:p>
        </p:txBody>
      </p:sp>
    </p:spTree>
    <p:extLst>
      <p:ext uri="{BB962C8B-B14F-4D97-AF65-F5344CB8AC3E}">
        <p14:creationId xmlns:p14="http://schemas.microsoft.com/office/powerpoint/2010/main" val="30162733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52F6CD7-F629-4270-8813-27C8AA08707B}" type="slidenum">
              <a:rPr lang="en-GB" smtClean="0"/>
              <a:t>50</a:t>
            </a:fld>
            <a:endParaRPr lang="en-GB"/>
          </a:p>
        </p:txBody>
      </p:sp>
    </p:spTree>
    <p:extLst>
      <p:ext uri="{BB962C8B-B14F-4D97-AF65-F5344CB8AC3E}">
        <p14:creationId xmlns:p14="http://schemas.microsoft.com/office/powerpoint/2010/main" val="23374277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1518E6-5E9A-4C46-AD28-42F0CA46EA62}"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1546798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D52F6CD7-F629-4270-8813-27C8AA08707B}" type="slidenum">
              <a:rPr lang="en-GB" smtClean="0">
                <a:solidFill>
                  <a:prstClr val="black"/>
                </a:solidFill>
              </a:rPr>
              <a:pPr/>
              <a:t>7</a:t>
            </a:fld>
            <a:endParaRPr lang="en-GB">
              <a:solidFill>
                <a:prstClr val="black"/>
              </a:solidFill>
            </a:endParaRPr>
          </a:p>
        </p:txBody>
      </p:sp>
    </p:spTree>
    <p:extLst>
      <p:ext uri="{BB962C8B-B14F-4D97-AF65-F5344CB8AC3E}">
        <p14:creationId xmlns:p14="http://schemas.microsoft.com/office/powerpoint/2010/main" val="2429336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D52F6CD7-F629-4270-8813-27C8AA08707B}" type="slidenum">
              <a:rPr lang="en-GB" smtClean="0">
                <a:solidFill>
                  <a:prstClr val="black"/>
                </a:solidFill>
              </a:rPr>
              <a:pPr/>
              <a:t>8</a:t>
            </a:fld>
            <a:endParaRPr lang="en-GB">
              <a:solidFill>
                <a:prstClr val="black"/>
              </a:solidFill>
            </a:endParaRPr>
          </a:p>
        </p:txBody>
      </p:sp>
    </p:spTree>
    <p:extLst>
      <p:ext uri="{BB962C8B-B14F-4D97-AF65-F5344CB8AC3E}">
        <p14:creationId xmlns:p14="http://schemas.microsoft.com/office/powerpoint/2010/main" val="790163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BE4842-841A-4F38-A371-CAC4E683FEA9}" type="slidenum">
              <a:rPr lang="en-GB" smtClean="0">
                <a:solidFill>
                  <a:prstClr val="black"/>
                </a:solidFill>
              </a:rPr>
              <a:pPr/>
              <a:t>9</a:t>
            </a:fld>
            <a:endParaRPr lang="en-GB" dirty="0">
              <a:solidFill>
                <a:prstClr val="black"/>
              </a:solidFill>
            </a:endParaRPr>
          </a:p>
        </p:txBody>
      </p:sp>
    </p:spTree>
    <p:extLst>
      <p:ext uri="{BB962C8B-B14F-4D97-AF65-F5344CB8AC3E}">
        <p14:creationId xmlns:p14="http://schemas.microsoft.com/office/powerpoint/2010/main" val="1631909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27693" y="6594811"/>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
        <p:nvSpPr>
          <p:cNvPr id="7"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7853699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Alternative Layout 7">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628800"/>
            <a:ext cx="2772000" cy="4896544"/>
          </a:xfrm>
        </p:spPr>
        <p:txBody>
          <a:bodyPr lIns="36000" rIns="36000"/>
          <a:lstStyle>
            <a:lvl1pPr marL="0" indent="0" algn="just">
              <a:lnSpc>
                <a:spcPct val="120000"/>
              </a:lnSpc>
              <a:spcBef>
                <a:spcPts val="600"/>
              </a:spcBef>
              <a:spcAft>
                <a:spcPts val="600"/>
              </a:spcAft>
              <a:buNone/>
              <a:defRPr/>
            </a:lvl1pPr>
            <a:lvl2pPr marL="457200" indent="0" algn="just">
              <a:lnSpc>
                <a:spcPct val="120000"/>
              </a:lnSpc>
              <a:spcBef>
                <a:spcPts val="600"/>
              </a:spcBef>
              <a:spcAft>
                <a:spcPts val="600"/>
              </a:spcAft>
              <a:buNone/>
              <a:defRPr/>
            </a:lvl2pPr>
            <a:lvl3pPr marL="914400" indent="0" algn="just">
              <a:lnSpc>
                <a:spcPct val="120000"/>
              </a:lnSpc>
              <a:spcBef>
                <a:spcPts val="600"/>
              </a:spcBef>
              <a:spcAft>
                <a:spcPts val="600"/>
              </a:spcAft>
              <a:buNone/>
              <a:defRPr/>
            </a:lvl3pPr>
            <a:lvl4pPr marL="1371600" indent="0" algn="just">
              <a:lnSpc>
                <a:spcPct val="120000"/>
              </a:lnSpc>
              <a:spcBef>
                <a:spcPts val="600"/>
              </a:spcBef>
              <a:spcAft>
                <a:spcPts val="600"/>
              </a:spcAft>
              <a:buNone/>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27693" y="6594811"/>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
        <p:nvSpPr>
          <p:cNvPr id="7" name="Title Placeholder 3"/>
          <p:cNvSpPr>
            <a:spLocks noGrp="1"/>
          </p:cNvSpPr>
          <p:nvPr>
            <p:ph type="title"/>
          </p:nvPr>
        </p:nvSpPr>
        <p:spPr>
          <a:xfrm>
            <a:off x="323528" y="548680"/>
            <a:ext cx="2952328" cy="864096"/>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5" name="Content Placeholder 2"/>
          <p:cNvSpPr>
            <a:spLocks noGrp="1"/>
          </p:cNvSpPr>
          <p:nvPr>
            <p:ph idx="10"/>
          </p:nvPr>
        </p:nvSpPr>
        <p:spPr>
          <a:xfrm>
            <a:off x="3311860" y="548680"/>
            <a:ext cx="2772000" cy="5976664"/>
          </a:xfrm>
        </p:spPr>
        <p:txBody>
          <a:bodyPr lIns="36000" rIns="36000"/>
          <a:lstStyle>
            <a:lvl1pPr marL="0" indent="0" algn="just">
              <a:lnSpc>
                <a:spcPct val="120000"/>
              </a:lnSpc>
              <a:spcBef>
                <a:spcPts val="600"/>
              </a:spcBef>
              <a:spcAft>
                <a:spcPts val="600"/>
              </a:spcAft>
              <a:buNone/>
              <a:defRPr/>
            </a:lvl1pPr>
            <a:lvl2pPr marL="457200" indent="0" algn="just">
              <a:lnSpc>
                <a:spcPct val="120000"/>
              </a:lnSpc>
              <a:spcBef>
                <a:spcPts val="600"/>
              </a:spcBef>
              <a:spcAft>
                <a:spcPts val="600"/>
              </a:spcAft>
              <a:buNone/>
              <a:defRPr/>
            </a:lvl2pPr>
            <a:lvl3pPr marL="914400" indent="0" algn="just">
              <a:lnSpc>
                <a:spcPct val="120000"/>
              </a:lnSpc>
              <a:spcBef>
                <a:spcPts val="600"/>
              </a:spcBef>
              <a:spcAft>
                <a:spcPts val="600"/>
              </a:spcAft>
              <a:buNone/>
              <a:defRPr/>
            </a:lvl3pPr>
            <a:lvl4pPr marL="1371600" indent="0" algn="just">
              <a:lnSpc>
                <a:spcPct val="120000"/>
              </a:lnSpc>
              <a:spcBef>
                <a:spcPts val="600"/>
              </a:spcBef>
              <a:spcAft>
                <a:spcPts val="600"/>
              </a:spcAft>
              <a:buNone/>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idx="11"/>
          </p:nvPr>
        </p:nvSpPr>
        <p:spPr>
          <a:xfrm>
            <a:off x="6300192" y="548680"/>
            <a:ext cx="2772000" cy="5976664"/>
          </a:xfrm>
        </p:spPr>
        <p:txBody>
          <a:bodyPr lIns="36000" rIns="36000"/>
          <a:lstStyle>
            <a:lvl1pPr marL="0" indent="0" algn="just">
              <a:lnSpc>
                <a:spcPct val="120000"/>
              </a:lnSpc>
              <a:spcBef>
                <a:spcPts val="600"/>
              </a:spcBef>
              <a:spcAft>
                <a:spcPts val="600"/>
              </a:spcAft>
              <a:buNone/>
              <a:defRPr/>
            </a:lvl1pPr>
            <a:lvl2pPr marL="457200" indent="0" algn="just">
              <a:lnSpc>
                <a:spcPct val="120000"/>
              </a:lnSpc>
              <a:spcBef>
                <a:spcPts val="600"/>
              </a:spcBef>
              <a:spcAft>
                <a:spcPts val="600"/>
              </a:spcAft>
              <a:buNone/>
              <a:defRPr/>
            </a:lvl2pPr>
            <a:lvl3pPr marL="914400" indent="0" algn="just">
              <a:lnSpc>
                <a:spcPct val="120000"/>
              </a:lnSpc>
              <a:spcBef>
                <a:spcPts val="600"/>
              </a:spcBef>
              <a:spcAft>
                <a:spcPts val="600"/>
              </a:spcAft>
              <a:buNone/>
              <a:defRPr/>
            </a:lvl3pPr>
            <a:lvl4pPr marL="1371600" indent="0" algn="just">
              <a:lnSpc>
                <a:spcPct val="120000"/>
              </a:lnSpc>
              <a:spcBef>
                <a:spcPts val="600"/>
              </a:spcBef>
              <a:spcAft>
                <a:spcPts val="600"/>
              </a:spcAft>
              <a:buNone/>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94206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Text Placeholder 37"/>
          <p:cNvSpPr>
            <a:spLocks noGrp="1"/>
          </p:cNvSpPr>
          <p:nvPr>
            <p:ph type="body" sz="quarter" idx="14" hasCustomPrompt="1"/>
          </p:nvPr>
        </p:nvSpPr>
        <p:spPr>
          <a:xfrm>
            <a:off x="309563" y="549275"/>
            <a:ext cx="7934845" cy="941388"/>
          </a:xfrm>
        </p:spPr>
        <p:txBody>
          <a:bodyPr anchor="ctr">
            <a:normAutofit/>
          </a:bodyPr>
          <a:lstStyle>
            <a:lvl1pPr marL="0" indent="0">
              <a:buNone/>
              <a:defRPr sz="2800">
                <a:solidFill>
                  <a:srgbClr val="1268B3"/>
                </a:solidFill>
              </a:defRPr>
            </a:lvl1pPr>
            <a:lvl2pPr>
              <a:defRPr>
                <a:solidFill>
                  <a:srgbClr val="1268B3"/>
                </a:solidFill>
              </a:defRPr>
            </a:lvl2pPr>
            <a:lvl3pPr>
              <a:defRPr>
                <a:solidFill>
                  <a:srgbClr val="1268B3"/>
                </a:solidFill>
              </a:defRPr>
            </a:lvl3pPr>
            <a:lvl4pPr>
              <a:defRPr>
                <a:solidFill>
                  <a:srgbClr val="1268B3"/>
                </a:solidFill>
              </a:defRPr>
            </a:lvl4pPr>
            <a:lvl5pPr>
              <a:defRPr>
                <a:solidFill>
                  <a:srgbClr val="1268B3"/>
                </a:solidFill>
              </a:defRPr>
            </a:lvl5pPr>
          </a:lstStyle>
          <a:p>
            <a:pPr lvl="0"/>
            <a:r>
              <a:rPr lang="en-US" dirty="0"/>
              <a:t>Click to edit title</a:t>
            </a:r>
            <a:endParaRPr lang="en-GB" dirty="0"/>
          </a:p>
        </p:txBody>
      </p:sp>
      <p:sp>
        <p:nvSpPr>
          <p:cNvPr id="9" name="Slide Number Placeholder 5"/>
          <p:cNvSpPr txBox="1">
            <a:spLocks/>
          </p:cNvSpPr>
          <p:nvPr/>
        </p:nvSpPr>
        <p:spPr>
          <a:xfrm>
            <a:off x="0" y="6611779"/>
            <a:ext cx="1043608" cy="246221"/>
          </a:xfrm>
          <a:prstGeom prst="rect">
            <a:avLst/>
          </a:prstGeom>
        </p:spPr>
        <p:txBody>
          <a:bodyPr vert="horz" lIns="91440" tIns="45720" rIns="91440" bIns="45720" rtlCol="0" anchor="b">
            <a:spAutoFit/>
          </a:bodyPr>
          <a:lstStyle>
            <a:defPPr>
              <a:defRPr lang="en-US"/>
            </a:defPPr>
            <a:lvl1pPr marL="0" algn="l" defTabSz="914400" rtl="0" eaLnBrk="1" latinLnBrk="0" hangingPunct="1">
              <a:defRPr sz="10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C18273-3B06-4AC5-BD96-A00D2AA2E2E6}" type="slidenum">
              <a:rPr lang="en-GB" smtClean="0"/>
              <a:pPr/>
              <a:t>‹#›</a:t>
            </a:fld>
            <a:endParaRPr lang="en-GB" dirty="0"/>
          </a:p>
        </p:txBody>
      </p:sp>
    </p:spTree>
    <p:extLst>
      <p:ext uri="{BB962C8B-B14F-4D97-AF65-F5344CB8AC3E}">
        <p14:creationId xmlns:p14="http://schemas.microsoft.com/office/powerpoint/2010/main" val="1928402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9117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Header Page">
    <p:spTree>
      <p:nvGrpSpPr>
        <p:cNvPr id="1" name=""/>
        <p:cNvGrpSpPr/>
        <p:nvPr/>
      </p:nvGrpSpPr>
      <p:grpSpPr>
        <a:xfrm>
          <a:off x="0" y="0"/>
          <a:ext cx="0" cy="0"/>
          <a:chOff x="0" y="0"/>
          <a:chExt cx="0" cy="0"/>
        </a:xfrm>
      </p:grpSpPr>
      <p:sp>
        <p:nvSpPr>
          <p:cNvPr id="4" name="Rectangle 3"/>
          <p:cNvSpPr/>
          <p:nvPr/>
        </p:nvSpPr>
        <p:spPr>
          <a:xfrm>
            <a:off x="0" y="1"/>
            <a:ext cx="4248472" cy="6857999"/>
          </a:xfrm>
          <a:prstGeom prst="rect">
            <a:avLst/>
          </a:prstGeom>
          <a:solidFill>
            <a:srgbClr val="1268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p:nvPr/>
        </p:nvCxnSpPr>
        <p:spPr>
          <a:xfrm>
            <a:off x="408923" y="3072595"/>
            <a:ext cx="2650909" cy="0"/>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6298" y="2996952"/>
            <a:ext cx="499598" cy="151287"/>
          </a:xfrm>
          <a:prstGeom prst="rect">
            <a:avLst/>
          </a:prstGeom>
        </p:spPr>
      </p:pic>
      <p:sp>
        <p:nvSpPr>
          <p:cNvPr id="8" name="Picture Placeholder 7"/>
          <p:cNvSpPr>
            <a:spLocks noGrp="1"/>
          </p:cNvSpPr>
          <p:nvPr>
            <p:ph type="pic" sz="quarter" idx="10"/>
          </p:nvPr>
        </p:nvSpPr>
        <p:spPr>
          <a:xfrm>
            <a:off x="4248150" y="0"/>
            <a:ext cx="4895850" cy="6858000"/>
          </a:xfrm>
        </p:spPr>
        <p:txBody>
          <a:bodyPr/>
          <a:lstStyle>
            <a:lvl1pPr marL="0" indent="0">
              <a:buNone/>
              <a:defRPr/>
            </a:lvl1pPr>
          </a:lstStyle>
          <a:p>
            <a:r>
              <a:rPr lang="en-US"/>
              <a:t>Click icon to add picture</a:t>
            </a:r>
            <a:endParaRPr lang="en-GB" dirty="0"/>
          </a:p>
        </p:txBody>
      </p:sp>
      <p:sp>
        <p:nvSpPr>
          <p:cNvPr id="11" name="Text Placeholder 10"/>
          <p:cNvSpPr>
            <a:spLocks noGrp="1"/>
          </p:cNvSpPr>
          <p:nvPr>
            <p:ph type="body" sz="quarter" idx="11"/>
          </p:nvPr>
        </p:nvSpPr>
        <p:spPr>
          <a:xfrm>
            <a:off x="408923" y="1916113"/>
            <a:ext cx="3226974" cy="3241675"/>
          </a:xfrm>
        </p:spPr>
        <p:txBody>
          <a:bodyPr/>
          <a:lstStyle>
            <a:lvl1pPr marL="0" indent="0">
              <a:buNone/>
              <a:defRPr sz="2000" b="1">
                <a:solidFill>
                  <a:schemeClr val="bg1"/>
                </a:solidFill>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882529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27693" y="6594811"/>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
        <p:nvSpPr>
          <p:cNvPr id="7" name="Title 1"/>
          <p:cNvSpPr>
            <a:spLocks noGrp="1"/>
          </p:cNvSpPr>
          <p:nvPr>
            <p:ph type="title"/>
          </p:nvPr>
        </p:nvSpPr>
        <p:spPr>
          <a:xfrm>
            <a:off x="230832" y="116632"/>
            <a:ext cx="8913168" cy="776875"/>
          </a:xfrm>
        </p:spPr>
        <p:txBody>
          <a:bodyPr/>
          <a:lstStyle>
            <a:lvl1pPr>
              <a:defRPr>
                <a:solidFill>
                  <a:srgbClr val="6D6E7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31813466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4C18273-3B06-4AC5-BD96-A00D2AA2E2E6}" type="slidenum">
              <a:rPr lang="en-GB" smtClean="0"/>
              <a:pPr/>
              <a:t>‹#›</a:t>
            </a:fld>
            <a:endParaRPr lang="en-GB" dirty="0"/>
          </a:p>
        </p:txBody>
      </p:sp>
      <p:sp>
        <p:nvSpPr>
          <p:cNvPr id="9" name="Content Placeholder 2"/>
          <p:cNvSpPr>
            <a:spLocks noGrp="1"/>
          </p:cNvSpPr>
          <p:nvPr>
            <p:ph idx="1"/>
          </p:nvPr>
        </p:nvSpPr>
        <p:spPr>
          <a:xfrm>
            <a:off x="457200" y="1268760"/>
            <a:ext cx="4114800" cy="52565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Content Placeholder 2"/>
          <p:cNvSpPr>
            <a:spLocks noGrp="1"/>
          </p:cNvSpPr>
          <p:nvPr>
            <p:ph idx="13"/>
          </p:nvPr>
        </p:nvSpPr>
        <p:spPr>
          <a:xfrm>
            <a:off x="4788024" y="1268760"/>
            <a:ext cx="4114800" cy="52565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Title 1"/>
          <p:cNvSpPr>
            <a:spLocks noGrp="1"/>
          </p:cNvSpPr>
          <p:nvPr>
            <p:ph type="title"/>
          </p:nvPr>
        </p:nvSpPr>
        <p:spPr>
          <a:xfrm>
            <a:off x="230832" y="116632"/>
            <a:ext cx="8913168" cy="776875"/>
          </a:xfrm>
        </p:spPr>
        <p:txBody>
          <a:bodyPr/>
          <a:lstStyle>
            <a:lvl1pPr>
              <a:defRPr>
                <a:solidFill>
                  <a:srgbClr val="6D6E71"/>
                </a:solidFill>
              </a:defRPr>
            </a:lvl1pPr>
          </a:lstStyle>
          <a:p>
            <a:r>
              <a:rPr lang="en-US" dirty="0"/>
              <a:t>Click to edit Master title style</a:t>
            </a:r>
            <a:endParaRPr lang="en-GB" dirty="0"/>
          </a:p>
        </p:txBody>
      </p:sp>
    </p:spTree>
    <p:extLst>
      <p:ext uri="{BB962C8B-B14F-4D97-AF65-F5344CB8AC3E}">
        <p14:creationId xmlns:p14="http://schemas.microsoft.com/office/powerpoint/2010/main" val="1961628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ternative Layou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4C18273-3B06-4AC5-BD96-A00D2AA2E2E6}" type="slidenum">
              <a:rPr lang="en-GB" smtClean="0"/>
              <a:pPr/>
              <a:t>‹#›</a:t>
            </a:fld>
            <a:endParaRPr lang="en-GB" dirty="0"/>
          </a:p>
        </p:txBody>
      </p:sp>
      <p:sp>
        <p:nvSpPr>
          <p:cNvPr id="6" name="Content Placeholder 2"/>
          <p:cNvSpPr>
            <a:spLocks noGrp="1"/>
          </p:cNvSpPr>
          <p:nvPr>
            <p:ph idx="1"/>
          </p:nvPr>
        </p:nvSpPr>
        <p:spPr>
          <a:xfrm>
            <a:off x="457200" y="1268760"/>
            <a:ext cx="4114800" cy="52565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2"/>
          <p:cNvSpPr>
            <a:spLocks noGrp="1"/>
          </p:cNvSpPr>
          <p:nvPr>
            <p:ph idx="13"/>
          </p:nvPr>
        </p:nvSpPr>
        <p:spPr>
          <a:xfrm>
            <a:off x="4788024" y="1268760"/>
            <a:ext cx="4114800" cy="2304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Content Placeholder 2"/>
          <p:cNvSpPr>
            <a:spLocks noGrp="1"/>
          </p:cNvSpPr>
          <p:nvPr>
            <p:ph idx="14"/>
          </p:nvPr>
        </p:nvSpPr>
        <p:spPr>
          <a:xfrm>
            <a:off x="4788024" y="4221088"/>
            <a:ext cx="4114800" cy="2304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Title 1"/>
          <p:cNvSpPr>
            <a:spLocks noGrp="1"/>
          </p:cNvSpPr>
          <p:nvPr>
            <p:ph type="title"/>
          </p:nvPr>
        </p:nvSpPr>
        <p:spPr>
          <a:xfrm>
            <a:off x="230832" y="116632"/>
            <a:ext cx="8913168" cy="776875"/>
          </a:xfrm>
        </p:spPr>
        <p:txBody>
          <a:bodyPr/>
          <a:lstStyle>
            <a:lvl1pPr>
              <a:defRPr>
                <a:solidFill>
                  <a:srgbClr val="6D6E71"/>
                </a:solidFill>
              </a:defRPr>
            </a:lvl1pPr>
          </a:lstStyle>
          <a:p>
            <a:r>
              <a:rPr lang="en-US"/>
              <a:t>Click to edit Master title style</a:t>
            </a:r>
            <a:endParaRPr lang="en-GB"/>
          </a:p>
        </p:txBody>
      </p:sp>
    </p:spTree>
    <p:extLst>
      <p:ext uri="{BB962C8B-B14F-4D97-AF65-F5344CB8AC3E}">
        <p14:creationId xmlns:p14="http://schemas.microsoft.com/office/powerpoint/2010/main" val="4177681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ternative layout 2">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4C18273-3B06-4AC5-BD96-A00D2AA2E2E6}" type="slidenum">
              <a:rPr lang="en-GB" smtClean="0"/>
              <a:pPr/>
              <a:t>‹#›</a:t>
            </a:fld>
            <a:endParaRPr lang="en-GB" dirty="0"/>
          </a:p>
        </p:txBody>
      </p:sp>
      <p:sp>
        <p:nvSpPr>
          <p:cNvPr id="10" name="Content Placeholder 2"/>
          <p:cNvSpPr>
            <a:spLocks noGrp="1"/>
          </p:cNvSpPr>
          <p:nvPr>
            <p:ph idx="13"/>
          </p:nvPr>
        </p:nvSpPr>
        <p:spPr>
          <a:xfrm>
            <a:off x="467544" y="1268760"/>
            <a:ext cx="8208912" cy="720080"/>
          </a:xfrm>
        </p:spPr>
        <p:txBody>
          <a:bodyPr/>
          <a:lstStyle>
            <a:lvl2pPr marL="457200" indent="0">
              <a:buNone/>
              <a:defRPr/>
            </a:lvl2pPr>
          </a:lstStyle>
          <a:p>
            <a:pPr lvl="0"/>
            <a:r>
              <a:rPr lang="en-US" dirty="0"/>
              <a:t>Click to edit Master text styles</a:t>
            </a:r>
          </a:p>
        </p:txBody>
      </p:sp>
      <p:sp>
        <p:nvSpPr>
          <p:cNvPr id="11" name="Content Placeholder 2"/>
          <p:cNvSpPr>
            <a:spLocks noGrp="1"/>
          </p:cNvSpPr>
          <p:nvPr>
            <p:ph idx="1"/>
          </p:nvPr>
        </p:nvSpPr>
        <p:spPr>
          <a:xfrm>
            <a:off x="446856" y="2204864"/>
            <a:ext cx="8229600" cy="42484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2" name="Title 1"/>
          <p:cNvSpPr>
            <a:spLocks noGrp="1"/>
          </p:cNvSpPr>
          <p:nvPr>
            <p:ph type="title"/>
          </p:nvPr>
        </p:nvSpPr>
        <p:spPr>
          <a:xfrm>
            <a:off x="230832" y="116632"/>
            <a:ext cx="8913168" cy="776875"/>
          </a:xfrm>
        </p:spPr>
        <p:txBody>
          <a:bodyPr/>
          <a:lstStyle>
            <a:lvl1pPr>
              <a:defRPr>
                <a:solidFill>
                  <a:srgbClr val="6D6E71"/>
                </a:solidFill>
              </a:defRPr>
            </a:lvl1pPr>
          </a:lstStyle>
          <a:p>
            <a:r>
              <a:rPr lang="en-US"/>
              <a:t>Click to edit Master title style</a:t>
            </a:r>
            <a:endParaRPr lang="en-GB"/>
          </a:p>
        </p:txBody>
      </p:sp>
    </p:spTree>
    <p:extLst>
      <p:ext uri="{BB962C8B-B14F-4D97-AF65-F5344CB8AC3E}">
        <p14:creationId xmlns:p14="http://schemas.microsoft.com/office/powerpoint/2010/main" val="3637706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lternative layout 3">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C18273-3B06-4AC5-BD96-A00D2AA2E2E6}" type="slidenum">
              <a:rPr lang="en-GB" smtClean="0"/>
              <a:pPr/>
              <a:t>‹#›</a:t>
            </a:fld>
            <a:endParaRPr lang="en-GB" dirty="0"/>
          </a:p>
        </p:txBody>
      </p:sp>
      <p:sp>
        <p:nvSpPr>
          <p:cNvPr id="4" name="Content Placeholder 2"/>
          <p:cNvSpPr>
            <a:spLocks noGrp="1"/>
          </p:cNvSpPr>
          <p:nvPr>
            <p:ph idx="1"/>
          </p:nvPr>
        </p:nvSpPr>
        <p:spPr>
          <a:xfrm>
            <a:off x="4644008" y="1268760"/>
            <a:ext cx="4114800" cy="52565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Content Placeholder 2"/>
          <p:cNvSpPr>
            <a:spLocks noGrp="1"/>
          </p:cNvSpPr>
          <p:nvPr>
            <p:ph idx="13"/>
          </p:nvPr>
        </p:nvSpPr>
        <p:spPr>
          <a:xfrm>
            <a:off x="323528" y="1268760"/>
            <a:ext cx="4114800" cy="2304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2"/>
          <p:cNvSpPr>
            <a:spLocks noGrp="1"/>
          </p:cNvSpPr>
          <p:nvPr>
            <p:ph idx="14"/>
          </p:nvPr>
        </p:nvSpPr>
        <p:spPr>
          <a:xfrm>
            <a:off x="323528" y="4221088"/>
            <a:ext cx="4114800" cy="230425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Title 1"/>
          <p:cNvSpPr>
            <a:spLocks noGrp="1"/>
          </p:cNvSpPr>
          <p:nvPr>
            <p:ph type="title"/>
          </p:nvPr>
        </p:nvSpPr>
        <p:spPr>
          <a:xfrm>
            <a:off x="230832" y="116632"/>
            <a:ext cx="8913168" cy="776875"/>
          </a:xfrm>
        </p:spPr>
        <p:txBody>
          <a:bodyPr/>
          <a:lstStyle>
            <a:lvl1pPr>
              <a:defRPr>
                <a:solidFill>
                  <a:srgbClr val="6D6E71"/>
                </a:solidFill>
              </a:defRPr>
            </a:lvl1pPr>
          </a:lstStyle>
          <a:p>
            <a:r>
              <a:rPr lang="en-US"/>
              <a:t>Click to edit Master title style</a:t>
            </a:r>
            <a:endParaRPr lang="en-GB"/>
          </a:p>
        </p:txBody>
      </p:sp>
    </p:spTree>
    <p:extLst>
      <p:ext uri="{BB962C8B-B14F-4D97-AF65-F5344CB8AC3E}">
        <p14:creationId xmlns:p14="http://schemas.microsoft.com/office/powerpoint/2010/main" val="1609263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ternative layout 4">
    <p:spTree>
      <p:nvGrpSpPr>
        <p:cNvPr id="1" name=""/>
        <p:cNvGrpSpPr/>
        <p:nvPr/>
      </p:nvGrpSpPr>
      <p:grpSpPr>
        <a:xfrm>
          <a:off x="0" y="0"/>
          <a:ext cx="0" cy="0"/>
          <a:chOff x="0" y="0"/>
          <a:chExt cx="0" cy="0"/>
        </a:xfrm>
      </p:grpSpPr>
      <p:sp>
        <p:nvSpPr>
          <p:cNvPr id="2" name="Content Placeholder 2"/>
          <p:cNvSpPr>
            <a:spLocks noGrp="1"/>
          </p:cNvSpPr>
          <p:nvPr>
            <p:ph idx="13"/>
          </p:nvPr>
        </p:nvSpPr>
        <p:spPr>
          <a:xfrm>
            <a:off x="430306" y="5733256"/>
            <a:ext cx="8246150" cy="720080"/>
          </a:xfrm>
        </p:spPr>
        <p:txBody>
          <a:bodyPr/>
          <a:lstStyle>
            <a:lvl2pPr marL="457200" indent="0">
              <a:buNone/>
              <a:defRPr/>
            </a:lvl2pPr>
          </a:lstStyle>
          <a:p>
            <a:pPr lvl="0"/>
            <a:r>
              <a:rPr lang="en-US" dirty="0"/>
              <a:t>Click to edit Master text styles</a:t>
            </a:r>
          </a:p>
        </p:txBody>
      </p:sp>
      <p:sp>
        <p:nvSpPr>
          <p:cNvPr id="3" name="Content Placeholder 2"/>
          <p:cNvSpPr>
            <a:spLocks noGrp="1"/>
          </p:cNvSpPr>
          <p:nvPr>
            <p:ph idx="1"/>
          </p:nvPr>
        </p:nvSpPr>
        <p:spPr>
          <a:xfrm>
            <a:off x="446856" y="1268760"/>
            <a:ext cx="8229600" cy="42484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lide Number Placeholder 4"/>
          <p:cNvSpPr>
            <a:spLocks noGrp="1"/>
          </p:cNvSpPr>
          <p:nvPr>
            <p:ph type="sldNum" sz="quarter" idx="12"/>
          </p:nvPr>
        </p:nvSpPr>
        <p:spPr>
          <a:xfrm>
            <a:off x="-27693" y="6594811"/>
            <a:ext cx="1043608" cy="246221"/>
          </a:xfrm>
        </p:spPr>
        <p:txBody>
          <a:bodyPr/>
          <a:lstStyle/>
          <a:p>
            <a:fld id="{A4C18273-3B06-4AC5-BD96-A00D2AA2E2E6}" type="slidenum">
              <a:rPr lang="en-GB" smtClean="0"/>
              <a:pPr/>
              <a:t>‹#›</a:t>
            </a:fld>
            <a:endParaRPr lang="en-GB" dirty="0"/>
          </a:p>
        </p:txBody>
      </p:sp>
      <p:sp>
        <p:nvSpPr>
          <p:cNvPr id="6" name="Title 1"/>
          <p:cNvSpPr>
            <a:spLocks noGrp="1"/>
          </p:cNvSpPr>
          <p:nvPr>
            <p:ph type="title"/>
          </p:nvPr>
        </p:nvSpPr>
        <p:spPr>
          <a:xfrm>
            <a:off x="230832" y="116632"/>
            <a:ext cx="8913168" cy="776875"/>
          </a:xfrm>
        </p:spPr>
        <p:txBody>
          <a:bodyPr/>
          <a:lstStyle>
            <a:lvl1pPr>
              <a:defRPr>
                <a:solidFill>
                  <a:srgbClr val="6D6E71"/>
                </a:solidFill>
              </a:defRPr>
            </a:lvl1pPr>
          </a:lstStyle>
          <a:p>
            <a:r>
              <a:rPr lang="en-US"/>
              <a:t>Click to edit Master title style</a:t>
            </a:r>
            <a:endParaRPr lang="en-GB"/>
          </a:p>
        </p:txBody>
      </p:sp>
    </p:spTree>
    <p:extLst>
      <p:ext uri="{BB962C8B-B14F-4D97-AF65-F5344CB8AC3E}">
        <p14:creationId xmlns:p14="http://schemas.microsoft.com/office/powerpoint/2010/main" val="450493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2 colum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0" y="6611779"/>
            <a:ext cx="1043608" cy="246221"/>
          </a:xfrm>
          <a:prstGeom prst="rect">
            <a:avLst/>
          </a:prstGeom>
        </p:spPr>
        <p:txBody>
          <a:bodyPr/>
          <a:lstStyle/>
          <a:p>
            <a:fld id="{A4C18273-3B06-4AC5-BD96-A00D2AA2E2E6}" type="slidenum">
              <a:rPr lang="en-GB" smtClean="0"/>
              <a:t>‹#›</a:t>
            </a:fld>
            <a:endParaRPr lang="en-GB" dirty="0"/>
          </a:p>
        </p:txBody>
      </p:sp>
      <p:sp>
        <p:nvSpPr>
          <p:cNvPr id="9" name="Content Placeholder 2"/>
          <p:cNvSpPr>
            <a:spLocks noGrp="1"/>
          </p:cNvSpPr>
          <p:nvPr>
            <p:ph idx="1"/>
          </p:nvPr>
        </p:nvSpPr>
        <p:spPr>
          <a:xfrm>
            <a:off x="323528" y="1628800"/>
            <a:ext cx="4114800" cy="4896544"/>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idx="13"/>
          </p:nvPr>
        </p:nvSpPr>
        <p:spPr>
          <a:xfrm>
            <a:off x="4788024" y="1628800"/>
            <a:ext cx="4114800" cy="4896544"/>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24776920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230832" y="116632"/>
            <a:ext cx="8913168" cy="776875"/>
          </a:xfrm>
        </p:spPr>
        <p:txBody>
          <a:bodyPr/>
          <a:lstStyle>
            <a:lvl1pPr>
              <a:defRPr>
                <a:solidFill>
                  <a:srgbClr val="6D6E71"/>
                </a:solidFill>
              </a:defRPr>
            </a:lvl1pPr>
          </a:lstStyle>
          <a:p>
            <a:r>
              <a:rPr lang="en-US"/>
              <a:t>Click to edit Master title style</a:t>
            </a:r>
            <a:endParaRPr lang="en-GB"/>
          </a:p>
        </p:txBody>
      </p:sp>
      <p:sp>
        <p:nvSpPr>
          <p:cNvPr id="4" name="Slide Number Placeholder 5"/>
          <p:cNvSpPr>
            <a:spLocks noGrp="1"/>
          </p:cNvSpPr>
          <p:nvPr>
            <p:ph type="sldNum" sz="quarter" idx="4"/>
          </p:nvPr>
        </p:nvSpPr>
        <p:spPr>
          <a:xfrm>
            <a:off x="-27693" y="6594811"/>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Tree>
    <p:extLst>
      <p:ext uri="{BB962C8B-B14F-4D97-AF65-F5344CB8AC3E}">
        <p14:creationId xmlns:p14="http://schemas.microsoft.com/office/powerpoint/2010/main" val="34268369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C18273-3B06-4AC5-BD96-A00D2AA2E2E6}" type="slidenum">
              <a:rPr lang="en-GB" smtClean="0"/>
              <a:pPr/>
              <a:t>‹#›</a:t>
            </a:fld>
            <a:endParaRPr lang="en-GB" dirty="0"/>
          </a:p>
        </p:txBody>
      </p:sp>
    </p:spTree>
    <p:extLst>
      <p:ext uri="{BB962C8B-B14F-4D97-AF65-F5344CB8AC3E}">
        <p14:creationId xmlns:p14="http://schemas.microsoft.com/office/powerpoint/2010/main" val="2566452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1_Title Only">
    <p:spTree>
      <p:nvGrpSpPr>
        <p:cNvPr id="1" name=""/>
        <p:cNvGrpSpPr/>
        <p:nvPr/>
      </p:nvGrpSpPr>
      <p:grpSpPr>
        <a:xfrm>
          <a:off x="0" y="0"/>
          <a:ext cx="0" cy="0"/>
          <a:chOff x="0" y="0"/>
          <a:chExt cx="0" cy="0"/>
        </a:xfrm>
      </p:grpSpPr>
      <p:pic>
        <p:nvPicPr>
          <p:cNvPr id="6" name="Picture 5" descr="DJS_coloured-backgrounds_White-top.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56492"/>
          </a:xfrm>
          <a:prstGeom prst="rect">
            <a:avLst/>
          </a:prstGeom>
        </p:spPr>
      </p:pic>
      <p:sp>
        <p:nvSpPr>
          <p:cNvPr id="4" name="Slide Number Placeholder 5"/>
          <p:cNvSpPr>
            <a:spLocks noGrp="1"/>
          </p:cNvSpPr>
          <p:nvPr>
            <p:ph type="sldNum" sz="quarter" idx="4"/>
          </p:nvPr>
        </p:nvSpPr>
        <p:spPr>
          <a:xfrm>
            <a:off x="179512" y="6381328"/>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
        <p:nvSpPr>
          <p:cNvPr id="9" name="Title Placeholder 1"/>
          <p:cNvSpPr>
            <a:spLocks noGrp="1"/>
          </p:cNvSpPr>
          <p:nvPr>
            <p:ph type="title"/>
          </p:nvPr>
        </p:nvSpPr>
        <p:spPr>
          <a:xfrm>
            <a:off x="323528" y="556667"/>
            <a:ext cx="7510611" cy="542854"/>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13" name="Content Placeholder 12"/>
          <p:cNvSpPr>
            <a:spLocks noGrp="1"/>
          </p:cNvSpPr>
          <p:nvPr>
            <p:ph sz="quarter" idx="10"/>
          </p:nvPr>
        </p:nvSpPr>
        <p:spPr>
          <a:xfrm>
            <a:off x="323528" y="1196752"/>
            <a:ext cx="8424936" cy="50405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832039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27693" y="6594811"/>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
        <p:nvSpPr>
          <p:cNvPr id="7" name="Title 1"/>
          <p:cNvSpPr>
            <a:spLocks noGrp="1"/>
          </p:cNvSpPr>
          <p:nvPr>
            <p:ph type="title"/>
          </p:nvPr>
        </p:nvSpPr>
        <p:spPr>
          <a:xfrm>
            <a:off x="230832" y="116632"/>
            <a:ext cx="8013576" cy="776875"/>
          </a:xfrm>
        </p:spPr>
        <p:txBody>
          <a:bodyPr/>
          <a:lstStyle>
            <a:lvl1pPr>
              <a:defRPr>
                <a:solidFill>
                  <a:srgbClr val="6D6E71"/>
                </a:solidFill>
              </a:defRPr>
            </a:lvl1pPr>
          </a:lstStyle>
          <a:p>
            <a:r>
              <a:rPr lang="en-US"/>
              <a:t>Click to edit Master title style</a:t>
            </a:r>
            <a:endParaRPr lang="en-GB" dirty="0"/>
          </a:p>
        </p:txBody>
      </p:sp>
    </p:spTree>
    <p:extLst>
      <p:ext uri="{BB962C8B-B14F-4D97-AF65-F5344CB8AC3E}">
        <p14:creationId xmlns:p14="http://schemas.microsoft.com/office/powerpoint/2010/main" val="3478397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4C18273-3B06-4AC5-BD96-A00D2AA2E2E6}" type="slidenum">
              <a:rPr lang="en-GB" smtClean="0"/>
              <a:pPr/>
              <a:t>‹#›</a:t>
            </a:fld>
            <a:endParaRPr lang="en-GB" dirty="0"/>
          </a:p>
        </p:txBody>
      </p:sp>
      <p:sp>
        <p:nvSpPr>
          <p:cNvPr id="9" name="Content Placeholder 2"/>
          <p:cNvSpPr>
            <a:spLocks noGrp="1"/>
          </p:cNvSpPr>
          <p:nvPr>
            <p:ph idx="1"/>
          </p:nvPr>
        </p:nvSpPr>
        <p:spPr>
          <a:xfrm>
            <a:off x="457200" y="1268760"/>
            <a:ext cx="4114800" cy="525658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idx="13"/>
          </p:nvPr>
        </p:nvSpPr>
        <p:spPr>
          <a:xfrm>
            <a:off x="4788024" y="1268760"/>
            <a:ext cx="4114800" cy="525658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
          <p:cNvSpPr>
            <a:spLocks noGrp="1"/>
          </p:cNvSpPr>
          <p:nvPr>
            <p:ph type="title"/>
          </p:nvPr>
        </p:nvSpPr>
        <p:spPr>
          <a:xfrm>
            <a:off x="230832" y="116632"/>
            <a:ext cx="8013576" cy="776875"/>
          </a:xfrm>
        </p:spPr>
        <p:txBody>
          <a:bodyPr/>
          <a:lstStyle>
            <a:lvl1pPr>
              <a:defRPr>
                <a:solidFill>
                  <a:srgbClr val="6D6E71"/>
                </a:solidFill>
              </a:defRPr>
            </a:lvl1pPr>
          </a:lstStyle>
          <a:p>
            <a:r>
              <a:rPr lang="en-US"/>
              <a:t>Click to edit Master title style</a:t>
            </a:r>
            <a:endParaRPr lang="en-GB" dirty="0"/>
          </a:p>
        </p:txBody>
      </p:sp>
    </p:spTree>
    <p:extLst>
      <p:ext uri="{BB962C8B-B14F-4D97-AF65-F5344CB8AC3E}">
        <p14:creationId xmlns:p14="http://schemas.microsoft.com/office/powerpoint/2010/main" val="1605957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lternative Layou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4C18273-3B06-4AC5-BD96-A00D2AA2E2E6}" type="slidenum">
              <a:rPr lang="en-GB" smtClean="0"/>
              <a:pPr/>
              <a:t>‹#›</a:t>
            </a:fld>
            <a:endParaRPr lang="en-GB" dirty="0"/>
          </a:p>
        </p:txBody>
      </p:sp>
      <p:sp>
        <p:nvSpPr>
          <p:cNvPr id="6" name="Content Placeholder 2"/>
          <p:cNvSpPr>
            <a:spLocks noGrp="1"/>
          </p:cNvSpPr>
          <p:nvPr>
            <p:ph idx="1"/>
          </p:nvPr>
        </p:nvSpPr>
        <p:spPr>
          <a:xfrm>
            <a:off x="457200" y="1268760"/>
            <a:ext cx="4114800" cy="525658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idx="13"/>
          </p:nvPr>
        </p:nvSpPr>
        <p:spPr>
          <a:xfrm>
            <a:off x="4788024" y="1268760"/>
            <a:ext cx="4114800" cy="230425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idx="14"/>
          </p:nvPr>
        </p:nvSpPr>
        <p:spPr>
          <a:xfrm>
            <a:off x="4788024" y="4221088"/>
            <a:ext cx="4114800" cy="230425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p:cNvSpPr>
            <a:spLocks noGrp="1"/>
          </p:cNvSpPr>
          <p:nvPr>
            <p:ph type="title"/>
          </p:nvPr>
        </p:nvSpPr>
        <p:spPr>
          <a:xfrm>
            <a:off x="230832" y="116632"/>
            <a:ext cx="8085584" cy="776875"/>
          </a:xfrm>
        </p:spPr>
        <p:txBody>
          <a:bodyPr/>
          <a:lstStyle>
            <a:lvl1pPr>
              <a:defRPr>
                <a:solidFill>
                  <a:srgbClr val="6D6E71"/>
                </a:solidFill>
              </a:defRPr>
            </a:lvl1pPr>
          </a:lstStyle>
          <a:p>
            <a:r>
              <a:rPr lang="en-US"/>
              <a:t>Click to edit Master title style</a:t>
            </a:r>
            <a:endParaRPr lang="en-GB"/>
          </a:p>
        </p:txBody>
      </p:sp>
    </p:spTree>
    <p:extLst>
      <p:ext uri="{BB962C8B-B14F-4D97-AF65-F5344CB8AC3E}">
        <p14:creationId xmlns:p14="http://schemas.microsoft.com/office/powerpoint/2010/main" val="26490024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lternative layout 2">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4C18273-3B06-4AC5-BD96-A00D2AA2E2E6}" type="slidenum">
              <a:rPr lang="en-GB" smtClean="0"/>
              <a:pPr/>
              <a:t>‹#›</a:t>
            </a:fld>
            <a:endParaRPr lang="en-GB" dirty="0"/>
          </a:p>
        </p:txBody>
      </p:sp>
      <p:sp>
        <p:nvSpPr>
          <p:cNvPr id="10" name="Content Placeholder 2"/>
          <p:cNvSpPr>
            <a:spLocks noGrp="1"/>
          </p:cNvSpPr>
          <p:nvPr>
            <p:ph idx="13"/>
          </p:nvPr>
        </p:nvSpPr>
        <p:spPr>
          <a:xfrm>
            <a:off x="467544" y="1268760"/>
            <a:ext cx="8208912" cy="720080"/>
          </a:xfrm>
        </p:spPr>
        <p:txBody>
          <a:bodyPr/>
          <a:lstStyle>
            <a:lvl2pPr marL="457200" indent="0">
              <a:buNone/>
              <a:defRPr/>
            </a:lvl2pPr>
          </a:lstStyle>
          <a:p>
            <a:pPr lvl="0"/>
            <a:r>
              <a:rPr lang="en-US"/>
              <a:t>Click to edit Master text styles</a:t>
            </a:r>
          </a:p>
        </p:txBody>
      </p:sp>
      <p:sp>
        <p:nvSpPr>
          <p:cNvPr id="11" name="Content Placeholder 2"/>
          <p:cNvSpPr>
            <a:spLocks noGrp="1"/>
          </p:cNvSpPr>
          <p:nvPr>
            <p:ph idx="1"/>
          </p:nvPr>
        </p:nvSpPr>
        <p:spPr>
          <a:xfrm>
            <a:off x="446856" y="2204864"/>
            <a:ext cx="8229600" cy="424847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
          <p:cNvSpPr>
            <a:spLocks noGrp="1"/>
          </p:cNvSpPr>
          <p:nvPr>
            <p:ph type="title"/>
          </p:nvPr>
        </p:nvSpPr>
        <p:spPr>
          <a:xfrm>
            <a:off x="230832" y="116632"/>
            <a:ext cx="8013576" cy="776875"/>
          </a:xfrm>
        </p:spPr>
        <p:txBody>
          <a:bodyPr/>
          <a:lstStyle>
            <a:lvl1pPr>
              <a:defRPr>
                <a:solidFill>
                  <a:srgbClr val="6D6E71"/>
                </a:solidFill>
              </a:defRPr>
            </a:lvl1pPr>
          </a:lstStyle>
          <a:p>
            <a:r>
              <a:rPr lang="en-US"/>
              <a:t>Click to edit Master title style</a:t>
            </a:r>
            <a:endParaRPr lang="en-GB"/>
          </a:p>
        </p:txBody>
      </p:sp>
    </p:spTree>
    <p:extLst>
      <p:ext uri="{BB962C8B-B14F-4D97-AF65-F5344CB8AC3E}">
        <p14:creationId xmlns:p14="http://schemas.microsoft.com/office/powerpoint/2010/main" val="110556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lternative layout 3">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C18273-3B06-4AC5-BD96-A00D2AA2E2E6}" type="slidenum">
              <a:rPr lang="en-GB" smtClean="0"/>
              <a:pPr/>
              <a:t>‹#›</a:t>
            </a:fld>
            <a:endParaRPr lang="en-GB" dirty="0"/>
          </a:p>
        </p:txBody>
      </p:sp>
      <p:sp>
        <p:nvSpPr>
          <p:cNvPr id="4" name="Content Placeholder 2"/>
          <p:cNvSpPr>
            <a:spLocks noGrp="1"/>
          </p:cNvSpPr>
          <p:nvPr>
            <p:ph idx="1"/>
          </p:nvPr>
        </p:nvSpPr>
        <p:spPr>
          <a:xfrm>
            <a:off x="4644008" y="1268760"/>
            <a:ext cx="4114800" cy="525658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2"/>
          <p:cNvSpPr>
            <a:spLocks noGrp="1"/>
          </p:cNvSpPr>
          <p:nvPr>
            <p:ph idx="13"/>
          </p:nvPr>
        </p:nvSpPr>
        <p:spPr>
          <a:xfrm>
            <a:off x="323528" y="1268760"/>
            <a:ext cx="4114800" cy="230425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idx="14"/>
          </p:nvPr>
        </p:nvSpPr>
        <p:spPr>
          <a:xfrm>
            <a:off x="323528" y="4221088"/>
            <a:ext cx="4114800" cy="230425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p:nvPr>
        </p:nvSpPr>
        <p:spPr>
          <a:xfrm>
            <a:off x="230832" y="116632"/>
            <a:ext cx="8085584" cy="776875"/>
          </a:xfrm>
        </p:spPr>
        <p:txBody>
          <a:bodyPr/>
          <a:lstStyle>
            <a:lvl1pPr>
              <a:defRPr>
                <a:solidFill>
                  <a:srgbClr val="6D6E71"/>
                </a:solidFill>
              </a:defRPr>
            </a:lvl1pPr>
          </a:lstStyle>
          <a:p>
            <a:r>
              <a:rPr lang="en-US"/>
              <a:t>Click to edit Master title style</a:t>
            </a:r>
            <a:endParaRPr lang="en-GB"/>
          </a:p>
        </p:txBody>
      </p:sp>
    </p:spTree>
    <p:extLst>
      <p:ext uri="{BB962C8B-B14F-4D97-AF65-F5344CB8AC3E}">
        <p14:creationId xmlns:p14="http://schemas.microsoft.com/office/powerpoint/2010/main" val="1505377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lternative layout 4">
    <p:spTree>
      <p:nvGrpSpPr>
        <p:cNvPr id="1" name=""/>
        <p:cNvGrpSpPr/>
        <p:nvPr/>
      </p:nvGrpSpPr>
      <p:grpSpPr>
        <a:xfrm>
          <a:off x="0" y="0"/>
          <a:ext cx="0" cy="0"/>
          <a:chOff x="0" y="0"/>
          <a:chExt cx="0" cy="0"/>
        </a:xfrm>
      </p:grpSpPr>
      <p:sp>
        <p:nvSpPr>
          <p:cNvPr id="2" name="Content Placeholder 2"/>
          <p:cNvSpPr>
            <a:spLocks noGrp="1"/>
          </p:cNvSpPr>
          <p:nvPr>
            <p:ph idx="13"/>
          </p:nvPr>
        </p:nvSpPr>
        <p:spPr>
          <a:xfrm>
            <a:off x="430306" y="5733256"/>
            <a:ext cx="8246150" cy="720080"/>
          </a:xfrm>
        </p:spPr>
        <p:txBody>
          <a:bodyPr/>
          <a:lstStyle>
            <a:lvl2pPr marL="457200" indent="0">
              <a:buNone/>
              <a:defRPr/>
            </a:lvl2pPr>
          </a:lstStyle>
          <a:p>
            <a:pPr lvl="0"/>
            <a:r>
              <a:rPr lang="en-US"/>
              <a:t>Click to edit Master text styles</a:t>
            </a:r>
          </a:p>
        </p:txBody>
      </p:sp>
      <p:sp>
        <p:nvSpPr>
          <p:cNvPr id="3" name="Content Placeholder 2"/>
          <p:cNvSpPr>
            <a:spLocks noGrp="1"/>
          </p:cNvSpPr>
          <p:nvPr>
            <p:ph idx="1"/>
          </p:nvPr>
        </p:nvSpPr>
        <p:spPr>
          <a:xfrm>
            <a:off x="446856" y="1268760"/>
            <a:ext cx="8229600" cy="424847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4"/>
          <p:cNvSpPr>
            <a:spLocks noGrp="1"/>
          </p:cNvSpPr>
          <p:nvPr>
            <p:ph type="sldNum" sz="quarter" idx="12"/>
          </p:nvPr>
        </p:nvSpPr>
        <p:spPr>
          <a:xfrm>
            <a:off x="-27693" y="6594811"/>
            <a:ext cx="1043608" cy="246221"/>
          </a:xfrm>
        </p:spPr>
        <p:txBody>
          <a:bodyPr/>
          <a:lstStyle/>
          <a:p>
            <a:fld id="{A4C18273-3B06-4AC5-BD96-A00D2AA2E2E6}" type="slidenum">
              <a:rPr lang="en-GB" smtClean="0"/>
              <a:pPr/>
              <a:t>‹#›</a:t>
            </a:fld>
            <a:endParaRPr lang="en-GB" dirty="0"/>
          </a:p>
        </p:txBody>
      </p:sp>
      <p:sp>
        <p:nvSpPr>
          <p:cNvPr id="6" name="Title 1"/>
          <p:cNvSpPr>
            <a:spLocks noGrp="1"/>
          </p:cNvSpPr>
          <p:nvPr>
            <p:ph type="title"/>
          </p:nvPr>
        </p:nvSpPr>
        <p:spPr>
          <a:xfrm>
            <a:off x="230832" y="116632"/>
            <a:ext cx="8085584" cy="776875"/>
          </a:xfrm>
        </p:spPr>
        <p:txBody>
          <a:bodyPr/>
          <a:lstStyle>
            <a:lvl1pPr>
              <a:defRPr>
                <a:solidFill>
                  <a:srgbClr val="6D6E71"/>
                </a:solidFill>
              </a:defRPr>
            </a:lvl1pPr>
          </a:lstStyle>
          <a:p>
            <a:r>
              <a:rPr lang="en-US"/>
              <a:t>Click to edit Master title style</a:t>
            </a:r>
            <a:endParaRPr lang="en-GB"/>
          </a:p>
        </p:txBody>
      </p:sp>
    </p:spTree>
    <p:extLst>
      <p:ext uri="{BB962C8B-B14F-4D97-AF65-F5344CB8AC3E}">
        <p14:creationId xmlns:p14="http://schemas.microsoft.com/office/powerpoint/2010/main" val="3603325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230832" y="116632"/>
            <a:ext cx="8085584" cy="776875"/>
          </a:xfrm>
        </p:spPr>
        <p:txBody>
          <a:bodyPr>
            <a:normAutofit/>
          </a:bodyPr>
          <a:lstStyle>
            <a:lvl1pPr>
              <a:defRPr lang="en-US" sz="1600" b="0" i="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GB" dirty="0"/>
          </a:p>
        </p:txBody>
      </p:sp>
      <p:sp>
        <p:nvSpPr>
          <p:cNvPr id="4" name="Slide Number Placeholder 5"/>
          <p:cNvSpPr>
            <a:spLocks noGrp="1"/>
          </p:cNvSpPr>
          <p:nvPr>
            <p:ph type="sldNum" sz="quarter" idx="4"/>
          </p:nvPr>
        </p:nvSpPr>
        <p:spPr>
          <a:xfrm>
            <a:off x="-27693" y="6594811"/>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Tree>
    <p:extLst>
      <p:ext uri="{BB962C8B-B14F-4D97-AF65-F5344CB8AC3E}">
        <p14:creationId xmlns:p14="http://schemas.microsoft.com/office/powerpoint/2010/main" val="34563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lternative Layou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0" y="6611779"/>
            <a:ext cx="1043608" cy="246221"/>
          </a:xfrm>
          <a:prstGeom prst="rect">
            <a:avLst/>
          </a:prstGeom>
        </p:spPr>
        <p:txBody>
          <a:bodyPr/>
          <a:lstStyle/>
          <a:p>
            <a:fld id="{A4C18273-3B06-4AC5-BD96-A00D2AA2E2E6}" type="slidenum">
              <a:rPr lang="en-GB" smtClean="0"/>
              <a:t>‹#›</a:t>
            </a:fld>
            <a:endParaRPr lang="en-GB" dirty="0"/>
          </a:p>
        </p:txBody>
      </p:sp>
      <p:sp>
        <p:nvSpPr>
          <p:cNvPr id="6" name="Content Placeholder 2"/>
          <p:cNvSpPr>
            <a:spLocks noGrp="1"/>
          </p:cNvSpPr>
          <p:nvPr>
            <p:ph idx="1"/>
          </p:nvPr>
        </p:nvSpPr>
        <p:spPr>
          <a:xfrm>
            <a:off x="457200" y="1556792"/>
            <a:ext cx="4114800" cy="4968552"/>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idx="13"/>
          </p:nvPr>
        </p:nvSpPr>
        <p:spPr>
          <a:xfrm>
            <a:off x="4788024" y="1556792"/>
            <a:ext cx="4114800" cy="2304256"/>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idx="14"/>
          </p:nvPr>
        </p:nvSpPr>
        <p:spPr>
          <a:xfrm>
            <a:off x="4788024" y="4221088"/>
            <a:ext cx="4114800" cy="2304256"/>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3729928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C18273-3B06-4AC5-BD96-A00D2AA2E2E6}" type="slidenum">
              <a:rPr lang="en-GB" smtClean="0"/>
              <a:pPr/>
              <a:t>‹#›</a:t>
            </a:fld>
            <a:endParaRPr lang="en-GB" dirty="0"/>
          </a:p>
        </p:txBody>
      </p:sp>
    </p:spTree>
    <p:extLst>
      <p:ext uri="{BB962C8B-B14F-4D97-AF65-F5344CB8AC3E}">
        <p14:creationId xmlns:p14="http://schemas.microsoft.com/office/powerpoint/2010/main" val="1987104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Title 1"/>
          <p:cNvSpPr>
            <a:spLocks noGrp="1"/>
          </p:cNvSpPr>
          <p:nvPr>
            <p:ph type="title"/>
          </p:nvPr>
        </p:nvSpPr>
        <p:spPr>
          <a:xfrm>
            <a:off x="230832" y="116632"/>
            <a:ext cx="8013576" cy="776875"/>
          </a:xfrm>
        </p:spPr>
        <p:txBody>
          <a:bodyPr/>
          <a:lstStyle>
            <a:lvl1pPr>
              <a:defRPr>
                <a:solidFill>
                  <a:srgbClr val="6D6E71"/>
                </a:solidFill>
              </a:defRPr>
            </a:lvl1pPr>
          </a:lstStyle>
          <a:p>
            <a:r>
              <a:rPr lang="en-US"/>
              <a:t>Click to edit Master title style</a:t>
            </a:r>
            <a:endParaRPr lang="en-GB" dirty="0"/>
          </a:p>
        </p:txBody>
      </p:sp>
      <p:sp>
        <p:nvSpPr>
          <p:cNvPr id="5" name="Slide Number Placeholder 3"/>
          <p:cNvSpPr>
            <a:spLocks noGrp="1"/>
          </p:cNvSpPr>
          <p:nvPr>
            <p:ph type="sldNum" sz="quarter" idx="4"/>
          </p:nvPr>
        </p:nvSpPr>
        <p:spPr>
          <a:xfrm>
            <a:off x="0" y="6499051"/>
            <a:ext cx="2057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fld id="{D71DD2DA-0A4B-4F3F-8146-3006C277D1DB}" type="slidenum">
              <a:rPr lang="en-GB" smtClean="0">
                <a:solidFill>
                  <a:srgbClr val="6D6E71">
                    <a:tint val="75000"/>
                  </a:srgbClr>
                </a:solidFill>
              </a:rPr>
              <a:pPr/>
              <a:t>‹#›</a:t>
            </a:fld>
            <a:endParaRPr lang="en-GB">
              <a:solidFill>
                <a:srgbClr val="6D6E71">
                  <a:tint val="75000"/>
                </a:srgbClr>
              </a:solidFill>
            </a:endParaRPr>
          </a:p>
        </p:txBody>
      </p:sp>
    </p:spTree>
    <p:extLst>
      <p:ext uri="{BB962C8B-B14F-4D97-AF65-F5344CB8AC3E}">
        <p14:creationId xmlns:p14="http://schemas.microsoft.com/office/powerpoint/2010/main" val="40441966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27693" y="6594811"/>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
        <p:nvSpPr>
          <p:cNvPr id="7"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31151868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itle and 2 colum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0" y="6611779"/>
            <a:ext cx="1043608" cy="246221"/>
          </a:xfrm>
          <a:prstGeom prst="rect">
            <a:avLst/>
          </a:prstGeom>
        </p:spPr>
        <p:txBody>
          <a:bodyPr/>
          <a:lstStyle/>
          <a:p>
            <a:fld id="{A4C18273-3B06-4AC5-BD96-A00D2AA2E2E6}" type="slidenum">
              <a:rPr lang="en-GB" smtClean="0"/>
              <a:pPr/>
              <a:t>‹#›</a:t>
            </a:fld>
            <a:endParaRPr lang="en-GB" dirty="0"/>
          </a:p>
        </p:txBody>
      </p:sp>
      <p:sp>
        <p:nvSpPr>
          <p:cNvPr id="9" name="Content Placeholder 2"/>
          <p:cNvSpPr>
            <a:spLocks noGrp="1"/>
          </p:cNvSpPr>
          <p:nvPr>
            <p:ph idx="1"/>
          </p:nvPr>
        </p:nvSpPr>
        <p:spPr>
          <a:xfrm>
            <a:off x="323528" y="1628800"/>
            <a:ext cx="4114800" cy="4896544"/>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idx="13"/>
          </p:nvPr>
        </p:nvSpPr>
        <p:spPr>
          <a:xfrm>
            <a:off x="4788024" y="1628800"/>
            <a:ext cx="4114800" cy="4896544"/>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26589566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Alternative Layou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0" y="6611779"/>
            <a:ext cx="1043608" cy="246221"/>
          </a:xfrm>
          <a:prstGeom prst="rect">
            <a:avLst/>
          </a:prstGeom>
        </p:spPr>
        <p:txBody>
          <a:bodyPr/>
          <a:lstStyle/>
          <a:p>
            <a:fld id="{A4C18273-3B06-4AC5-BD96-A00D2AA2E2E6}" type="slidenum">
              <a:rPr lang="en-GB" smtClean="0"/>
              <a:pPr/>
              <a:t>‹#›</a:t>
            </a:fld>
            <a:endParaRPr lang="en-GB" dirty="0"/>
          </a:p>
        </p:txBody>
      </p:sp>
      <p:sp>
        <p:nvSpPr>
          <p:cNvPr id="6" name="Content Placeholder 2"/>
          <p:cNvSpPr>
            <a:spLocks noGrp="1"/>
          </p:cNvSpPr>
          <p:nvPr>
            <p:ph idx="1"/>
          </p:nvPr>
        </p:nvSpPr>
        <p:spPr>
          <a:xfrm>
            <a:off x="457200" y="1556792"/>
            <a:ext cx="4114800" cy="4968552"/>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idx="13"/>
          </p:nvPr>
        </p:nvSpPr>
        <p:spPr>
          <a:xfrm>
            <a:off x="4788024" y="1556792"/>
            <a:ext cx="4114800" cy="2304256"/>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idx="14"/>
          </p:nvPr>
        </p:nvSpPr>
        <p:spPr>
          <a:xfrm>
            <a:off x="4788024" y="4221088"/>
            <a:ext cx="4114800" cy="2304256"/>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22399690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Alternative layout 2">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0" y="6611779"/>
            <a:ext cx="1043608" cy="246221"/>
          </a:xfrm>
          <a:prstGeom prst="rect">
            <a:avLst/>
          </a:prstGeom>
        </p:spPr>
        <p:txBody>
          <a:bodyPr/>
          <a:lstStyle/>
          <a:p>
            <a:fld id="{A4C18273-3B06-4AC5-BD96-A00D2AA2E2E6}" type="slidenum">
              <a:rPr lang="en-GB" smtClean="0"/>
              <a:pPr/>
              <a:t>‹#›</a:t>
            </a:fld>
            <a:endParaRPr lang="en-GB" dirty="0"/>
          </a:p>
        </p:txBody>
      </p:sp>
      <p:sp>
        <p:nvSpPr>
          <p:cNvPr id="10" name="Content Placeholder 2"/>
          <p:cNvSpPr>
            <a:spLocks noGrp="1"/>
          </p:cNvSpPr>
          <p:nvPr>
            <p:ph idx="13"/>
          </p:nvPr>
        </p:nvSpPr>
        <p:spPr>
          <a:xfrm>
            <a:off x="323528" y="1556792"/>
            <a:ext cx="8352928" cy="720080"/>
          </a:xfrm>
        </p:spPr>
        <p:txBody>
          <a:bodyPr/>
          <a:lstStyle>
            <a:lvl1pPr algn="just">
              <a:lnSpc>
                <a:spcPct val="120000"/>
              </a:lnSpc>
              <a:spcBef>
                <a:spcPts val="600"/>
              </a:spcBef>
              <a:spcAft>
                <a:spcPts val="600"/>
              </a:spcAft>
              <a:defRPr/>
            </a:lvl1pPr>
            <a:lvl2pPr marL="457200" indent="0">
              <a:buNone/>
              <a:defRPr/>
            </a:lvl2pPr>
          </a:lstStyle>
          <a:p>
            <a:pPr lvl="0"/>
            <a:r>
              <a:rPr lang="en-US"/>
              <a:t>Click to edit Master text styles</a:t>
            </a:r>
          </a:p>
        </p:txBody>
      </p:sp>
      <p:sp>
        <p:nvSpPr>
          <p:cNvPr id="11" name="Content Placeholder 2"/>
          <p:cNvSpPr>
            <a:spLocks noGrp="1"/>
          </p:cNvSpPr>
          <p:nvPr>
            <p:ph idx="1"/>
          </p:nvPr>
        </p:nvSpPr>
        <p:spPr>
          <a:xfrm>
            <a:off x="323528" y="2420888"/>
            <a:ext cx="8352928" cy="4032448"/>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20384398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Alternative layout 3">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611779"/>
            <a:ext cx="1043608" cy="246221"/>
          </a:xfrm>
          <a:prstGeom prst="rect">
            <a:avLst/>
          </a:prstGeom>
        </p:spPr>
        <p:txBody>
          <a:bodyPr/>
          <a:lstStyle/>
          <a:p>
            <a:fld id="{A4C18273-3B06-4AC5-BD96-A00D2AA2E2E6}" type="slidenum">
              <a:rPr lang="en-GB" smtClean="0"/>
              <a:pPr/>
              <a:t>‹#›</a:t>
            </a:fld>
            <a:endParaRPr lang="en-GB" dirty="0"/>
          </a:p>
        </p:txBody>
      </p:sp>
      <p:sp>
        <p:nvSpPr>
          <p:cNvPr id="4" name="Content Placeholder 2"/>
          <p:cNvSpPr>
            <a:spLocks noGrp="1"/>
          </p:cNvSpPr>
          <p:nvPr>
            <p:ph idx="1"/>
          </p:nvPr>
        </p:nvSpPr>
        <p:spPr>
          <a:xfrm>
            <a:off x="4644008" y="1556792"/>
            <a:ext cx="4114800" cy="4968552"/>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2"/>
          <p:cNvSpPr>
            <a:spLocks noGrp="1"/>
          </p:cNvSpPr>
          <p:nvPr>
            <p:ph idx="13"/>
          </p:nvPr>
        </p:nvSpPr>
        <p:spPr>
          <a:xfrm>
            <a:off x="323528" y="1556792"/>
            <a:ext cx="4114800" cy="2304256"/>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idx="14"/>
          </p:nvPr>
        </p:nvSpPr>
        <p:spPr>
          <a:xfrm>
            <a:off x="323528" y="4221088"/>
            <a:ext cx="4114800" cy="2304256"/>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28234797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Alternative layout 4">
    <p:spTree>
      <p:nvGrpSpPr>
        <p:cNvPr id="1" name=""/>
        <p:cNvGrpSpPr/>
        <p:nvPr/>
      </p:nvGrpSpPr>
      <p:grpSpPr>
        <a:xfrm>
          <a:off x="0" y="0"/>
          <a:ext cx="0" cy="0"/>
          <a:chOff x="0" y="0"/>
          <a:chExt cx="0" cy="0"/>
        </a:xfrm>
      </p:grpSpPr>
      <p:sp>
        <p:nvSpPr>
          <p:cNvPr id="2" name="Content Placeholder 2"/>
          <p:cNvSpPr>
            <a:spLocks noGrp="1"/>
          </p:cNvSpPr>
          <p:nvPr>
            <p:ph idx="13"/>
          </p:nvPr>
        </p:nvSpPr>
        <p:spPr>
          <a:xfrm>
            <a:off x="430306" y="5733256"/>
            <a:ext cx="8246150" cy="720080"/>
          </a:xfrm>
        </p:spPr>
        <p:txBody>
          <a:bodyPr/>
          <a:lstStyle>
            <a:lvl1pPr algn="just">
              <a:lnSpc>
                <a:spcPct val="120000"/>
              </a:lnSpc>
              <a:spcBef>
                <a:spcPts val="600"/>
              </a:spcBef>
              <a:spcAft>
                <a:spcPts val="600"/>
              </a:spcAft>
              <a:defRPr/>
            </a:lvl1pPr>
            <a:lvl2pPr marL="457200" indent="0">
              <a:buNone/>
              <a:defRPr/>
            </a:lvl2pPr>
          </a:lstStyle>
          <a:p>
            <a:pPr lvl="0"/>
            <a:r>
              <a:rPr lang="en-US"/>
              <a:t>Click to edit Master text styles</a:t>
            </a:r>
          </a:p>
        </p:txBody>
      </p:sp>
      <p:sp>
        <p:nvSpPr>
          <p:cNvPr id="3" name="Content Placeholder 2"/>
          <p:cNvSpPr>
            <a:spLocks noGrp="1"/>
          </p:cNvSpPr>
          <p:nvPr>
            <p:ph idx="1"/>
          </p:nvPr>
        </p:nvSpPr>
        <p:spPr>
          <a:xfrm>
            <a:off x="446856" y="1556792"/>
            <a:ext cx="8229600" cy="3960440"/>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4"/>
          <p:cNvSpPr>
            <a:spLocks noGrp="1"/>
          </p:cNvSpPr>
          <p:nvPr>
            <p:ph type="sldNum" sz="quarter" idx="12"/>
          </p:nvPr>
        </p:nvSpPr>
        <p:spPr>
          <a:xfrm>
            <a:off x="-27693" y="6594811"/>
            <a:ext cx="1043608" cy="246221"/>
          </a:xfrm>
          <a:prstGeom prst="rect">
            <a:avLst/>
          </a:prstGeom>
        </p:spPr>
        <p:txBody>
          <a:bodyPr/>
          <a:lstStyle/>
          <a:p>
            <a:fld id="{A4C18273-3B06-4AC5-BD96-A00D2AA2E2E6}" type="slidenum">
              <a:rPr lang="en-GB" smtClean="0"/>
              <a:pPr/>
              <a:t>‹#›</a:t>
            </a:fld>
            <a:endParaRPr lang="en-GB" dirty="0"/>
          </a:p>
        </p:txBody>
      </p:sp>
      <p:sp>
        <p:nvSpPr>
          <p:cNvPr id="8"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35985101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Alternative layout 5">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8425" y="258620"/>
            <a:ext cx="576063" cy="174442"/>
          </a:xfrm>
          <a:prstGeom prst="rect">
            <a:avLst/>
          </a:prstGeom>
        </p:spPr>
      </p:pic>
      <p:sp>
        <p:nvSpPr>
          <p:cNvPr id="40" name="Text Placeholder 37"/>
          <p:cNvSpPr>
            <a:spLocks noGrp="1"/>
          </p:cNvSpPr>
          <p:nvPr>
            <p:ph type="body" sz="quarter" idx="14" hasCustomPrompt="1"/>
          </p:nvPr>
        </p:nvSpPr>
        <p:spPr>
          <a:xfrm>
            <a:off x="309564" y="692696"/>
            <a:ext cx="2715828" cy="1931088"/>
          </a:xfrm>
        </p:spPr>
        <p:txBody>
          <a:bodyPr anchor="t">
            <a:normAutofit/>
          </a:bodyPr>
          <a:lstStyle>
            <a:lvl1pPr marL="0" indent="0">
              <a:buNone/>
              <a:defRPr sz="2800">
                <a:solidFill>
                  <a:srgbClr val="1268B3"/>
                </a:solidFill>
              </a:defRPr>
            </a:lvl1pPr>
            <a:lvl2pPr>
              <a:defRPr>
                <a:solidFill>
                  <a:srgbClr val="1268B3"/>
                </a:solidFill>
              </a:defRPr>
            </a:lvl2pPr>
            <a:lvl3pPr>
              <a:defRPr>
                <a:solidFill>
                  <a:srgbClr val="1268B3"/>
                </a:solidFill>
              </a:defRPr>
            </a:lvl3pPr>
            <a:lvl4pPr>
              <a:defRPr>
                <a:solidFill>
                  <a:srgbClr val="1268B3"/>
                </a:solidFill>
              </a:defRPr>
            </a:lvl4pPr>
            <a:lvl5pPr>
              <a:defRPr>
                <a:solidFill>
                  <a:srgbClr val="1268B3"/>
                </a:solidFill>
              </a:defRPr>
            </a:lvl5pPr>
          </a:lstStyle>
          <a:p>
            <a:pPr lvl="0"/>
            <a:r>
              <a:rPr lang="en-US" dirty="0"/>
              <a:t>Click to edit title</a:t>
            </a:r>
            <a:endParaRPr lang="en-GB" dirty="0"/>
          </a:p>
        </p:txBody>
      </p:sp>
      <p:sp>
        <p:nvSpPr>
          <p:cNvPr id="10" name="Content Placeholder 15"/>
          <p:cNvSpPr>
            <a:spLocks noGrp="1"/>
          </p:cNvSpPr>
          <p:nvPr>
            <p:ph sz="quarter" idx="10"/>
          </p:nvPr>
        </p:nvSpPr>
        <p:spPr>
          <a:xfrm>
            <a:off x="309563" y="2924944"/>
            <a:ext cx="8654925" cy="3600400"/>
          </a:xfrm>
          <a:ln>
            <a:noFill/>
            <a:prstDash val="dash"/>
          </a:ln>
        </p:spPr>
        <p:txBody>
          <a:bodyPr lIns="108000" tIns="108000" rIns="108000" bIns="108000"/>
          <a:lstStyle>
            <a:lvl1pPr marL="0" indent="0" algn="just">
              <a:lnSpc>
                <a:spcPct val="120000"/>
              </a:lnSpc>
              <a:spcBef>
                <a:spcPts val="600"/>
              </a:spcBef>
              <a:spcAft>
                <a:spcPts val="600"/>
              </a:spcAft>
              <a:buNone/>
              <a:defRPr i="1"/>
            </a:lvl1pPr>
            <a:lvl2pPr marL="457200" indent="0" algn="just">
              <a:lnSpc>
                <a:spcPct val="120000"/>
              </a:lnSpc>
              <a:spcBef>
                <a:spcPts val="600"/>
              </a:spcBef>
              <a:spcAft>
                <a:spcPts val="600"/>
              </a:spcAft>
              <a:buNone/>
              <a:defRPr i="1"/>
            </a:lvl2pPr>
            <a:lvl3pPr marL="914400" indent="0" algn="just">
              <a:lnSpc>
                <a:spcPct val="120000"/>
              </a:lnSpc>
              <a:spcBef>
                <a:spcPts val="600"/>
              </a:spcBef>
              <a:spcAft>
                <a:spcPts val="600"/>
              </a:spcAft>
              <a:buNone/>
              <a:defRPr i="1"/>
            </a:lvl3pPr>
            <a:lvl4pPr marL="1371600" indent="0" algn="just">
              <a:lnSpc>
                <a:spcPct val="120000"/>
              </a:lnSpc>
              <a:spcBef>
                <a:spcPts val="600"/>
              </a:spcBef>
              <a:spcAft>
                <a:spcPts val="600"/>
              </a:spcAft>
              <a:buNone/>
              <a:defRPr i="1"/>
            </a:lvl4pPr>
            <a:lvl5pPr marL="1828800" indent="0" algn="just">
              <a:lnSpc>
                <a:spcPct val="120000"/>
              </a:lnSpc>
              <a:spcBef>
                <a:spcPts val="600"/>
              </a:spcBef>
              <a:spcAft>
                <a:spcPts val="600"/>
              </a:spcAft>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 Placeholder 2"/>
          <p:cNvSpPr>
            <a:spLocks noGrp="1"/>
          </p:cNvSpPr>
          <p:nvPr>
            <p:ph type="body" sz="quarter" idx="15"/>
          </p:nvPr>
        </p:nvSpPr>
        <p:spPr>
          <a:xfrm>
            <a:off x="3025775" y="692150"/>
            <a:ext cx="6027738" cy="1931988"/>
          </a:xfrm>
        </p:spPr>
        <p:txBody>
          <a:bodyPr anchor="ct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vl5pPr algn="just">
              <a:lnSpc>
                <a:spcPct val="12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Slide Number Placeholder 5"/>
          <p:cNvSpPr txBox="1">
            <a:spLocks/>
          </p:cNvSpPr>
          <p:nvPr userDrawn="1"/>
        </p:nvSpPr>
        <p:spPr>
          <a:xfrm>
            <a:off x="0" y="6611779"/>
            <a:ext cx="1043608" cy="246221"/>
          </a:xfrm>
          <a:prstGeom prst="rect">
            <a:avLst/>
          </a:prstGeom>
        </p:spPr>
        <p:txBody>
          <a:bodyPr vert="horz" lIns="91440" tIns="45720" rIns="91440" bIns="45720" rtlCol="0" anchor="b">
            <a:spAutoFit/>
          </a:bodyPr>
          <a:lstStyle>
            <a:defPPr>
              <a:defRPr lang="en-US"/>
            </a:defPPr>
            <a:lvl1pPr marL="0" algn="l" defTabSz="914400" rtl="0" eaLnBrk="1" latinLnBrk="0" hangingPunct="1">
              <a:defRPr sz="10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C18273-3B06-4AC5-BD96-A00D2AA2E2E6}" type="slidenum">
              <a:rPr lang="en-GB" smtClean="0"/>
              <a:pPr/>
              <a:t>‹#›</a:t>
            </a:fld>
            <a:endParaRPr lang="en-GB" dirty="0"/>
          </a:p>
        </p:txBody>
      </p:sp>
      <p:cxnSp>
        <p:nvCxnSpPr>
          <p:cNvPr id="8" name="Straight Connector 7"/>
          <p:cNvCxnSpPr/>
          <p:nvPr userDrawn="1"/>
        </p:nvCxnSpPr>
        <p:spPr>
          <a:xfrm flipH="1">
            <a:off x="179512" y="345841"/>
            <a:ext cx="8064896" cy="0"/>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633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Alternative layout 8">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8425" y="258620"/>
            <a:ext cx="576063" cy="174442"/>
          </a:xfrm>
          <a:prstGeom prst="rect">
            <a:avLst/>
          </a:prstGeom>
        </p:spPr>
      </p:pic>
      <p:sp>
        <p:nvSpPr>
          <p:cNvPr id="40" name="Text Placeholder 37"/>
          <p:cNvSpPr>
            <a:spLocks noGrp="1"/>
          </p:cNvSpPr>
          <p:nvPr>
            <p:ph type="body" sz="quarter" idx="14" hasCustomPrompt="1"/>
          </p:nvPr>
        </p:nvSpPr>
        <p:spPr>
          <a:xfrm>
            <a:off x="309564" y="692696"/>
            <a:ext cx="2715828" cy="1931088"/>
          </a:xfrm>
        </p:spPr>
        <p:txBody>
          <a:bodyPr anchor="t">
            <a:normAutofit/>
          </a:bodyPr>
          <a:lstStyle>
            <a:lvl1pPr marL="0" indent="0">
              <a:buNone/>
              <a:defRPr sz="2800">
                <a:solidFill>
                  <a:srgbClr val="1268B3"/>
                </a:solidFill>
              </a:defRPr>
            </a:lvl1pPr>
            <a:lvl2pPr>
              <a:defRPr>
                <a:solidFill>
                  <a:srgbClr val="1268B3"/>
                </a:solidFill>
              </a:defRPr>
            </a:lvl2pPr>
            <a:lvl3pPr>
              <a:defRPr>
                <a:solidFill>
                  <a:srgbClr val="1268B3"/>
                </a:solidFill>
              </a:defRPr>
            </a:lvl3pPr>
            <a:lvl4pPr>
              <a:defRPr>
                <a:solidFill>
                  <a:srgbClr val="1268B3"/>
                </a:solidFill>
              </a:defRPr>
            </a:lvl4pPr>
            <a:lvl5pPr>
              <a:defRPr>
                <a:solidFill>
                  <a:srgbClr val="1268B3"/>
                </a:solidFill>
              </a:defRPr>
            </a:lvl5pPr>
          </a:lstStyle>
          <a:p>
            <a:pPr lvl="0"/>
            <a:r>
              <a:rPr lang="en-US" dirty="0"/>
              <a:t>Click to edit title</a:t>
            </a:r>
            <a:endParaRPr lang="en-GB" dirty="0"/>
          </a:p>
        </p:txBody>
      </p:sp>
      <p:sp>
        <p:nvSpPr>
          <p:cNvPr id="10" name="Content Placeholder 15"/>
          <p:cNvSpPr>
            <a:spLocks noGrp="1"/>
          </p:cNvSpPr>
          <p:nvPr>
            <p:ph sz="quarter" idx="10"/>
          </p:nvPr>
        </p:nvSpPr>
        <p:spPr>
          <a:xfrm>
            <a:off x="3059832" y="2924944"/>
            <a:ext cx="5904656" cy="3600400"/>
          </a:xfrm>
          <a:ln>
            <a:noFill/>
            <a:prstDash val="dash"/>
          </a:ln>
        </p:spPr>
        <p:txBody>
          <a:bodyPr lIns="108000" tIns="108000" rIns="108000" bIns="108000"/>
          <a:lstStyle>
            <a:lvl1pPr marL="0" indent="0" algn="just">
              <a:lnSpc>
                <a:spcPct val="120000"/>
              </a:lnSpc>
              <a:spcBef>
                <a:spcPts val="600"/>
              </a:spcBef>
              <a:spcAft>
                <a:spcPts val="600"/>
              </a:spcAft>
              <a:buNone/>
              <a:defRPr i="1"/>
            </a:lvl1pPr>
            <a:lvl2pPr marL="457200" indent="0" algn="just">
              <a:lnSpc>
                <a:spcPct val="120000"/>
              </a:lnSpc>
              <a:spcBef>
                <a:spcPts val="600"/>
              </a:spcBef>
              <a:spcAft>
                <a:spcPts val="600"/>
              </a:spcAft>
              <a:buNone/>
              <a:defRPr i="1"/>
            </a:lvl2pPr>
            <a:lvl3pPr marL="914400" indent="0" algn="just">
              <a:lnSpc>
                <a:spcPct val="120000"/>
              </a:lnSpc>
              <a:spcBef>
                <a:spcPts val="600"/>
              </a:spcBef>
              <a:spcAft>
                <a:spcPts val="600"/>
              </a:spcAft>
              <a:buNone/>
              <a:defRPr i="1"/>
            </a:lvl3pPr>
            <a:lvl4pPr marL="1371600" indent="0" algn="just">
              <a:lnSpc>
                <a:spcPct val="120000"/>
              </a:lnSpc>
              <a:spcBef>
                <a:spcPts val="600"/>
              </a:spcBef>
              <a:spcAft>
                <a:spcPts val="600"/>
              </a:spcAft>
              <a:buNone/>
              <a:defRPr i="1"/>
            </a:lvl4pPr>
            <a:lvl5pPr marL="1828800" indent="0" algn="just">
              <a:lnSpc>
                <a:spcPct val="120000"/>
              </a:lnSpc>
              <a:spcBef>
                <a:spcPts val="600"/>
              </a:spcBef>
              <a:spcAft>
                <a:spcPts val="600"/>
              </a:spcAft>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Slide Number Placeholder 5"/>
          <p:cNvSpPr txBox="1">
            <a:spLocks/>
          </p:cNvSpPr>
          <p:nvPr userDrawn="1"/>
        </p:nvSpPr>
        <p:spPr>
          <a:xfrm>
            <a:off x="0" y="6611779"/>
            <a:ext cx="1043608" cy="246221"/>
          </a:xfrm>
          <a:prstGeom prst="rect">
            <a:avLst/>
          </a:prstGeom>
        </p:spPr>
        <p:txBody>
          <a:bodyPr vert="horz" lIns="91440" tIns="45720" rIns="91440" bIns="45720" rtlCol="0" anchor="b">
            <a:spAutoFit/>
          </a:bodyPr>
          <a:lstStyle>
            <a:defPPr>
              <a:defRPr lang="en-US"/>
            </a:defPPr>
            <a:lvl1pPr marL="0" algn="l" defTabSz="914400" rtl="0" eaLnBrk="1" latinLnBrk="0" hangingPunct="1">
              <a:defRPr sz="10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C18273-3B06-4AC5-BD96-A00D2AA2E2E6}" type="slidenum">
              <a:rPr lang="en-GB" smtClean="0"/>
              <a:pPr/>
              <a:t>‹#›</a:t>
            </a:fld>
            <a:endParaRPr lang="en-GB" dirty="0"/>
          </a:p>
        </p:txBody>
      </p:sp>
      <p:sp>
        <p:nvSpPr>
          <p:cNvPr id="9" name="Text Placeholder 2"/>
          <p:cNvSpPr>
            <a:spLocks noGrp="1"/>
          </p:cNvSpPr>
          <p:nvPr>
            <p:ph type="body" sz="quarter" idx="15"/>
          </p:nvPr>
        </p:nvSpPr>
        <p:spPr>
          <a:xfrm>
            <a:off x="3025775" y="692150"/>
            <a:ext cx="6027738" cy="1931988"/>
          </a:xfrm>
        </p:spPr>
        <p:txBody>
          <a:bodyPr anchor="ctr">
            <a:noAutofit/>
          </a:bodyPr>
          <a:lstStyle>
            <a:lvl1pPr marL="0" indent="0">
              <a:lnSpc>
                <a:spcPct val="100000"/>
              </a:lnSpc>
              <a:spcBef>
                <a:spcPts val="0"/>
              </a:spcBef>
              <a:spcAft>
                <a:spcPts val="0"/>
              </a:spcAft>
              <a:buNone/>
              <a:defRPr sz="3200">
                <a:solidFill>
                  <a:srgbClr val="6D6E71"/>
                </a:solidFill>
              </a:defRPr>
            </a:lvl1pPr>
            <a:lvl2pPr marL="457200" indent="0">
              <a:lnSpc>
                <a:spcPct val="120000"/>
              </a:lnSpc>
              <a:spcBef>
                <a:spcPts val="0"/>
              </a:spcBef>
              <a:spcAft>
                <a:spcPts val="600"/>
              </a:spcAft>
              <a:buNone/>
              <a:defRPr sz="2400">
                <a:solidFill>
                  <a:srgbClr val="FF0090"/>
                </a:solidFill>
              </a:defRPr>
            </a:lvl2pPr>
            <a:lvl3pPr marL="914400" indent="0">
              <a:lnSpc>
                <a:spcPct val="120000"/>
              </a:lnSpc>
              <a:spcBef>
                <a:spcPts val="0"/>
              </a:spcBef>
              <a:spcAft>
                <a:spcPts val="600"/>
              </a:spcAft>
              <a:buNone/>
              <a:defRPr sz="2400">
                <a:solidFill>
                  <a:srgbClr val="FF0090"/>
                </a:solidFill>
              </a:defRPr>
            </a:lvl3pPr>
            <a:lvl4pPr marL="1371600" indent="0">
              <a:lnSpc>
                <a:spcPct val="120000"/>
              </a:lnSpc>
              <a:spcBef>
                <a:spcPts val="0"/>
              </a:spcBef>
              <a:spcAft>
                <a:spcPts val="600"/>
              </a:spcAft>
              <a:buNone/>
              <a:defRPr sz="2400">
                <a:solidFill>
                  <a:srgbClr val="FF0090"/>
                </a:solidFill>
              </a:defRPr>
            </a:lvl4pPr>
            <a:lvl5pPr marL="1828800" indent="0">
              <a:lnSpc>
                <a:spcPct val="120000"/>
              </a:lnSpc>
              <a:spcBef>
                <a:spcPts val="0"/>
              </a:spcBef>
              <a:spcAft>
                <a:spcPts val="600"/>
              </a:spcAft>
              <a:buNone/>
              <a:defRPr sz="2400">
                <a:solidFill>
                  <a:srgbClr val="FF0090"/>
                </a:solidFill>
              </a:defRPr>
            </a:lvl5pPr>
          </a:lstStyle>
          <a:p>
            <a:pPr lvl="0"/>
            <a:r>
              <a:rPr lang="en-US"/>
              <a:t>Click to edit Master text styles</a:t>
            </a:r>
          </a:p>
        </p:txBody>
      </p:sp>
      <p:sp>
        <p:nvSpPr>
          <p:cNvPr id="4" name="Picture Placeholder 3"/>
          <p:cNvSpPr>
            <a:spLocks noGrp="1"/>
          </p:cNvSpPr>
          <p:nvPr>
            <p:ph type="pic" sz="quarter" idx="16"/>
          </p:nvPr>
        </p:nvSpPr>
        <p:spPr>
          <a:xfrm>
            <a:off x="323850" y="2924175"/>
            <a:ext cx="2735263" cy="3600450"/>
          </a:xfrm>
        </p:spPr>
        <p:txBody>
          <a:bodyPr/>
          <a:lstStyle/>
          <a:p>
            <a:r>
              <a:rPr lang="en-US" dirty="0"/>
              <a:t>Click icon to add picture</a:t>
            </a:r>
            <a:endParaRPr lang="en-GB" dirty="0"/>
          </a:p>
        </p:txBody>
      </p:sp>
      <p:cxnSp>
        <p:nvCxnSpPr>
          <p:cNvPr id="11" name="Straight Connector 10"/>
          <p:cNvCxnSpPr/>
          <p:nvPr userDrawn="1"/>
        </p:nvCxnSpPr>
        <p:spPr>
          <a:xfrm flipH="1">
            <a:off x="179512" y="345841"/>
            <a:ext cx="8064896" cy="0"/>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3739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Alternative layout 2">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0" y="6611779"/>
            <a:ext cx="1043608" cy="246221"/>
          </a:xfrm>
          <a:prstGeom prst="rect">
            <a:avLst/>
          </a:prstGeom>
        </p:spPr>
        <p:txBody>
          <a:bodyPr/>
          <a:lstStyle/>
          <a:p>
            <a:fld id="{A4C18273-3B06-4AC5-BD96-A00D2AA2E2E6}" type="slidenum">
              <a:rPr lang="en-GB" smtClean="0"/>
              <a:t>‹#›</a:t>
            </a:fld>
            <a:endParaRPr lang="en-GB" dirty="0"/>
          </a:p>
        </p:txBody>
      </p:sp>
      <p:sp>
        <p:nvSpPr>
          <p:cNvPr id="10" name="Content Placeholder 2"/>
          <p:cNvSpPr>
            <a:spLocks noGrp="1"/>
          </p:cNvSpPr>
          <p:nvPr>
            <p:ph idx="13"/>
          </p:nvPr>
        </p:nvSpPr>
        <p:spPr>
          <a:xfrm>
            <a:off x="323528" y="1556792"/>
            <a:ext cx="8352928" cy="720080"/>
          </a:xfrm>
        </p:spPr>
        <p:txBody>
          <a:bodyPr/>
          <a:lstStyle>
            <a:lvl1pPr algn="just">
              <a:lnSpc>
                <a:spcPct val="120000"/>
              </a:lnSpc>
              <a:spcBef>
                <a:spcPts val="600"/>
              </a:spcBef>
              <a:spcAft>
                <a:spcPts val="600"/>
              </a:spcAft>
              <a:defRPr/>
            </a:lvl1pPr>
            <a:lvl2pPr marL="457200" indent="0">
              <a:buNone/>
              <a:defRPr/>
            </a:lvl2pPr>
          </a:lstStyle>
          <a:p>
            <a:pPr lvl="0"/>
            <a:r>
              <a:rPr lang="en-US"/>
              <a:t>Click to edit Master text styles</a:t>
            </a:r>
          </a:p>
        </p:txBody>
      </p:sp>
      <p:sp>
        <p:nvSpPr>
          <p:cNvPr id="11" name="Content Placeholder 2"/>
          <p:cNvSpPr>
            <a:spLocks noGrp="1"/>
          </p:cNvSpPr>
          <p:nvPr>
            <p:ph idx="1"/>
          </p:nvPr>
        </p:nvSpPr>
        <p:spPr>
          <a:xfrm>
            <a:off x="323528" y="2420888"/>
            <a:ext cx="8352928" cy="4032448"/>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2346557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Alternative layout 6">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388425" y="258620"/>
            <a:ext cx="576063" cy="174442"/>
          </a:xfrm>
          <a:prstGeom prst="rect">
            <a:avLst/>
          </a:prstGeom>
        </p:spPr>
      </p:pic>
      <p:sp>
        <p:nvSpPr>
          <p:cNvPr id="27" name="Title 1"/>
          <p:cNvSpPr>
            <a:spLocks noGrp="1"/>
          </p:cNvSpPr>
          <p:nvPr>
            <p:ph type="title" hasCustomPrompt="1"/>
          </p:nvPr>
        </p:nvSpPr>
        <p:spPr>
          <a:xfrm>
            <a:off x="3923928" y="548680"/>
            <a:ext cx="5040560" cy="1368152"/>
          </a:xfrm>
          <a:prstGeom prst="rect">
            <a:avLst/>
          </a:prstGeom>
        </p:spPr>
        <p:txBody>
          <a:bodyPr anchor="t">
            <a:normAutofit/>
          </a:bodyPr>
          <a:lstStyle>
            <a:lvl1pPr>
              <a:defRPr sz="3200" b="0">
                <a:solidFill>
                  <a:srgbClr val="6D6E71"/>
                </a:solidFill>
              </a:defRPr>
            </a:lvl1pPr>
          </a:lstStyle>
          <a:p>
            <a:r>
              <a:rPr lang="en-US" dirty="0"/>
              <a:t>Click to edit title</a:t>
            </a:r>
            <a:endParaRPr lang="en-GB" dirty="0"/>
          </a:p>
        </p:txBody>
      </p:sp>
      <p:sp>
        <p:nvSpPr>
          <p:cNvPr id="40" name="Text Placeholder 37"/>
          <p:cNvSpPr>
            <a:spLocks noGrp="1"/>
          </p:cNvSpPr>
          <p:nvPr>
            <p:ph type="body" sz="quarter" idx="14" hasCustomPrompt="1"/>
          </p:nvPr>
        </p:nvSpPr>
        <p:spPr>
          <a:xfrm>
            <a:off x="309563" y="549275"/>
            <a:ext cx="3627437" cy="941388"/>
          </a:xfrm>
        </p:spPr>
        <p:txBody>
          <a:bodyPr anchor="ctr">
            <a:normAutofit/>
          </a:bodyPr>
          <a:lstStyle>
            <a:lvl1pPr marL="0" indent="0">
              <a:spcBef>
                <a:spcPts val="0"/>
              </a:spcBef>
              <a:buNone/>
              <a:defRPr sz="2800">
                <a:solidFill>
                  <a:srgbClr val="1268B3"/>
                </a:solidFill>
              </a:defRPr>
            </a:lvl1pPr>
            <a:lvl2pPr>
              <a:defRPr>
                <a:solidFill>
                  <a:srgbClr val="1268B3"/>
                </a:solidFill>
              </a:defRPr>
            </a:lvl2pPr>
            <a:lvl3pPr>
              <a:defRPr>
                <a:solidFill>
                  <a:srgbClr val="1268B3"/>
                </a:solidFill>
              </a:defRPr>
            </a:lvl3pPr>
            <a:lvl4pPr>
              <a:defRPr>
                <a:solidFill>
                  <a:srgbClr val="1268B3"/>
                </a:solidFill>
              </a:defRPr>
            </a:lvl4pPr>
            <a:lvl5pPr>
              <a:defRPr>
                <a:solidFill>
                  <a:srgbClr val="1268B3"/>
                </a:solidFill>
              </a:defRPr>
            </a:lvl5pPr>
          </a:lstStyle>
          <a:p>
            <a:pPr lvl="0"/>
            <a:r>
              <a:rPr lang="en-US" dirty="0"/>
              <a:t>Click to edit title</a:t>
            </a:r>
            <a:endParaRPr lang="en-GB" dirty="0"/>
          </a:p>
        </p:txBody>
      </p:sp>
      <p:sp>
        <p:nvSpPr>
          <p:cNvPr id="10" name="Content Placeholder 15"/>
          <p:cNvSpPr>
            <a:spLocks noGrp="1"/>
          </p:cNvSpPr>
          <p:nvPr>
            <p:ph sz="quarter" idx="10"/>
          </p:nvPr>
        </p:nvSpPr>
        <p:spPr>
          <a:xfrm>
            <a:off x="309563" y="1628775"/>
            <a:ext cx="3241675" cy="4464050"/>
          </a:xfrm>
          <a:ln>
            <a:noFill/>
            <a:prstDash val="dash"/>
          </a:ln>
        </p:spPr>
        <p:txBody>
          <a:bodyPr lIns="108000" tIns="108000" rIns="108000" bIns="108000"/>
          <a:lstStyle>
            <a:lvl1pPr marL="0" indent="0" algn="just">
              <a:lnSpc>
                <a:spcPct val="120000"/>
              </a:lnSpc>
              <a:spcBef>
                <a:spcPts val="600"/>
              </a:spcBef>
              <a:spcAft>
                <a:spcPts val="600"/>
              </a:spcAft>
              <a:buNone/>
              <a:defRPr i="1"/>
            </a:lvl1pPr>
            <a:lvl2pPr marL="457200" indent="0" algn="just">
              <a:lnSpc>
                <a:spcPct val="120000"/>
              </a:lnSpc>
              <a:spcBef>
                <a:spcPts val="600"/>
              </a:spcBef>
              <a:spcAft>
                <a:spcPts val="600"/>
              </a:spcAft>
              <a:buNone/>
              <a:defRPr i="1"/>
            </a:lvl2pPr>
            <a:lvl3pPr marL="914400" indent="0" algn="just">
              <a:lnSpc>
                <a:spcPct val="120000"/>
              </a:lnSpc>
              <a:spcBef>
                <a:spcPts val="600"/>
              </a:spcBef>
              <a:spcAft>
                <a:spcPts val="600"/>
              </a:spcAft>
              <a:buNone/>
              <a:defRPr i="1"/>
            </a:lvl3pPr>
            <a:lvl4pPr marL="1371600" indent="0" algn="just">
              <a:lnSpc>
                <a:spcPct val="120000"/>
              </a:lnSpc>
              <a:spcBef>
                <a:spcPts val="600"/>
              </a:spcBef>
              <a:spcAft>
                <a:spcPts val="600"/>
              </a:spcAft>
              <a:buNone/>
              <a:defRPr i="1"/>
            </a:lvl4pPr>
            <a:lvl5pPr marL="1828800" indent="0" algn="just">
              <a:lnSpc>
                <a:spcPct val="120000"/>
              </a:lnSpc>
              <a:spcBef>
                <a:spcPts val="600"/>
              </a:spcBef>
              <a:spcAft>
                <a:spcPts val="600"/>
              </a:spcAft>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15"/>
          <p:cNvSpPr>
            <a:spLocks noGrp="1"/>
          </p:cNvSpPr>
          <p:nvPr>
            <p:ph sz="quarter" idx="15"/>
          </p:nvPr>
        </p:nvSpPr>
        <p:spPr>
          <a:xfrm>
            <a:off x="3923928" y="2060848"/>
            <a:ext cx="5040560" cy="4464050"/>
          </a:xfrm>
          <a:ln>
            <a:noFill/>
            <a:prstDash val="dash"/>
          </a:ln>
        </p:spPr>
        <p:txBody>
          <a:bodyPr lIns="108000" tIns="108000" rIns="108000" bIns="108000"/>
          <a:lstStyle>
            <a:lvl1pPr marL="0" indent="0" algn="just">
              <a:lnSpc>
                <a:spcPct val="120000"/>
              </a:lnSpc>
              <a:spcBef>
                <a:spcPts val="600"/>
              </a:spcBef>
              <a:spcAft>
                <a:spcPts val="600"/>
              </a:spcAft>
              <a:buNone/>
              <a:defRPr i="1"/>
            </a:lvl1pPr>
            <a:lvl2pPr marL="457200" indent="0" algn="just">
              <a:lnSpc>
                <a:spcPct val="120000"/>
              </a:lnSpc>
              <a:spcBef>
                <a:spcPts val="600"/>
              </a:spcBef>
              <a:spcAft>
                <a:spcPts val="600"/>
              </a:spcAft>
              <a:buNone/>
              <a:defRPr i="1"/>
            </a:lvl2pPr>
            <a:lvl3pPr marL="914400" indent="0" algn="just">
              <a:lnSpc>
                <a:spcPct val="120000"/>
              </a:lnSpc>
              <a:spcBef>
                <a:spcPts val="600"/>
              </a:spcBef>
              <a:spcAft>
                <a:spcPts val="600"/>
              </a:spcAft>
              <a:buNone/>
              <a:defRPr i="1"/>
            </a:lvl3pPr>
            <a:lvl4pPr marL="1371600" indent="0" algn="just">
              <a:lnSpc>
                <a:spcPct val="120000"/>
              </a:lnSpc>
              <a:spcBef>
                <a:spcPts val="600"/>
              </a:spcBef>
              <a:spcAft>
                <a:spcPts val="600"/>
              </a:spcAft>
              <a:buNone/>
              <a:defRPr i="1"/>
            </a:lvl4pPr>
            <a:lvl5pPr marL="1828800" indent="0" algn="just">
              <a:lnSpc>
                <a:spcPct val="120000"/>
              </a:lnSpc>
              <a:spcBef>
                <a:spcPts val="600"/>
              </a:spcBef>
              <a:spcAft>
                <a:spcPts val="600"/>
              </a:spcAft>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5"/>
          <p:cNvSpPr txBox="1">
            <a:spLocks/>
          </p:cNvSpPr>
          <p:nvPr userDrawn="1"/>
        </p:nvSpPr>
        <p:spPr>
          <a:xfrm>
            <a:off x="0" y="6611779"/>
            <a:ext cx="1043608" cy="246221"/>
          </a:xfrm>
          <a:prstGeom prst="rect">
            <a:avLst/>
          </a:prstGeom>
        </p:spPr>
        <p:txBody>
          <a:bodyPr vert="horz" lIns="91440" tIns="45720" rIns="91440" bIns="45720" rtlCol="0" anchor="b">
            <a:spAutoFit/>
          </a:bodyPr>
          <a:lstStyle>
            <a:defPPr>
              <a:defRPr lang="en-US"/>
            </a:defPPr>
            <a:lvl1pPr marL="0" algn="l" defTabSz="914400" rtl="0" eaLnBrk="1" latinLnBrk="0" hangingPunct="1">
              <a:defRPr sz="10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C18273-3B06-4AC5-BD96-A00D2AA2E2E6}" type="slidenum">
              <a:rPr lang="en-GB" smtClean="0"/>
              <a:pPr/>
              <a:t>‹#›</a:t>
            </a:fld>
            <a:endParaRPr lang="en-GB" dirty="0"/>
          </a:p>
        </p:txBody>
      </p:sp>
      <p:cxnSp>
        <p:nvCxnSpPr>
          <p:cNvPr id="7" name="Straight Connector 6"/>
          <p:cNvCxnSpPr/>
          <p:nvPr userDrawn="1"/>
        </p:nvCxnSpPr>
        <p:spPr>
          <a:xfrm flipH="1">
            <a:off x="179512" y="345841"/>
            <a:ext cx="8064896" cy="0"/>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02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Alternative Layout 7">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628800"/>
            <a:ext cx="2772000" cy="4896544"/>
          </a:xfrm>
        </p:spPr>
        <p:txBody>
          <a:bodyPr lIns="36000" rIns="36000"/>
          <a:lstStyle>
            <a:lvl1pPr marL="0" indent="0" algn="just">
              <a:lnSpc>
                <a:spcPct val="120000"/>
              </a:lnSpc>
              <a:spcBef>
                <a:spcPts val="600"/>
              </a:spcBef>
              <a:spcAft>
                <a:spcPts val="600"/>
              </a:spcAft>
              <a:buNone/>
              <a:defRPr/>
            </a:lvl1pPr>
            <a:lvl2pPr marL="457200" indent="0" algn="just">
              <a:lnSpc>
                <a:spcPct val="120000"/>
              </a:lnSpc>
              <a:spcBef>
                <a:spcPts val="600"/>
              </a:spcBef>
              <a:spcAft>
                <a:spcPts val="600"/>
              </a:spcAft>
              <a:buNone/>
              <a:defRPr/>
            </a:lvl2pPr>
            <a:lvl3pPr marL="914400" indent="0" algn="just">
              <a:lnSpc>
                <a:spcPct val="120000"/>
              </a:lnSpc>
              <a:spcBef>
                <a:spcPts val="600"/>
              </a:spcBef>
              <a:spcAft>
                <a:spcPts val="600"/>
              </a:spcAft>
              <a:buNone/>
              <a:defRPr/>
            </a:lvl3pPr>
            <a:lvl4pPr marL="1371600" indent="0" algn="just">
              <a:lnSpc>
                <a:spcPct val="120000"/>
              </a:lnSpc>
              <a:spcBef>
                <a:spcPts val="600"/>
              </a:spcBef>
              <a:spcAft>
                <a:spcPts val="600"/>
              </a:spcAft>
              <a:buNone/>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27693" y="6594811"/>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
        <p:nvSpPr>
          <p:cNvPr id="7" name="Title Placeholder 3"/>
          <p:cNvSpPr>
            <a:spLocks noGrp="1"/>
          </p:cNvSpPr>
          <p:nvPr>
            <p:ph type="title"/>
          </p:nvPr>
        </p:nvSpPr>
        <p:spPr>
          <a:xfrm>
            <a:off x="323528" y="548680"/>
            <a:ext cx="2952328" cy="864096"/>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5" name="Content Placeholder 2"/>
          <p:cNvSpPr>
            <a:spLocks noGrp="1"/>
          </p:cNvSpPr>
          <p:nvPr>
            <p:ph idx="10"/>
          </p:nvPr>
        </p:nvSpPr>
        <p:spPr>
          <a:xfrm>
            <a:off x="3311860" y="548680"/>
            <a:ext cx="2772000" cy="5976664"/>
          </a:xfrm>
        </p:spPr>
        <p:txBody>
          <a:bodyPr lIns="36000" rIns="36000"/>
          <a:lstStyle>
            <a:lvl1pPr marL="0" indent="0" algn="just">
              <a:lnSpc>
                <a:spcPct val="120000"/>
              </a:lnSpc>
              <a:spcBef>
                <a:spcPts val="600"/>
              </a:spcBef>
              <a:spcAft>
                <a:spcPts val="600"/>
              </a:spcAft>
              <a:buNone/>
              <a:defRPr/>
            </a:lvl1pPr>
            <a:lvl2pPr marL="457200" indent="0" algn="just">
              <a:lnSpc>
                <a:spcPct val="120000"/>
              </a:lnSpc>
              <a:spcBef>
                <a:spcPts val="600"/>
              </a:spcBef>
              <a:spcAft>
                <a:spcPts val="600"/>
              </a:spcAft>
              <a:buNone/>
              <a:defRPr/>
            </a:lvl2pPr>
            <a:lvl3pPr marL="914400" indent="0" algn="just">
              <a:lnSpc>
                <a:spcPct val="120000"/>
              </a:lnSpc>
              <a:spcBef>
                <a:spcPts val="600"/>
              </a:spcBef>
              <a:spcAft>
                <a:spcPts val="600"/>
              </a:spcAft>
              <a:buNone/>
              <a:defRPr/>
            </a:lvl3pPr>
            <a:lvl4pPr marL="1371600" indent="0" algn="just">
              <a:lnSpc>
                <a:spcPct val="120000"/>
              </a:lnSpc>
              <a:spcBef>
                <a:spcPts val="600"/>
              </a:spcBef>
              <a:spcAft>
                <a:spcPts val="600"/>
              </a:spcAft>
              <a:buNone/>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idx="11"/>
          </p:nvPr>
        </p:nvSpPr>
        <p:spPr>
          <a:xfrm>
            <a:off x="6300192" y="548680"/>
            <a:ext cx="2772000" cy="5976664"/>
          </a:xfrm>
        </p:spPr>
        <p:txBody>
          <a:bodyPr lIns="36000" rIns="36000"/>
          <a:lstStyle>
            <a:lvl1pPr marL="0" indent="0" algn="just">
              <a:lnSpc>
                <a:spcPct val="120000"/>
              </a:lnSpc>
              <a:spcBef>
                <a:spcPts val="600"/>
              </a:spcBef>
              <a:spcAft>
                <a:spcPts val="600"/>
              </a:spcAft>
              <a:buNone/>
              <a:defRPr/>
            </a:lvl1pPr>
            <a:lvl2pPr marL="457200" indent="0" algn="just">
              <a:lnSpc>
                <a:spcPct val="120000"/>
              </a:lnSpc>
              <a:spcBef>
                <a:spcPts val="600"/>
              </a:spcBef>
              <a:spcAft>
                <a:spcPts val="600"/>
              </a:spcAft>
              <a:buNone/>
              <a:defRPr/>
            </a:lvl2pPr>
            <a:lvl3pPr marL="914400" indent="0" algn="just">
              <a:lnSpc>
                <a:spcPct val="120000"/>
              </a:lnSpc>
              <a:spcBef>
                <a:spcPts val="600"/>
              </a:spcBef>
              <a:spcAft>
                <a:spcPts val="600"/>
              </a:spcAft>
              <a:buNone/>
              <a:defRPr/>
            </a:lvl3pPr>
            <a:lvl4pPr marL="1371600" indent="0" algn="just">
              <a:lnSpc>
                <a:spcPct val="120000"/>
              </a:lnSpc>
              <a:spcBef>
                <a:spcPts val="600"/>
              </a:spcBef>
              <a:spcAft>
                <a:spcPts val="600"/>
              </a:spcAft>
              <a:buNone/>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289062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8" name="Text Placeholder 37"/>
          <p:cNvSpPr>
            <a:spLocks noGrp="1"/>
          </p:cNvSpPr>
          <p:nvPr>
            <p:ph type="body" sz="quarter" idx="14" hasCustomPrompt="1"/>
          </p:nvPr>
        </p:nvSpPr>
        <p:spPr>
          <a:xfrm>
            <a:off x="309563" y="549275"/>
            <a:ext cx="7934845" cy="941388"/>
          </a:xfrm>
        </p:spPr>
        <p:txBody>
          <a:bodyPr anchor="ctr">
            <a:normAutofit/>
          </a:bodyPr>
          <a:lstStyle>
            <a:lvl1pPr marL="0" indent="0">
              <a:buNone/>
              <a:defRPr sz="2800">
                <a:solidFill>
                  <a:srgbClr val="1268B3"/>
                </a:solidFill>
              </a:defRPr>
            </a:lvl1pPr>
            <a:lvl2pPr>
              <a:defRPr>
                <a:solidFill>
                  <a:srgbClr val="1268B3"/>
                </a:solidFill>
              </a:defRPr>
            </a:lvl2pPr>
            <a:lvl3pPr>
              <a:defRPr>
                <a:solidFill>
                  <a:srgbClr val="1268B3"/>
                </a:solidFill>
              </a:defRPr>
            </a:lvl3pPr>
            <a:lvl4pPr>
              <a:defRPr>
                <a:solidFill>
                  <a:srgbClr val="1268B3"/>
                </a:solidFill>
              </a:defRPr>
            </a:lvl4pPr>
            <a:lvl5pPr>
              <a:defRPr>
                <a:solidFill>
                  <a:srgbClr val="1268B3"/>
                </a:solidFill>
              </a:defRPr>
            </a:lvl5pPr>
          </a:lstStyle>
          <a:p>
            <a:pPr lvl="0"/>
            <a:r>
              <a:rPr lang="en-US" dirty="0"/>
              <a:t>Click to edit title</a:t>
            </a:r>
            <a:endParaRPr lang="en-GB" dirty="0"/>
          </a:p>
        </p:txBody>
      </p:sp>
      <p:sp>
        <p:nvSpPr>
          <p:cNvPr id="9" name="Slide Number Placeholder 5"/>
          <p:cNvSpPr txBox="1">
            <a:spLocks/>
          </p:cNvSpPr>
          <p:nvPr userDrawn="1"/>
        </p:nvSpPr>
        <p:spPr>
          <a:xfrm>
            <a:off x="0" y="6611779"/>
            <a:ext cx="1043608" cy="246221"/>
          </a:xfrm>
          <a:prstGeom prst="rect">
            <a:avLst/>
          </a:prstGeom>
        </p:spPr>
        <p:txBody>
          <a:bodyPr vert="horz" lIns="91440" tIns="45720" rIns="91440" bIns="45720" rtlCol="0" anchor="b">
            <a:spAutoFit/>
          </a:bodyPr>
          <a:lstStyle>
            <a:defPPr>
              <a:defRPr lang="en-US"/>
            </a:defPPr>
            <a:lvl1pPr marL="0" algn="l" defTabSz="914400" rtl="0" eaLnBrk="1" latinLnBrk="0" hangingPunct="1">
              <a:defRPr sz="10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C18273-3B06-4AC5-BD96-A00D2AA2E2E6}" type="slidenum">
              <a:rPr lang="en-GB" smtClean="0"/>
              <a:pPr/>
              <a:t>‹#›</a:t>
            </a:fld>
            <a:endParaRPr lang="en-GB" dirty="0"/>
          </a:p>
        </p:txBody>
      </p:sp>
    </p:spTree>
    <p:extLst>
      <p:ext uri="{BB962C8B-B14F-4D97-AF65-F5344CB8AC3E}">
        <p14:creationId xmlns:p14="http://schemas.microsoft.com/office/powerpoint/2010/main" val="36645357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4"/>
          </p:nvPr>
        </p:nvSpPr>
        <p:spPr>
          <a:xfrm>
            <a:off x="0" y="6611779"/>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Tree>
    <p:extLst>
      <p:ext uri="{BB962C8B-B14F-4D97-AF65-F5344CB8AC3E}">
        <p14:creationId xmlns:p14="http://schemas.microsoft.com/office/powerpoint/2010/main" val="10158081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Page">
    <p:spTree>
      <p:nvGrpSpPr>
        <p:cNvPr id="1" name=""/>
        <p:cNvGrpSpPr/>
        <p:nvPr/>
      </p:nvGrpSpPr>
      <p:grpSpPr>
        <a:xfrm>
          <a:off x="0" y="0"/>
          <a:ext cx="0" cy="0"/>
          <a:chOff x="0" y="0"/>
          <a:chExt cx="0" cy="0"/>
        </a:xfrm>
      </p:grpSpPr>
      <p:sp>
        <p:nvSpPr>
          <p:cNvPr id="4" name="Rectangle 3"/>
          <p:cNvSpPr/>
          <p:nvPr userDrawn="1"/>
        </p:nvSpPr>
        <p:spPr>
          <a:xfrm>
            <a:off x="0" y="1"/>
            <a:ext cx="4248472" cy="6857999"/>
          </a:xfrm>
          <a:prstGeom prst="rect">
            <a:avLst/>
          </a:prstGeom>
          <a:solidFill>
            <a:srgbClr val="1268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cxnSp>
        <p:nvCxnSpPr>
          <p:cNvPr id="5" name="Straight Connector 4"/>
          <p:cNvCxnSpPr/>
          <p:nvPr userDrawn="1"/>
        </p:nvCxnSpPr>
        <p:spPr>
          <a:xfrm>
            <a:off x="408923" y="3072595"/>
            <a:ext cx="2650909" cy="0"/>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36298" y="2996952"/>
            <a:ext cx="499598" cy="151287"/>
          </a:xfrm>
          <a:prstGeom prst="rect">
            <a:avLst/>
          </a:prstGeom>
        </p:spPr>
      </p:pic>
      <p:sp>
        <p:nvSpPr>
          <p:cNvPr id="8" name="Picture Placeholder 7"/>
          <p:cNvSpPr>
            <a:spLocks noGrp="1"/>
          </p:cNvSpPr>
          <p:nvPr>
            <p:ph type="pic" sz="quarter" idx="10"/>
          </p:nvPr>
        </p:nvSpPr>
        <p:spPr>
          <a:xfrm>
            <a:off x="4248150" y="0"/>
            <a:ext cx="4895850" cy="6858000"/>
          </a:xfrm>
        </p:spPr>
        <p:txBody>
          <a:bodyPr/>
          <a:lstStyle>
            <a:lvl1pPr marL="0" indent="0">
              <a:buNone/>
              <a:defRPr/>
            </a:lvl1pPr>
          </a:lstStyle>
          <a:p>
            <a:r>
              <a:rPr lang="en-US" dirty="0"/>
              <a:t>Click icon to add picture</a:t>
            </a:r>
            <a:endParaRPr lang="en-GB" dirty="0"/>
          </a:p>
        </p:txBody>
      </p:sp>
      <p:sp>
        <p:nvSpPr>
          <p:cNvPr id="11" name="Text Placeholder 10"/>
          <p:cNvSpPr>
            <a:spLocks noGrp="1"/>
          </p:cNvSpPr>
          <p:nvPr>
            <p:ph type="body" sz="quarter" idx="11"/>
          </p:nvPr>
        </p:nvSpPr>
        <p:spPr>
          <a:xfrm>
            <a:off x="408923" y="1916113"/>
            <a:ext cx="3226974" cy="3241675"/>
          </a:xfrm>
        </p:spPr>
        <p:txBody>
          <a:bodyPr/>
          <a:lstStyle>
            <a:lvl1pPr marL="0" indent="0">
              <a:buNone/>
              <a:defRPr sz="2000" b="1">
                <a:solidFill>
                  <a:schemeClr val="bg1"/>
                </a:solidFill>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611657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115888"/>
            <a:ext cx="8713663" cy="1225550"/>
          </a:xfrm>
          <a:prstGeom prst="rect">
            <a:avLst/>
          </a:prstGeom>
        </p:spPr>
        <p:txBody>
          <a:bodyPr/>
          <a:lstStyle>
            <a:lvl1pPr>
              <a:defRPr sz="2400" b="0">
                <a:solidFill>
                  <a:srgbClr val="EC008C"/>
                </a:solidFill>
                <a:latin typeface="Arial" pitchFamily="34" charset="0"/>
                <a:cs typeface="Arial" pitchFamily="34" charset="0"/>
              </a:defRPr>
            </a:lvl1pPr>
          </a:lstStyle>
          <a:p>
            <a:r>
              <a:rPr lang="en-US"/>
              <a:t>Click to edit Master title style</a:t>
            </a:r>
            <a:endParaRPr lang="en-US" dirty="0"/>
          </a:p>
        </p:txBody>
      </p:sp>
      <p:sp>
        <p:nvSpPr>
          <p:cNvPr id="5" name="Rectangle 12"/>
          <p:cNvSpPr>
            <a:spLocks noGrp="1" noChangeArrowheads="1"/>
          </p:cNvSpPr>
          <p:nvPr>
            <p:ph type="sldNum" sz="quarter" idx="10"/>
          </p:nvPr>
        </p:nvSpPr>
        <p:spPr>
          <a:xfrm>
            <a:off x="22225" y="6634163"/>
            <a:ext cx="2133600" cy="188912"/>
          </a:xfrm>
        </p:spPr>
        <p:txBody>
          <a:bodyPr/>
          <a:lstStyle>
            <a:lvl1pPr algn="l">
              <a:defRPr/>
            </a:lvl1pPr>
          </a:lstStyle>
          <a:p>
            <a:pPr>
              <a:defRPr/>
            </a:pPr>
            <a:fld id="{76454F07-ECFC-46B5-91E8-1875557AC77A}" type="slidenum">
              <a:rPr lang="en-US"/>
              <a:pPr>
                <a:defRPr/>
              </a:pPr>
              <a:t>‹#›</a:t>
            </a:fld>
            <a:endParaRPr lang="en-US" dirty="0"/>
          </a:p>
        </p:txBody>
      </p:sp>
      <p:cxnSp>
        <p:nvCxnSpPr>
          <p:cNvPr id="6" name="Straight Connector 5"/>
          <p:cNvCxnSpPr/>
          <p:nvPr userDrawn="1"/>
        </p:nvCxnSpPr>
        <p:spPr>
          <a:xfrm flipV="1">
            <a:off x="107504" y="339922"/>
            <a:ext cx="8064896" cy="23254"/>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316417" y="242524"/>
            <a:ext cx="576063" cy="174442"/>
          </a:xfrm>
          <a:prstGeom prst="rect">
            <a:avLst/>
          </a:prstGeom>
        </p:spPr>
      </p:pic>
    </p:spTree>
    <p:extLst>
      <p:ext uri="{BB962C8B-B14F-4D97-AF65-F5344CB8AC3E}">
        <p14:creationId xmlns:p14="http://schemas.microsoft.com/office/powerpoint/2010/main" val="2315571411"/>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27693" y="6594811"/>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
        <p:nvSpPr>
          <p:cNvPr id="7" name="Title 1"/>
          <p:cNvSpPr>
            <a:spLocks noGrp="1"/>
          </p:cNvSpPr>
          <p:nvPr>
            <p:ph type="title"/>
          </p:nvPr>
        </p:nvSpPr>
        <p:spPr>
          <a:xfrm>
            <a:off x="230832" y="116632"/>
            <a:ext cx="8013576" cy="776875"/>
          </a:xfrm>
        </p:spPr>
        <p:txBody>
          <a:bodyPr/>
          <a:lstStyle>
            <a:lvl1pPr>
              <a:defRPr>
                <a:solidFill>
                  <a:srgbClr val="6D6E71"/>
                </a:solidFill>
              </a:defRPr>
            </a:lvl1pPr>
          </a:lstStyle>
          <a:p>
            <a:r>
              <a:rPr lang="en-US"/>
              <a:t>Click to edit Master title style</a:t>
            </a:r>
            <a:endParaRPr lang="en-GB" dirty="0"/>
          </a:p>
        </p:txBody>
      </p:sp>
    </p:spTree>
    <p:extLst>
      <p:ext uri="{BB962C8B-B14F-4D97-AF65-F5344CB8AC3E}">
        <p14:creationId xmlns:p14="http://schemas.microsoft.com/office/powerpoint/2010/main" val="10031256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2 colum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A4C18273-3B06-4AC5-BD96-A00D2AA2E2E6}" type="slidenum">
              <a:rPr lang="en-GB" smtClean="0"/>
              <a:pPr/>
              <a:t>‹#›</a:t>
            </a:fld>
            <a:endParaRPr lang="en-GB" dirty="0"/>
          </a:p>
        </p:txBody>
      </p:sp>
      <p:sp>
        <p:nvSpPr>
          <p:cNvPr id="9" name="Content Placeholder 2"/>
          <p:cNvSpPr>
            <a:spLocks noGrp="1"/>
          </p:cNvSpPr>
          <p:nvPr>
            <p:ph idx="1"/>
          </p:nvPr>
        </p:nvSpPr>
        <p:spPr>
          <a:xfrm>
            <a:off x="457200" y="1268760"/>
            <a:ext cx="4114800" cy="525658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idx="13"/>
          </p:nvPr>
        </p:nvSpPr>
        <p:spPr>
          <a:xfrm>
            <a:off x="4788024" y="1268760"/>
            <a:ext cx="4114800" cy="525658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1"/>
          <p:cNvSpPr>
            <a:spLocks noGrp="1"/>
          </p:cNvSpPr>
          <p:nvPr>
            <p:ph type="title"/>
          </p:nvPr>
        </p:nvSpPr>
        <p:spPr>
          <a:xfrm>
            <a:off x="230832" y="116632"/>
            <a:ext cx="8013576" cy="776875"/>
          </a:xfrm>
        </p:spPr>
        <p:txBody>
          <a:bodyPr/>
          <a:lstStyle>
            <a:lvl1pPr>
              <a:defRPr>
                <a:solidFill>
                  <a:srgbClr val="6D6E71"/>
                </a:solidFill>
              </a:defRPr>
            </a:lvl1pPr>
          </a:lstStyle>
          <a:p>
            <a:r>
              <a:rPr lang="en-US"/>
              <a:t>Click to edit Master title style</a:t>
            </a:r>
            <a:endParaRPr lang="en-GB" dirty="0"/>
          </a:p>
        </p:txBody>
      </p:sp>
    </p:spTree>
    <p:extLst>
      <p:ext uri="{BB962C8B-B14F-4D97-AF65-F5344CB8AC3E}">
        <p14:creationId xmlns:p14="http://schemas.microsoft.com/office/powerpoint/2010/main" val="6939230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lternative Layou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A4C18273-3B06-4AC5-BD96-A00D2AA2E2E6}" type="slidenum">
              <a:rPr lang="en-GB" smtClean="0"/>
              <a:pPr/>
              <a:t>‹#›</a:t>
            </a:fld>
            <a:endParaRPr lang="en-GB" dirty="0"/>
          </a:p>
        </p:txBody>
      </p:sp>
      <p:sp>
        <p:nvSpPr>
          <p:cNvPr id="6" name="Content Placeholder 2"/>
          <p:cNvSpPr>
            <a:spLocks noGrp="1"/>
          </p:cNvSpPr>
          <p:nvPr>
            <p:ph idx="1"/>
          </p:nvPr>
        </p:nvSpPr>
        <p:spPr>
          <a:xfrm>
            <a:off x="457200" y="1268760"/>
            <a:ext cx="4114800" cy="525658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idx="13"/>
          </p:nvPr>
        </p:nvSpPr>
        <p:spPr>
          <a:xfrm>
            <a:off x="4788024" y="1268760"/>
            <a:ext cx="4114800" cy="230425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idx="14"/>
          </p:nvPr>
        </p:nvSpPr>
        <p:spPr>
          <a:xfrm>
            <a:off x="4788024" y="4221088"/>
            <a:ext cx="4114800" cy="230425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p:cNvSpPr>
            <a:spLocks noGrp="1"/>
          </p:cNvSpPr>
          <p:nvPr>
            <p:ph type="title"/>
          </p:nvPr>
        </p:nvSpPr>
        <p:spPr>
          <a:xfrm>
            <a:off x="230832" y="116632"/>
            <a:ext cx="8085584" cy="776875"/>
          </a:xfrm>
        </p:spPr>
        <p:txBody>
          <a:bodyPr/>
          <a:lstStyle>
            <a:lvl1pPr>
              <a:defRPr>
                <a:solidFill>
                  <a:srgbClr val="6D6E71"/>
                </a:solidFill>
              </a:defRPr>
            </a:lvl1pPr>
          </a:lstStyle>
          <a:p>
            <a:r>
              <a:rPr lang="en-US"/>
              <a:t>Click to edit Master title style</a:t>
            </a:r>
            <a:endParaRPr lang="en-GB"/>
          </a:p>
        </p:txBody>
      </p:sp>
    </p:spTree>
    <p:extLst>
      <p:ext uri="{BB962C8B-B14F-4D97-AF65-F5344CB8AC3E}">
        <p14:creationId xmlns:p14="http://schemas.microsoft.com/office/powerpoint/2010/main" val="36498281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Alternative layout 2">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A4C18273-3B06-4AC5-BD96-A00D2AA2E2E6}" type="slidenum">
              <a:rPr lang="en-GB" smtClean="0"/>
              <a:pPr/>
              <a:t>‹#›</a:t>
            </a:fld>
            <a:endParaRPr lang="en-GB" dirty="0"/>
          </a:p>
        </p:txBody>
      </p:sp>
      <p:sp>
        <p:nvSpPr>
          <p:cNvPr id="10" name="Content Placeholder 2"/>
          <p:cNvSpPr>
            <a:spLocks noGrp="1"/>
          </p:cNvSpPr>
          <p:nvPr>
            <p:ph idx="13"/>
          </p:nvPr>
        </p:nvSpPr>
        <p:spPr>
          <a:xfrm>
            <a:off x="467544" y="1268760"/>
            <a:ext cx="8208912" cy="720080"/>
          </a:xfrm>
        </p:spPr>
        <p:txBody>
          <a:bodyPr/>
          <a:lstStyle>
            <a:lvl2pPr marL="457200" indent="0">
              <a:buNone/>
              <a:defRPr/>
            </a:lvl2pPr>
          </a:lstStyle>
          <a:p>
            <a:pPr lvl="0"/>
            <a:r>
              <a:rPr lang="en-US"/>
              <a:t>Click to edit Master text styles</a:t>
            </a:r>
          </a:p>
        </p:txBody>
      </p:sp>
      <p:sp>
        <p:nvSpPr>
          <p:cNvPr id="11" name="Content Placeholder 2"/>
          <p:cNvSpPr>
            <a:spLocks noGrp="1"/>
          </p:cNvSpPr>
          <p:nvPr>
            <p:ph idx="1"/>
          </p:nvPr>
        </p:nvSpPr>
        <p:spPr>
          <a:xfrm>
            <a:off x="446856" y="2204864"/>
            <a:ext cx="8229600" cy="424847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1"/>
          <p:cNvSpPr>
            <a:spLocks noGrp="1"/>
          </p:cNvSpPr>
          <p:nvPr>
            <p:ph type="title"/>
          </p:nvPr>
        </p:nvSpPr>
        <p:spPr>
          <a:xfrm>
            <a:off x="230832" y="116632"/>
            <a:ext cx="8013576" cy="776875"/>
          </a:xfrm>
        </p:spPr>
        <p:txBody>
          <a:bodyPr/>
          <a:lstStyle>
            <a:lvl1pPr>
              <a:defRPr>
                <a:solidFill>
                  <a:srgbClr val="6D6E71"/>
                </a:solidFill>
              </a:defRPr>
            </a:lvl1pPr>
          </a:lstStyle>
          <a:p>
            <a:r>
              <a:rPr lang="en-US"/>
              <a:t>Click to edit Master title style</a:t>
            </a:r>
            <a:endParaRPr lang="en-GB"/>
          </a:p>
        </p:txBody>
      </p:sp>
    </p:spTree>
    <p:extLst>
      <p:ext uri="{BB962C8B-B14F-4D97-AF65-F5344CB8AC3E}">
        <p14:creationId xmlns:p14="http://schemas.microsoft.com/office/powerpoint/2010/main" val="1705593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ternative layout 3">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611779"/>
            <a:ext cx="1043608" cy="246221"/>
          </a:xfrm>
          <a:prstGeom prst="rect">
            <a:avLst/>
          </a:prstGeom>
        </p:spPr>
        <p:txBody>
          <a:bodyPr/>
          <a:lstStyle/>
          <a:p>
            <a:fld id="{A4C18273-3B06-4AC5-BD96-A00D2AA2E2E6}" type="slidenum">
              <a:rPr lang="en-GB" smtClean="0"/>
              <a:t>‹#›</a:t>
            </a:fld>
            <a:endParaRPr lang="en-GB" dirty="0"/>
          </a:p>
        </p:txBody>
      </p:sp>
      <p:sp>
        <p:nvSpPr>
          <p:cNvPr id="4" name="Content Placeholder 2"/>
          <p:cNvSpPr>
            <a:spLocks noGrp="1"/>
          </p:cNvSpPr>
          <p:nvPr>
            <p:ph idx="1"/>
          </p:nvPr>
        </p:nvSpPr>
        <p:spPr>
          <a:xfrm>
            <a:off x="4644008" y="1556792"/>
            <a:ext cx="4114800" cy="4968552"/>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2"/>
          <p:cNvSpPr>
            <a:spLocks noGrp="1"/>
          </p:cNvSpPr>
          <p:nvPr>
            <p:ph idx="13"/>
          </p:nvPr>
        </p:nvSpPr>
        <p:spPr>
          <a:xfrm>
            <a:off x="323528" y="1556792"/>
            <a:ext cx="4114800" cy="2304256"/>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idx="14"/>
          </p:nvPr>
        </p:nvSpPr>
        <p:spPr>
          <a:xfrm>
            <a:off x="323528" y="4221088"/>
            <a:ext cx="4114800" cy="2304256"/>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1549269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lternative layout 3">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4C18273-3B06-4AC5-BD96-A00D2AA2E2E6}" type="slidenum">
              <a:rPr lang="en-GB" smtClean="0"/>
              <a:pPr/>
              <a:t>‹#›</a:t>
            </a:fld>
            <a:endParaRPr lang="en-GB" dirty="0"/>
          </a:p>
        </p:txBody>
      </p:sp>
      <p:sp>
        <p:nvSpPr>
          <p:cNvPr id="4" name="Content Placeholder 2"/>
          <p:cNvSpPr>
            <a:spLocks noGrp="1"/>
          </p:cNvSpPr>
          <p:nvPr>
            <p:ph idx="1"/>
          </p:nvPr>
        </p:nvSpPr>
        <p:spPr>
          <a:xfrm>
            <a:off x="4644008" y="1268760"/>
            <a:ext cx="4114800" cy="5256584"/>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2"/>
          <p:cNvSpPr>
            <a:spLocks noGrp="1"/>
          </p:cNvSpPr>
          <p:nvPr>
            <p:ph idx="13"/>
          </p:nvPr>
        </p:nvSpPr>
        <p:spPr>
          <a:xfrm>
            <a:off x="323528" y="1268760"/>
            <a:ext cx="4114800" cy="230425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idx="14"/>
          </p:nvPr>
        </p:nvSpPr>
        <p:spPr>
          <a:xfrm>
            <a:off x="323528" y="4221088"/>
            <a:ext cx="4114800" cy="2304256"/>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p:nvPr>
        </p:nvSpPr>
        <p:spPr>
          <a:xfrm>
            <a:off x="230832" y="116632"/>
            <a:ext cx="8085584" cy="776875"/>
          </a:xfrm>
        </p:spPr>
        <p:txBody>
          <a:bodyPr/>
          <a:lstStyle>
            <a:lvl1pPr>
              <a:defRPr>
                <a:solidFill>
                  <a:srgbClr val="6D6E71"/>
                </a:solidFill>
              </a:defRPr>
            </a:lvl1pPr>
          </a:lstStyle>
          <a:p>
            <a:r>
              <a:rPr lang="en-US"/>
              <a:t>Click to edit Master title style</a:t>
            </a:r>
            <a:endParaRPr lang="en-GB"/>
          </a:p>
        </p:txBody>
      </p:sp>
    </p:spTree>
    <p:extLst>
      <p:ext uri="{BB962C8B-B14F-4D97-AF65-F5344CB8AC3E}">
        <p14:creationId xmlns:p14="http://schemas.microsoft.com/office/powerpoint/2010/main" val="36677819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Alternative layout 4">
    <p:spTree>
      <p:nvGrpSpPr>
        <p:cNvPr id="1" name=""/>
        <p:cNvGrpSpPr/>
        <p:nvPr/>
      </p:nvGrpSpPr>
      <p:grpSpPr>
        <a:xfrm>
          <a:off x="0" y="0"/>
          <a:ext cx="0" cy="0"/>
          <a:chOff x="0" y="0"/>
          <a:chExt cx="0" cy="0"/>
        </a:xfrm>
      </p:grpSpPr>
      <p:sp>
        <p:nvSpPr>
          <p:cNvPr id="2" name="Content Placeholder 2"/>
          <p:cNvSpPr>
            <a:spLocks noGrp="1"/>
          </p:cNvSpPr>
          <p:nvPr>
            <p:ph idx="13"/>
          </p:nvPr>
        </p:nvSpPr>
        <p:spPr>
          <a:xfrm>
            <a:off x="430306" y="5733256"/>
            <a:ext cx="8246150" cy="720080"/>
          </a:xfrm>
        </p:spPr>
        <p:txBody>
          <a:bodyPr/>
          <a:lstStyle>
            <a:lvl2pPr marL="457200" indent="0">
              <a:buNone/>
              <a:defRPr/>
            </a:lvl2pPr>
          </a:lstStyle>
          <a:p>
            <a:pPr lvl="0"/>
            <a:r>
              <a:rPr lang="en-US"/>
              <a:t>Click to edit Master text styles</a:t>
            </a:r>
          </a:p>
        </p:txBody>
      </p:sp>
      <p:sp>
        <p:nvSpPr>
          <p:cNvPr id="3" name="Content Placeholder 2"/>
          <p:cNvSpPr>
            <a:spLocks noGrp="1"/>
          </p:cNvSpPr>
          <p:nvPr>
            <p:ph idx="1"/>
          </p:nvPr>
        </p:nvSpPr>
        <p:spPr>
          <a:xfrm>
            <a:off x="446856" y="1268760"/>
            <a:ext cx="8229600" cy="424847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4"/>
          <p:cNvSpPr>
            <a:spLocks noGrp="1"/>
          </p:cNvSpPr>
          <p:nvPr>
            <p:ph type="sldNum" sz="quarter" idx="12"/>
          </p:nvPr>
        </p:nvSpPr>
        <p:spPr>
          <a:xfrm>
            <a:off x="-27693" y="6594811"/>
            <a:ext cx="1043608" cy="246221"/>
          </a:xfrm>
        </p:spPr>
        <p:txBody>
          <a:bodyPr/>
          <a:lstStyle/>
          <a:p>
            <a:fld id="{A4C18273-3B06-4AC5-BD96-A00D2AA2E2E6}" type="slidenum">
              <a:rPr lang="en-GB" smtClean="0"/>
              <a:pPr/>
              <a:t>‹#›</a:t>
            </a:fld>
            <a:endParaRPr lang="en-GB" dirty="0"/>
          </a:p>
        </p:txBody>
      </p:sp>
      <p:sp>
        <p:nvSpPr>
          <p:cNvPr id="6" name="Title 1"/>
          <p:cNvSpPr>
            <a:spLocks noGrp="1"/>
          </p:cNvSpPr>
          <p:nvPr>
            <p:ph type="title"/>
          </p:nvPr>
        </p:nvSpPr>
        <p:spPr>
          <a:xfrm>
            <a:off x="230832" y="116632"/>
            <a:ext cx="8085584" cy="776875"/>
          </a:xfrm>
        </p:spPr>
        <p:txBody>
          <a:bodyPr/>
          <a:lstStyle>
            <a:lvl1pPr>
              <a:defRPr>
                <a:solidFill>
                  <a:srgbClr val="6D6E71"/>
                </a:solidFill>
              </a:defRPr>
            </a:lvl1pPr>
          </a:lstStyle>
          <a:p>
            <a:r>
              <a:rPr lang="en-US"/>
              <a:t>Click to edit Master title style</a:t>
            </a:r>
            <a:endParaRPr lang="en-GB"/>
          </a:p>
        </p:txBody>
      </p:sp>
    </p:spTree>
    <p:extLst>
      <p:ext uri="{BB962C8B-B14F-4D97-AF65-F5344CB8AC3E}">
        <p14:creationId xmlns:p14="http://schemas.microsoft.com/office/powerpoint/2010/main" val="42782575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p:cNvSpPr>
            <a:spLocks noGrp="1"/>
          </p:cNvSpPr>
          <p:nvPr>
            <p:ph type="title"/>
          </p:nvPr>
        </p:nvSpPr>
        <p:spPr>
          <a:xfrm>
            <a:off x="230832" y="116632"/>
            <a:ext cx="8085584" cy="776875"/>
          </a:xfrm>
        </p:spPr>
        <p:txBody>
          <a:bodyPr>
            <a:normAutofit/>
          </a:bodyPr>
          <a:lstStyle>
            <a:lvl1pPr>
              <a:defRPr lang="en-US" sz="1600" b="0" i="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GB" dirty="0"/>
          </a:p>
        </p:txBody>
      </p:sp>
      <p:sp>
        <p:nvSpPr>
          <p:cNvPr id="4" name="Slide Number Placeholder 5"/>
          <p:cNvSpPr>
            <a:spLocks noGrp="1"/>
          </p:cNvSpPr>
          <p:nvPr>
            <p:ph type="sldNum" sz="quarter" idx="4"/>
          </p:nvPr>
        </p:nvSpPr>
        <p:spPr>
          <a:xfrm>
            <a:off x="-27693" y="6594811"/>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Tree>
    <p:extLst>
      <p:ext uri="{BB962C8B-B14F-4D97-AF65-F5344CB8AC3E}">
        <p14:creationId xmlns:p14="http://schemas.microsoft.com/office/powerpoint/2010/main" val="13600198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Blank P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C18273-3B06-4AC5-BD96-A00D2AA2E2E6}" type="slidenum">
              <a:rPr lang="en-GB" smtClean="0"/>
              <a:pPr/>
              <a:t>‹#›</a:t>
            </a:fld>
            <a:endParaRPr lang="en-GB" dirty="0"/>
          </a:p>
        </p:txBody>
      </p:sp>
    </p:spTree>
    <p:extLst>
      <p:ext uri="{BB962C8B-B14F-4D97-AF65-F5344CB8AC3E}">
        <p14:creationId xmlns:p14="http://schemas.microsoft.com/office/powerpoint/2010/main" val="1227002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27693" y="6594811"/>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
        <p:nvSpPr>
          <p:cNvPr id="7"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17797792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2 columns">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0" y="6611779"/>
            <a:ext cx="1043608" cy="246221"/>
          </a:xfrm>
          <a:prstGeom prst="rect">
            <a:avLst/>
          </a:prstGeom>
        </p:spPr>
        <p:txBody>
          <a:bodyPr/>
          <a:lstStyle/>
          <a:p>
            <a:fld id="{A4C18273-3B06-4AC5-BD96-A00D2AA2E2E6}" type="slidenum">
              <a:rPr lang="en-GB" smtClean="0"/>
              <a:pPr/>
              <a:t>‹#›</a:t>
            </a:fld>
            <a:endParaRPr lang="en-GB" dirty="0"/>
          </a:p>
        </p:txBody>
      </p:sp>
      <p:sp>
        <p:nvSpPr>
          <p:cNvPr id="9" name="Content Placeholder 2"/>
          <p:cNvSpPr>
            <a:spLocks noGrp="1"/>
          </p:cNvSpPr>
          <p:nvPr>
            <p:ph idx="1"/>
          </p:nvPr>
        </p:nvSpPr>
        <p:spPr>
          <a:xfrm>
            <a:off x="323528" y="1628800"/>
            <a:ext cx="4114800" cy="4896544"/>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p:cNvSpPr>
            <a:spLocks noGrp="1"/>
          </p:cNvSpPr>
          <p:nvPr>
            <p:ph idx="13"/>
          </p:nvPr>
        </p:nvSpPr>
        <p:spPr>
          <a:xfrm>
            <a:off x="4788024" y="1628800"/>
            <a:ext cx="4114800" cy="4896544"/>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41017407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Alternative Layout 1">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0" y="6611779"/>
            <a:ext cx="1043608" cy="246221"/>
          </a:xfrm>
          <a:prstGeom prst="rect">
            <a:avLst/>
          </a:prstGeom>
        </p:spPr>
        <p:txBody>
          <a:bodyPr/>
          <a:lstStyle/>
          <a:p>
            <a:fld id="{A4C18273-3B06-4AC5-BD96-A00D2AA2E2E6}" type="slidenum">
              <a:rPr lang="en-GB" smtClean="0"/>
              <a:pPr/>
              <a:t>‹#›</a:t>
            </a:fld>
            <a:endParaRPr lang="en-GB" dirty="0"/>
          </a:p>
        </p:txBody>
      </p:sp>
      <p:sp>
        <p:nvSpPr>
          <p:cNvPr id="6" name="Content Placeholder 2"/>
          <p:cNvSpPr>
            <a:spLocks noGrp="1"/>
          </p:cNvSpPr>
          <p:nvPr>
            <p:ph idx="1"/>
          </p:nvPr>
        </p:nvSpPr>
        <p:spPr>
          <a:xfrm>
            <a:off x="457200" y="1556792"/>
            <a:ext cx="4114800" cy="4968552"/>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idx="13"/>
          </p:nvPr>
        </p:nvSpPr>
        <p:spPr>
          <a:xfrm>
            <a:off x="4788024" y="1556792"/>
            <a:ext cx="4114800" cy="2304256"/>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p:cNvSpPr>
            <a:spLocks noGrp="1"/>
          </p:cNvSpPr>
          <p:nvPr>
            <p:ph idx="14"/>
          </p:nvPr>
        </p:nvSpPr>
        <p:spPr>
          <a:xfrm>
            <a:off x="4788024" y="4221088"/>
            <a:ext cx="4114800" cy="2304256"/>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35328781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Alternative layout 2">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a:xfrm>
            <a:off x="0" y="6611779"/>
            <a:ext cx="1043608" cy="246221"/>
          </a:xfrm>
          <a:prstGeom prst="rect">
            <a:avLst/>
          </a:prstGeom>
        </p:spPr>
        <p:txBody>
          <a:bodyPr/>
          <a:lstStyle/>
          <a:p>
            <a:fld id="{A4C18273-3B06-4AC5-BD96-A00D2AA2E2E6}" type="slidenum">
              <a:rPr lang="en-GB" smtClean="0"/>
              <a:pPr/>
              <a:t>‹#›</a:t>
            </a:fld>
            <a:endParaRPr lang="en-GB" dirty="0"/>
          </a:p>
        </p:txBody>
      </p:sp>
      <p:sp>
        <p:nvSpPr>
          <p:cNvPr id="10" name="Content Placeholder 2"/>
          <p:cNvSpPr>
            <a:spLocks noGrp="1"/>
          </p:cNvSpPr>
          <p:nvPr>
            <p:ph idx="13"/>
          </p:nvPr>
        </p:nvSpPr>
        <p:spPr>
          <a:xfrm>
            <a:off x="323528" y="1556792"/>
            <a:ext cx="8352928" cy="720080"/>
          </a:xfrm>
        </p:spPr>
        <p:txBody>
          <a:bodyPr/>
          <a:lstStyle>
            <a:lvl1pPr algn="just">
              <a:lnSpc>
                <a:spcPct val="120000"/>
              </a:lnSpc>
              <a:spcBef>
                <a:spcPts val="600"/>
              </a:spcBef>
              <a:spcAft>
                <a:spcPts val="600"/>
              </a:spcAft>
              <a:defRPr/>
            </a:lvl1pPr>
            <a:lvl2pPr marL="457200" indent="0">
              <a:buNone/>
              <a:defRPr/>
            </a:lvl2pPr>
          </a:lstStyle>
          <a:p>
            <a:pPr lvl="0"/>
            <a:r>
              <a:rPr lang="en-US"/>
              <a:t>Click to edit Master text styles</a:t>
            </a:r>
          </a:p>
        </p:txBody>
      </p:sp>
      <p:sp>
        <p:nvSpPr>
          <p:cNvPr id="11" name="Content Placeholder 2"/>
          <p:cNvSpPr>
            <a:spLocks noGrp="1"/>
          </p:cNvSpPr>
          <p:nvPr>
            <p:ph idx="1"/>
          </p:nvPr>
        </p:nvSpPr>
        <p:spPr>
          <a:xfrm>
            <a:off x="323528" y="2420888"/>
            <a:ext cx="8352928" cy="4032448"/>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13934598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Alternative layout 3">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0" y="6611779"/>
            <a:ext cx="1043608" cy="246221"/>
          </a:xfrm>
          <a:prstGeom prst="rect">
            <a:avLst/>
          </a:prstGeom>
        </p:spPr>
        <p:txBody>
          <a:bodyPr/>
          <a:lstStyle/>
          <a:p>
            <a:fld id="{A4C18273-3B06-4AC5-BD96-A00D2AA2E2E6}" type="slidenum">
              <a:rPr lang="en-GB" smtClean="0"/>
              <a:pPr/>
              <a:t>‹#›</a:t>
            </a:fld>
            <a:endParaRPr lang="en-GB" dirty="0"/>
          </a:p>
        </p:txBody>
      </p:sp>
      <p:sp>
        <p:nvSpPr>
          <p:cNvPr id="4" name="Content Placeholder 2"/>
          <p:cNvSpPr>
            <a:spLocks noGrp="1"/>
          </p:cNvSpPr>
          <p:nvPr>
            <p:ph idx="1"/>
          </p:nvPr>
        </p:nvSpPr>
        <p:spPr>
          <a:xfrm>
            <a:off x="4644008" y="1556792"/>
            <a:ext cx="4114800" cy="4968552"/>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2"/>
          <p:cNvSpPr>
            <a:spLocks noGrp="1"/>
          </p:cNvSpPr>
          <p:nvPr>
            <p:ph idx="13"/>
          </p:nvPr>
        </p:nvSpPr>
        <p:spPr>
          <a:xfrm>
            <a:off x="323528" y="1556792"/>
            <a:ext cx="4114800" cy="2304256"/>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p:cNvSpPr>
            <a:spLocks noGrp="1"/>
          </p:cNvSpPr>
          <p:nvPr>
            <p:ph idx="14"/>
          </p:nvPr>
        </p:nvSpPr>
        <p:spPr>
          <a:xfrm>
            <a:off x="323528" y="4221088"/>
            <a:ext cx="4114800" cy="2304256"/>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419168926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Alternative layout 4">
    <p:spTree>
      <p:nvGrpSpPr>
        <p:cNvPr id="1" name=""/>
        <p:cNvGrpSpPr/>
        <p:nvPr/>
      </p:nvGrpSpPr>
      <p:grpSpPr>
        <a:xfrm>
          <a:off x="0" y="0"/>
          <a:ext cx="0" cy="0"/>
          <a:chOff x="0" y="0"/>
          <a:chExt cx="0" cy="0"/>
        </a:xfrm>
      </p:grpSpPr>
      <p:sp>
        <p:nvSpPr>
          <p:cNvPr id="2" name="Content Placeholder 2"/>
          <p:cNvSpPr>
            <a:spLocks noGrp="1"/>
          </p:cNvSpPr>
          <p:nvPr>
            <p:ph idx="13"/>
          </p:nvPr>
        </p:nvSpPr>
        <p:spPr>
          <a:xfrm>
            <a:off x="430306" y="5733256"/>
            <a:ext cx="8246150" cy="720080"/>
          </a:xfrm>
        </p:spPr>
        <p:txBody>
          <a:bodyPr/>
          <a:lstStyle>
            <a:lvl1pPr algn="just">
              <a:lnSpc>
                <a:spcPct val="120000"/>
              </a:lnSpc>
              <a:spcBef>
                <a:spcPts val="600"/>
              </a:spcBef>
              <a:spcAft>
                <a:spcPts val="600"/>
              </a:spcAft>
              <a:defRPr/>
            </a:lvl1pPr>
            <a:lvl2pPr marL="457200" indent="0">
              <a:buNone/>
              <a:defRPr/>
            </a:lvl2pPr>
          </a:lstStyle>
          <a:p>
            <a:pPr lvl="0"/>
            <a:r>
              <a:rPr lang="en-US"/>
              <a:t>Click to edit Master text styles</a:t>
            </a:r>
          </a:p>
        </p:txBody>
      </p:sp>
      <p:sp>
        <p:nvSpPr>
          <p:cNvPr id="3" name="Content Placeholder 2"/>
          <p:cNvSpPr>
            <a:spLocks noGrp="1"/>
          </p:cNvSpPr>
          <p:nvPr>
            <p:ph idx="1"/>
          </p:nvPr>
        </p:nvSpPr>
        <p:spPr>
          <a:xfrm>
            <a:off x="446856" y="1556792"/>
            <a:ext cx="8229600" cy="3960440"/>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4"/>
          <p:cNvSpPr>
            <a:spLocks noGrp="1"/>
          </p:cNvSpPr>
          <p:nvPr>
            <p:ph type="sldNum" sz="quarter" idx="12"/>
          </p:nvPr>
        </p:nvSpPr>
        <p:spPr>
          <a:xfrm>
            <a:off x="-27693" y="6594811"/>
            <a:ext cx="1043608" cy="246221"/>
          </a:xfrm>
          <a:prstGeom prst="rect">
            <a:avLst/>
          </a:prstGeom>
        </p:spPr>
        <p:txBody>
          <a:bodyPr/>
          <a:lstStyle/>
          <a:p>
            <a:fld id="{A4C18273-3B06-4AC5-BD96-A00D2AA2E2E6}" type="slidenum">
              <a:rPr lang="en-GB" smtClean="0"/>
              <a:pPr/>
              <a:t>‹#›</a:t>
            </a:fld>
            <a:endParaRPr lang="en-GB" dirty="0"/>
          </a:p>
        </p:txBody>
      </p:sp>
      <p:sp>
        <p:nvSpPr>
          <p:cNvPr id="8"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4070101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lternative layout 4">
    <p:spTree>
      <p:nvGrpSpPr>
        <p:cNvPr id="1" name=""/>
        <p:cNvGrpSpPr/>
        <p:nvPr/>
      </p:nvGrpSpPr>
      <p:grpSpPr>
        <a:xfrm>
          <a:off x="0" y="0"/>
          <a:ext cx="0" cy="0"/>
          <a:chOff x="0" y="0"/>
          <a:chExt cx="0" cy="0"/>
        </a:xfrm>
      </p:grpSpPr>
      <p:sp>
        <p:nvSpPr>
          <p:cNvPr id="2" name="Content Placeholder 2"/>
          <p:cNvSpPr>
            <a:spLocks noGrp="1"/>
          </p:cNvSpPr>
          <p:nvPr>
            <p:ph idx="13"/>
          </p:nvPr>
        </p:nvSpPr>
        <p:spPr>
          <a:xfrm>
            <a:off x="430306" y="5733256"/>
            <a:ext cx="8246150" cy="720080"/>
          </a:xfrm>
        </p:spPr>
        <p:txBody>
          <a:bodyPr/>
          <a:lstStyle>
            <a:lvl1pPr algn="just">
              <a:lnSpc>
                <a:spcPct val="120000"/>
              </a:lnSpc>
              <a:spcBef>
                <a:spcPts val="600"/>
              </a:spcBef>
              <a:spcAft>
                <a:spcPts val="600"/>
              </a:spcAft>
              <a:defRPr/>
            </a:lvl1pPr>
            <a:lvl2pPr marL="457200" indent="0">
              <a:buNone/>
              <a:defRPr/>
            </a:lvl2pPr>
          </a:lstStyle>
          <a:p>
            <a:pPr lvl="0"/>
            <a:r>
              <a:rPr lang="en-US"/>
              <a:t>Click to edit Master text styles</a:t>
            </a:r>
          </a:p>
        </p:txBody>
      </p:sp>
      <p:sp>
        <p:nvSpPr>
          <p:cNvPr id="3" name="Content Placeholder 2"/>
          <p:cNvSpPr>
            <a:spLocks noGrp="1"/>
          </p:cNvSpPr>
          <p:nvPr>
            <p:ph idx="1"/>
          </p:nvPr>
        </p:nvSpPr>
        <p:spPr>
          <a:xfrm>
            <a:off x="446856" y="1556792"/>
            <a:ext cx="8229600" cy="3960440"/>
          </a:xfrm>
        </p:spPr>
        <p:txBody>
          <a:bodyP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Slide Number Placeholder 4"/>
          <p:cNvSpPr>
            <a:spLocks noGrp="1"/>
          </p:cNvSpPr>
          <p:nvPr>
            <p:ph type="sldNum" sz="quarter" idx="12"/>
          </p:nvPr>
        </p:nvSpPr>
        <p:spPr>
          <a:xfrm>
            <a:off x="-27693" y="6594811"/>
            <a:ext cx="1043608" cy="246221"/>
          </a:xfrm>
          <a:prstGeom prst="rect">
            <a:avLst/>
          </a:prstGeom>
        </p:spPr>
        <p:txBody>
          <a:bodyPr/>
          <a:lstStyle/>
          <a:p>
            <a:fld id="{A4C18273-3B06-4AC5-BD96-A00D2AA2E2E6}" type="slidenum">
              <a:rPr lang="en-GB" smtClean="0"/>
              <a:t>‹#›</a:t>
            </a:fld>
            <a:endParaRPr lang="en-GB" dirty="0"/>
          </a:p>
        </p:txBody>
      </p:sp>
      <p:sp>
        <p:nvSpPr>
          <p:cNvPr id="8"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4275861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Alternative layout 5">
    <p:spTree>
      <p:nvGrpSpPr>
        <p:cNvPr id="1" name=""/>
        <p:cNvGrpSpPr/>
        <p:nvPr/>
      </p:nvGrpSpPr>
      <p:grpSpPr>
        <a:xfrm>
          <a:off x="0" y="0"/>
          <a:ext cx="0" cy="0"/>
          <a:chOff x="0" y="0"/>
          <a:chExt cx="0" cy="0"/>
        </a:xfrm>
      </p:grpSpPr>
      <p:cxnSp>
        <p:nvCxnSpPr>
          <p:cNvPr id="5" name="Straight Connector 4"/>
          <p:cNvCxnSpPr/>
          <p:nvPr/>
        </p:nvCxnSpPr>
        <p:spPr>
          <a:xfrm flipV="1">
            <a:off x="179512" y="356018"/>
            <a:ext cx="8064896" cy="23254"/>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25" y="258620"/>
            <a:ext cx="576063" cy="174442"/>
          </a:xfrm>
          <a:prstGeom prst="rect">
            <a:avLst/>
          </a:prstGeom>
        </p:spPr>
      </p:pic>
      <p:sp>
        <p:nvSpPr>
          <p:cNvPr id="40" name="Text Placeholder 37"/>
          <p:cNvSpPr>
            <a:spLocks noGrp="1"/>
          </p:cNvSpPr>
          <p:nvPr>
            <p:ph type="body" sz="quarter" idx="14" hasCustomPrompt="1"/>
          </p:nvPr>
        </p:nvSpPr>
        <p:spPr>
          <a:xfrm>
            <a:off x="309564" y="692696"/>
            <a:ext cx="2715828" cy="1931088"/>
          </a:xfrm>
        </p:spPr>
        <p:txBody>
          <a:bodyPr anchor="t">
            <a:normAutofit/>
          </a:bodyPr>
          <a:lstStyle>
            <a:lvl1pPr marL="0" indent="0">
              <a:buNone/>
              <a:defRPr sz="2800">
                <a:solidFill>
                  <a:srgbClr val="1268B3"/>
                </a:solidFill>
              </a:defRPr>
            </a:lvl1pPr>
            <a:lvl2pPr>
              <a:defRPr>
                <a:solidFill>
                  <a:srgbClr val="1268B3"/>
                </a:solidFill>
              </a:defRPr>
            </a:lvl2pPr>
            <a:lvl3pPr>
              <a:defRPr>
                <a:solidFill>
                  <a:srgbClr val="1268B3"/>
                </a:solidFill>
              </a:defRPr>
            </a:lvl3pPr>
            <a:lvl4pPr>
              <a:defRPr>
                <a:solidFill>
                  <a:srgbClr val="1268B3"/>
                </a:solidFill>
              </a:defRPr>
            </a:lvl4pPr>
            <a:lvl5pPr>
              <a:defRPr>
                <a:solidFill>
                  <a:srgbClr val="1268B3"/>
                </a:solidFill>
              </a:defRPr>
            </a:lvl5pPr>
          </a:lstStyle>
          <a:p>
            <a:pPr lvl="0"/>
            <a:r>
              <a:rPr lang="en-US" dirty="0"/>
              <a:t>Click to edit title</a:t>
            </a:r>
            <a:endParaRPr lang="en-GB" dirty="0"/>
          </a:p>
        </p:txBody>
      </p:sp>
      <p:sp>
        <p:nvSpPr>
          <p:cNvPr id="10" name="Content Placeholder 15"/>
          <p:cNvSpPr>
            <a:spLocks noGrp="1"/>
          </p:cNvSpPr>
          <p:nvPr>
            <p:ph sz="quarter" idx="10"/>
          </p:nvPr>
        </p:nvSpPr>
        <p:spPr>
          <a:xfrm>
            <a:off x="309563" y="2924944"/>
            <a:ext cx="8654925" cy="3600400"/>
          </a:xfrm>
          <a:ln>
            <a:noFill/>
            <a:prstDash val="dash"/>
          </a:ln>
        </p:spPr>
        <p:txBody>
          <a:bodyPr lIns="108000" tIns="108000" rIns="108000" bIns="108000"/>
          <a:lstStyle>
            <a:lvl1pPr marL="0" indent="0" algn="just">
              <a:lnSpc>
                <a:spcPct val="120000"/>
              </a:lnSpc>
              <a:spcBef>
                <a:spcPts val="600"/>
              </a:spcBef>
              <a:spcAft>
                <a:spcPts val="600"/>
              </a:spcAft>
              <a:buNone/>
              <a:defRPr i="1"/>
            </a:lvl1pPr>
            <a:lvl2pPr marL="457200" indent="0" algn="just">
              <a:lnSpc>
                <a:spcPct val="120000"/>
              </a:lnSpc>
              <a:spcBef>
                <a:spcPts val="600"/>
              </a:spcBef>
              <a:spcAft>
                <a:spcPts val="600"/>
              </a:spcAft>
              <a:buNone/>
              <a:defRPr i="1"/>
            </a:lvl2pPr>
            <a:lvl3pPr marL="914400" indent="0" algn="just">
              <a:lnSpc>
                <a:spcPct val="120000"/>
              </a:lnSpc>
              <a:spcBef>
                <a:spcPts val="600"/>
              </a:spcBef>
              <a:spcAft>
                <a:spcPts val="600"/>
              </a:spcAft>
              <a:buNone/>
              <a:defRPr i="1"/>
            </a:lvl3pPr>
            <a:lvl4pPr marL="1371600" indent="0" algn="just">
              <a:lnSpc>
                <a:spcPct val="120000"/>
              </a:lnSpc>
              <a:spcBef>
                <a:spcPts val="600"/>
              </a:spcBef>
              <a:spcAft>
                <a:spcPts val="600"/>
              </a:spcAft>
              <a:buNone/>
              <a:defRPr i="1"/>
            </a:lvl4pPr>
            <a:lvl5pPr marL="1828800" indent="0" algn="just">
              <a:lnSpc>
                <a:spcPct val="120000"/>
              </a:lnSpc>
              <a:spcBef>
                <a:spcPts val="600"/>
              </a:spcBef>
              <a:spcAft>
                <a:spcPts val="600"/>
              </a:spcAft>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 Placeholder 2"/>
          <p:cNvSpPr>
            <a:spLocks noGrp="1"/>
          </p:cNvSpPr>
          <p:nvPr>
            <p:ph type="body" sz="quarter" idx="15"/>
          </p:nvPr>
        </p:nvSpPr>
        <p:spPr>
          <a:xfrm>
            <a:off x="3025775" y="692150"/>
            <a:ext cx="6027738" cy="1931988"/>
          </a:xfrm>
        </p:spPr>
        <p:txBody>
          <a:bodyPr anchor="ct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vl5pPr algn="just">
              <a:lnSpc>
                <a:spcPct val="12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Slide Number Placeholder 5"/>
          <p:cNvSpPr txBox="1">
            <a:spLocks/>
          </p:cNvSpPr>
          <p:nvPr/>
        </p:nvSpPr>
        <p:spPr>
          <a:xfrm>
            <a:off x="0" y="6611779"/>
            <a:ext cx="1043608" cy="246221"/>
          </a:xfrm>
          <a:prstGeom prst="rect">
            <a:avLst/>
          </a:prstGeom>
        </p:spPr>
        <p:txBody>
          <a:bodyPr vert="horz" lIns="91440" tIns="45720" rIns="91440" bIns="45720" rtlCol="0" anchor="b">
            <a:spAutoFit/>
          </a:bodyPr>
          <a:lstStyle>
            <a:defPPr>
              <a:defRPr lang="en-US"/>
            </a:defPPr>
            <a:lvl1pPr marL="0" algn="l" defTabSz="914400" rtl="0" eaLnBrk="1" latinLnBrk="0" hangingPunct="1">
              <a:defRPr sz="10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C18273-3B06-4AC5-BD96-A00D2AA2E2E6}" type="slidenum">
              <a:rPr lang="en-GB" smtClean="0"/>
              <a:pPr/>
              <a:t>‹#›</a:t>
            </a:fld>
            <a:endParaRPr lang="en-GB" dirty="0"/>
          </a:p>
        </p:txBody>
      </p:sp>
    </p:spTree>
    <p:extLst>
      <p:ext uri="{BB962C8B-B14F-4D97-AF65-F5344CB8AC3E}">
        <p14:creationId xmlns:p14="http://schemas.microsoft.com/office/powerpoint/2010/main" val="33364123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Alternative layout 8">
    <p:spTree>
      <p:nvGrpSpPr>
        <p:cNvPr id="1" name=""/>
        <p:cNvGrpSpPr/>
        <p:nvPr/>
      </p:nvGrpSpPr>
      <p:grpSpPr>
        <a:xfrm>
          <a:off x="0" y="0"/>
          <a:ext cx="0" cy="0"/>
          <a:chOff x="0" y="0"/>
          <a:chExt cx="0" cy="0"/>
        </a:xfrm>
      </p:grpSpPr>
      <p:cxnSp>
        <p:nvCxnSpPr>
          <p:cNvPr id="5" name="Straight Connector 4"/>
          <p:cNvCxnSpPr/>
          <p:nvPr/>
        </p:nvCxnSpPr>
        <p:spPr>
          <a:xfrm flipV="1">
            <a:off x="179512" y="356018"/>
            <a:ext cx="8064896" cy="23254"/>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25" y="258620"/>
            <a:ext cx="576063" cy="174442"/>
          </a:xfrm>
          <a:prstGeom prst="rect">
            <a:avLst/>
          </a:prstGeom>
        </p:spPr>
      </p:pic>
      <p:sp>
        <p:nvSpPr>
          <p:cNvPr id="40" name="Text Placeholder 37"/>
          <p:cNvSpPr>
            <a:spLocks noGrp="1"/>
          </p:cNvSpPr>
          <p:nvPr>
            <p:ph type="body" sz="quarter" idx="14" hasCustomPrompt="1"/>
          </p:nvPr>
        </p:nvSpPr>
        <p:spPr>
          <a:xfrm>
            <a:off x="309564" y="692696"/>
            <a:ext cx="2715828" cy="1931088"/>
          </a:xfrm>
        </p:spPr>
        <p:txBody>
          <a:bodyPr anchor="t">
            <a:normAutofit/>
          </a:bodyPr>
          <a:lstStyle>
            <a:lvl1pPr marL="0" indent="0">
              <a:buNone/>
              <a:defRPr sz="2800">
                <a:solidFill>
                  <a:srgbClr val="1268B3"/>
                </a:solidFill>
              </a:defRPr>
            </a:lvl1pPr>
            <a:lvl2pPr>
              <a:defRPr>
                <a:solidFill>
                  <a:srgbClr val="1268B3"/>
                </a:solidFill>
              </a:defRPr>
            </a:lvl2pPr>
            <a:lvl3pPr>
              <a:defRPr>
                <a:solidFill>
                  <a:srgbClr val="1268B3"/>
                </a:solidFill>
              </a:defRPr>
            </a:lvl3pPr>
            <a:lvl4pPr>
              <a:defRPr>
                <a:solidFill>
                  <a:srgbClr val="1268B3"/>
                </a:solidFill>
              </a:defRPr>
            </a:lvl4pPr>
            <a:lvl5pPr>
              <a:defRPr>
                <a:solidFill>
                  <a:srgbClr val="1268B3"/>
                </a:solidFill>
              </a:defRPr>
            </a:lvl5pPr>
          </a:lstStyle>
          <a:p>
            <a:pPr lvl="0"/>
            <a:r>
              <a:rPr lang="en-US" dirty="0"/>
              <a:t>Click to edit title</a:t>
            </a:r>
            <a:endParaRPr lang="en-GB" dirty="0"/>
          </a:p>
        </p:txBody>
      </p:sp>
      <p:sp>
        <p:nvSpPr>
          <p:cNvPr id="10" name="Content Placeholder 15"/>
          <p:cNvSpPr>
            <a:spLocks noGrp="1"/>
          </p:cNvSpPr>
          <p:nvPr>
            <p:ph sz="quarter" idx="10"/>
          </p:nvPr>
        </p:nvSpPr>
        <p:spPr>
          <a:xfrm>
            <a:off x="3059832" y="2924944"/>
            <a:ext cx="5904656" cy="3600400"/>
          </a:xfrm>
          <a:ln>
            <a:noFill/>
            <a:prstDash val="dash"/>
          </a:ln>
        </p:spPr>
        <p:txBody>
          <a:bodyPr lIns="108000" tIns="108000" rIns="108000" bIns="108000"/>
          <a:lstStyle>
            <a:lvl1pPr marL="0" indent="0" algn="just">
              <a:lnSpc>
                <a:spcPct val="120000"/>
              </a:lnSpc>
              <a:spcBef>
                <a:spcPts val="600"/>
              </a:spcBef>
              <a:spcAft>
                <a:spcPts val="600"/>
              </a:spcAft>
              <a:buNone/>
              <a:defRPr i="1"/>
            </a:lvl1pPr>
            <a:lvl2pPr marL="457200" indent="0" algn="just">
              <a:lnSpc>
                <a:spcPct val="120000"/>
              </a:lnSpc>
              <a:spcBef>
                <a:spcPts val="600"/>
              </a:spcBef>
              <a:spcAft>
                <a:spcPts val="600"/>
              </a:spcAft>
              <a:buNone/>
              <a:defRPr i="1"/>
            </a:lvl2pPr>
            <a:lvl3pPr marL="914400" indent="0" algn="just">
              <a:lnSpc>
                <a:spcPct val="120000"/>
              </a:lnSpc>
              <a:spcBef>
                <a:spcPts val="600"/>
              </a:spcBef>
              <a:spcAft>
                <a:spcPts val="600"/>
              </a:spcAft>
              <a:buNone/>
              <a:defRPr i="1"/>
            </a:lvl3pPr>
            <a:lvl4pPr marL="1371600" indent="0" algn="just">
              <a:lnSpc>
                <a:spcPct val="120000"/>
              </a:lnSpc>
              <a:spcBef>
                <a:spcPts val="600"/>
              </a:spcBef>
              <a:spcAft>
                <a:spcPts val="600"/>
              </a:spcAft>
              <a:buNone/>
              <a:defRPr i="1"/>
            </a:lvl4pPr>
            <a:lvl5pPr marL="1828800" indent="0" algn="just">
              <a:lnSpc>
                <a:spcPct val="120000"/>
              </a:lnSpc>
              <a:spcBef>
                <a:spcPts val="600"/>
              </a:spcBef>
              <a:spcAft>
                <a:spcPts val="600"/>
              </a:spcAft>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Slide Number Placeholder 5"/>
          <p:cNvSpPr txBox="1">
            <a:spLocks/>
          </p:cNvSpPr>
          <p:nvPr/>
        </p:nvSpPr>
        <p:spPr>
          <a:xfrm>
            <a:off x="0" y="6611779"/>
            <a:ext cx="1043608" cy="246221"/>
          </a:xfrm>
          <a:prstGeom prst="rect">
            <a:avLst/>
          </a:prstGeom>
        </p:spPr>
        <p:txBody>
          <a:bodyPr vert="horz" lIns="91440" tIns="45720" rIns="91440" bIns="45720" rtlCol="0" anchor="b">
            <a:spAutoFit/>
          </a:bodyPr>
          <a:lstStyle>
            <a:defPPr>
              <a:defRPr lang="en-US"/>
            </a:defPPr>
            <a:lvl1pPr marL="0" algn="l" defTabSz="914400" rtl="0" eaLnBrk="1" latinLnBrk="0" hangingPunct="1">
              <a:defRPr sz="10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C18273-3B06-4AC5-BD96-A00D2AA2E2E6}" type="slidenum">
              <a:rPr lang="en-GB" smtClean="0"/>
              <a:pPr/>
              <a:t>‹#›</a:t>
            </a:fld>
            <a:endParaRPr lang="en-GB" dirty="0"/>
          </a:p>
        </p:txBody>
      </p:sp>
      <p:sp>
        <p:nvSpPr>
          <p:cNvPr id="9" name="Text Placeholder 2"/>
          <p:cNvSpPr>
            <a:spLocks noGrp="1"/>
          </p:cNvSpPr>
          <p:nvPr>
            <p:ph type="body" sz="quarter" idx="15"/>
          </p:nvPr>
        </p:nvSpPr>
        <p:spPr>
          <a:xfrm>
            <a:off x="3025775" y="692150"/>
            <a:ext cx="6027738" cy="1931988"/>
          </a:xfrm>
        </p:spPr>
        <p:txBody>
          <a:bodyPr anchor="ctr">
            <a:noAutofit/>
          </a:bodyPr>
          <a:lstStyle>
            <a:lvl1pPr marL="0" indent="0">
              <a:lnSpc>
                <a:spcPct val="100000"/>
              </a:lnSpc>
              <a:spcBef>
                <a:spcPts val="0"/>
              </a:spcBef>
              <a:spcAft>
                <a:spcPts val="0"/>
              </a:spcAft>
              <a:buNone/>
              <a:defRPr sz="3200">
                <a:solidFill>
                  <a:srgbClr val="6D6E71"/>
                </a:solidFill>
              </a:defRPr>
            </a:lvl1pPr>
            <a:lvl2pPr marL="457200" indent="0">
              <a:lnSpc>
                <a:spcPct val="120000"/>
              </a:lnSpc>
              <a:spcBef>
                <a:spcPts val="0"/>
              </a:spcBef>
              <a:spcAft>
                <a:spcPts val="600"/>
              </a:spcAft>
              <a:buNone/>
              <a:defRPr sz="2400">
                <a:solidFill>
                  <a:srgbClr val="FF0090"/>
                </a:solidFill>
              </a:defRPr>
            </a:lvl2pPr>
            <a:lvl3pPr marL="914400" indent="0">
              <a:lnSpc>
                <a:spcPct val="120000"/>
              </a:lnSpc>
              <a:spcBef>
                <a:spcPts val="0"/>
              </a:spcBef>
              <a:spcAft>
                <a:spcPts val="600"/>
              </a:spcAft>
              <a:buNone/>
              <a:defRPr sz="2400">
                <a:solidFill>
                  <a:srgbClr val="FF0090"/>
                </a:solidFill>
              </a:defRPr>
            </a:lvl3pPr>
            <a:lvl4pPr marL="1371600" indent="0">
              <a:lnSpc>
                <a:spcPct val="120000"/>
              </a:lnSpc>
              <a:spcBef>
                <a:spcPts val="0"/>
              </a:spcBef>
              <a:spcAft>
                <a:spcPts val="600"/>
              </a:spcAft>
              <a:buNone/>
              <a:defRPr sz="2400">
                <a:solidFill>
                  <a:srgbClr val="FF0090"/>
                </a:solidFill>
              </a:defRPr>
            </a:lvl4pPr>
            <a:lvl5pPr marL="1828800" indent="0">
              <a:lnSpc>
                <a:spcPct val="120000"/>
              </a:lnSpc>
              <a:spcBef>
                <a:spcPts val="0"/>
              </a:spcBef>
              <a:spcAft>
                <a:spcPts val="600"/>
              </a:spcAft>
              <a:buNone/>
              <a:defRPr sz="2400">
                <a:solidFill>
                  <a:srgbClr val="FF0090"/>
                </a:solidFill>
              </a:defRPr>
            </a:lvl5pPr>
          </a:lstStyle>
          <a:p>
            <a:pPr lvl="0"/>
            <a:r>
              <a:rPr lang="en-US"/>
              <a:t>Click to edit Master text styles</a:t>
            </a:r>
          </a:p>
        </p:txBody>
      </p:sp>
      <p:sp>
        <p:nvSpPr>
          <p:cNvPr id="4" name="Picture Placeholder 3"/>
          <p:cNvSpPr>
            <a:spLocks noGrp="1"/>
          </p:cNvSpPr>
          <p:nvPr>
            <p:ph type="pic" sz="quarter" idx="16"/>
          </p:nvPr>
        </p:nvSpPr>
        <p:spPr>
          <a:xfrm>
            <a:off x="323850" y="2924175"/>
            <a:ext cx="2735263" cy="3600450"/>
          </a:xfrm>
        </p:spPr>
        <p:txBody>
          <a:bodyPr/>
          <a:lstStyle/>
          <a:p>
            <a:r>
              <a:rPr lang="en-US"/>
              <a:t>Click icon to add picture</a:t>
            </a:r>
            <a:endParaRPr lang="en-GB"/>
          </a:p>
        </p:txBody>
      </p:sp>
    </p:spTree>
    <p:extLst>
      <p:ext uri="{BB962C8B-B14F-4D97-AF65-F5344CB8AC3E}">
        <p14:creationId xmlns:p14="http://schemas.microsoft.com/office/powerpoint/2010/main" val="41871705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Alternative layout 6">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25" y="258620"/>
            <a:ext cx="576063" cy="174442"/>
          </a:xfrm>
          <a:prstGeom prst="rect">
            <a:avLst/>
          </a:prstGeom>
        </p:spPr>
      </p:pic>
      <p:sp>
        <p:nvSpPr>
          <p:cNvPr id="27" name="Title 1"/>
          <p:cNvSpPr>
            <a:spLocks noGrp="1"/>
          </p:cNvSpPr>
          <p:nvPr>
            <p:ph type="title" hasCustomPrompt="1"/>
          </p:nvPr>
        </p:nvSpPr>
        <p:spPr>
          <a:xfrm>
            <a:off x="3923928" y="548680"/>
            <a:ext cx="5040560" cy="1368152"/>
          </a:xfrm>
          <a:prstGeom prst="rect">
            <a:avLst/>
          </a:prstGeom>
        </p:spPr>
        <p:txBody>
          <a:bodyPr anchor="t">
            <a:normAutofit/>
          </a:bodyPr>
          <a:lstStyle>
            <a:lvl1pPr>
              <a:defRPr sz="3200" b="0">
                <a:solidFill>
                  <a:srgbClr val="6D6E71"/>
                </a:solidFill>
              </a:defRPr>
            </a:lvl1pPr>
          </a:lstStyle>
          <a:p>
            <a:r>
              <a:rPr lang="en-US" dirty="0"/>
              <a:t>Click to edit title</a:t>
            </a:r>
            <a:endParaRPr lang="en-GB" dirty="0"/>
          </a:p>
        </p:txBody>
      </p:sp>
      <p:sp>
        <p:nvSpPr>
          <p:cNvPr id="40" name="Text Placeholder 37"/>
          <p:cNvSpPr>
            <a:spLocks noGrp="1"/>
          </p:cNvSpPr>
          <p:nvPr>
            <p:ph type="body" sz="quarter" idx="14" hasCustomPrompt="1"/>
          </p:nvPr>
        </p:nvSpPr>
        <p:spPr>
          <a:xfrm>
            <a:off x="309563" y="549275"/>
            <a:ext cx="3627437" cy="941388"/>
          </a:xfrm>
        </p:spPr>
        <p:txBody>
          <a:bodyPr anchor="ctr">
            <a:normAutofit/>
          </a:bodyPr>
          <a:lstStyle>
            <a:lvl1pPr marL="0" indent="0">
              <a:spcBef>
                <a:spcPts val="0"/>
              </a:spcBef>
              <a:buNone/>
              <a:defRPr sz="2800">
                <a:solidFill>
                  <a:srgbClr val="1268B3"/>
                </a:solidFill>
              </a:defRPr>
            </a:lvl1pPr>
            <a:lvl2pPr>
              <a:defRPr>
                <a:solidFill>
                  <a:srgbClr val="1268B3"/>
                </a:solidFill>
              </a:defRPr>
            </a:lvl2pPr>
            <a:lvl3pPr>
              <a:defRPr>
                <a:solidFill>
                  <a:srgbClr val="1268B3"/>
                </a:solidFill>
              </a:defRPr>
            </a:lvl3pPr>
            <a:lvl4pPr>
              <a:defRPr>
                <a:solidFill>
                  <a:srgbClr val="1268B3"/>
                </a:solidFill>
              </a:defRPr>
            </a:lvl4pPr>
            <a:lvl5pPr>
              <a:defRPr>
                <a:solidFill>
                  <a:srgbClr val="1268B3"/>
                </a:solidFill>
              </a:defRPr>
            </a:lvl5pPr>
          </a:lstStyle>
          <a:p>
            <a:pPr lvl="0"/>
            <a:r>
              <a:rPr lang="en-US" dirty="0"/>
              <a:t>Click to edit title</a:t>
            </a:r>
            <a:endParaRPr lang="en-GB" dirty="0"/>
          </a:p>
        </p:txBody>
      </p:sp>
      <p:sp>
        <p:nvSpPr>
          <p:cNvPr id="10" name="Content Placeholder 15"/>
          <p:cNvSpPr>
            <a:spLocks noGrp="1"/>
          </p:cNvSpPr>
          <p:nvPr>
            <p:ph sz="quarter" idx="10"/>
          </p:nvPr>
        </p:nvSpPr>
        <p:spPr>
          <a:xfrm>
            <a:off x="309563" y="1628775"/>
            <a:ext cx="3241675" cy="4464050"/>
          </a:xfrm>
          <a:ln>
            <a:noFill/>
            <a:prstDash val="dash"/>
          </a:ln>
        </p:spPr>
        <p:txBody>
          <a:bodyPr lIns="108000" tIns="108000" rIns="108000" bIns="108000"/>
          <a:lstStyle>
            <a:lvl1pPr marL="0" indent="0" algn="just">
              <a:lnSpc>
                <a:spcPct val="120000"/>
              </a:lnSpc>
              <a:spcBef>
                <a:spcPts val="600"/>
              </a:spcBef>
              <a:spcAft>
                <a:spcPts val="600"/>
              </a:spcAft>
              <a:buNone/>
              <a:defRPr i="1"/>
            </a:lvl1pPr>
            <a:lvl2pPr marL="457200" indent="0" algn="just">
              <a:lnSpc>
                <a:spcPct val="120000"/>
              </a:lnSpc>
              <a:spcBef>
                <a:spcPts val="600"/>
              </a:spcBef>
              <a:spcAft>
                <a:spcPts val="600"/>
              </a:spcAft>
              <a:buNone/>
              <a:defRPr i="1"/>
            </a:lvl2pPr>
            <a:lvl3pPr marL="914400" indent="0" algn="just">
              <a:lnSpc>
                <a:spcPct val="120000"/>
              </a:lnSpc>
              <a:spcBef>
                <a:spcPts val="600"/>
              </a:spcBef>
              <a:spcAft>
                <a:spcPts val="600"/>
              </a:spcAft>
              <a:buNone/>
              <a:defRPr i="1"/>
            </a:lvl3pPr>
            <a:lvl4pPr marL="1371600" indent="0" algn="just">
              <a:lnSpc>
                <a:spcPct val="120000"/>
              </a:lnSpc>
              <a:spcBef>
                <a:spcPts val="600"/>
              </a:spcBef>
              <a:spcAft>
                <a:spcPts val="600"/>
              </a:spcAft>
              <a:buNone/>
              <a:defRPr i="1"/>
            </a:lvl4pPr>
            <a:lvl5pPr marL="1828800" indent="0" algn="just">
              <a:lnSpc>
                <a:spcPct val="120000"/>
              </a:lnSpc>
              <a:spcBef>
                <a:spcPts val="600"/>
              </a:spcBef>
              <a:spcAft>
                <a:spcPts val="600"/>
              </a:spcAft>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15"/>
          <p:cNvSpPr>
            <a:spLocks noGrp="1"/>
          </p:cNvSpPr>
          <p:nvPr>
            <p:ph sz="quarter" idx="15"/>
          </p:nvPr>
        </p:nvSpPr>
        <p:spPr>
          <a:xfrm>
            <a:off x="3923928" y="2060848"/>
            <a:ext cx="5040560" cy="4464050"/>
          </a:xfrm>
          <a:ln>
            <a:noFill/>
            <a:prstDash val="dash"/>
          </a:ln>
        </p:spPr>
        <p:txBody>
          <a:bodyPr lIns="108000" tIns="108000" rIns="108000" bIns="108000"/>
          <a:lstStyle>
            <a:lvl1pPr marL="0" indent="0" algn="just">
              <a:lnSpc>
                <a:spcPct val="120000"/>
              </a:lnSpc>
              <a:spcBef>
                <a:spcPts val="600"/>
              </a:spcBef>
              <a:spcAft>
                <a:spcPts val="600"/>
              </a:spcAft>
              <a:buNone/>
              <a:defRPr i="1"/>
            </a:lvl1pPr>
            <a:lvl2pPr marL="457200" indent="0" algn="just">
              <a:lnSpc>
                <a:spcPct val="120000"/>
              </a:lnSpc>
              <a:spcBef>
                <a:spcPts val="600"/>
              </a:spcBef>
              <a:spcAft>
                <a:spcPts val="600"/>
              </a:spcAft>
              <a:buNone/>
              <a:defRPr i="1"/>
            </a:lvl2pPr>
            <a:lvl3pPr marL="914400" indent="0" algn="just">
              <a:lnSpc>
                <a:spcPct val="120000"/>
              </a:lnSpc>
              <a:spcBef>
                <a:spcPts val="600"/>
              </a:spcBef>
              <a:spcAft>
                <a:spcPts val="600"/>
              </a:spcAft>
              <a:buNone/>
              <a:defRPr i="1"/>
            </a:lvl3pPr>
            <a:lvl4pPr marL="1371600" indent="0" algn="just">
              <a:lnSpc>
                <a:spcPct val="120000"/>
              </a:lnSpc>
              <a:spcBef>
                <a:spcPts val="600"/>
              </a:spcBef>
              <a:spcAft>
                <a:spcPts val="600"/>
              </a:spcAft>
              <a:buNone/>
              <a:defRPr i="1"/>
            </a:lvl4pPr>
            <a:lvl5pPr marL="1828800" indent="0" algn="just">
              <a:lnSpc>
                <a:spcPct val="120000"/>
              </a:lnSpc>
              <a:spcBef>
                <a:spcPts val="600"/>
              </a:spcBef>
              <a:spcAft>
                <a:spcPts val="600"/>
              </a:spcAft>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5"/>
          <p:cNvSpPr txBox="1">
            <a:spLocks/>
          </p:cNvSpPr>
          <p:nvPr/>
        </p:nvSpPr>
        <p:spPr>
          <a:xfrm>
            <a:off x="0" y="6611779"/>
            <a:ext cx="1043608" cy="246221"/>
          </a:xfrm>
          <a:prstGeom prst="rect">
            <a:avLst/>
          </a:prstGeom>
        </p:spPr>
        <p:txBody>
          <a:bodyPr vert="horz" lIns="91440" tIns="45720" rIns="91440" bIns="45720" rtlCol="0" anchor="b">
            <a:spAutoFit/>
          </a:bodyPr>
          <a:lstStyle>
            <a:defPPr>
              <a:defRPr lang="en-US"/>
            </a:defPPr>
            <a:lvl1pPr marL="0" algn="l" defTabSz="914400" rtl="0" eaLnBrk="1" latinLnBrk="0" hangingPunct="1">
              <a:defRPr sz="10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C18273-3B06-4AC5-BD96-A00D2AA2E2E6}" type="slidenum">
              <a:rPr lang="en-GB" smtClean="0"/>
              <a:pPr/>
              <a:t>‹#›</a:t>
            </a:fld>
            <a:endParaRPr lang="en-GB" dirty="0"/>
          </a:p>
        </p:txBody>
      </p:sp>
      <p:cxnSp>
        <p:nvCxnSpPr>
          <p:cNvPr id="7" name="Straight Connector 6"/>
          <p:cNvCxnSpPr/>
          <p:nvPr/>
        </p:nvCxnSpPr>
        <p:spPr>
          <a:xfrm flipH="1">
            <a:off x="179512" y="345841"/>
            <a:ext cx="8064896" cy="0"/>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0080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Alternative Layout 7">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628800"/>
            <a:ext cx="2772000" cy="4896544"/>
          </a:xfrm>
        </p:spPr>
        <p:txBody>
          <a:bodyPr lIns="36000" rIns="36000"/>
          <a:lstStyle>
            <a:lvl1pPr marL="0" indent="0" algn="just">
              <a:lnSpc>
                <a:spcPct val="120000"/>
              </a:lnSpc>
              <a:spcBef>
                <a:spcPts val="600"/>
              </a:spcBef>
              <a:spcAft>
                <a:spcPts val="600"/>
              </a:spcAft>
              <a:buNone/>
              <a:defRPr/>
            </a:lvl1pPr>
            <a:lvl2pPr marL="457200" indent="0" algn="just">
              <a:lnSpc>
                <a:spcPct val="120000"/>
              </a:lnSpc>
              <a:spcBef>
                <a:spcPts val="600"/>
              </a:spcBef>
              <a:spcAft>
                <a:spcPts val="600"/>
              </a:spcAft>
              <a:buNone/>
              <a:defRPr/>
            </a:lvl2pPr>
            <a:lvl3pPr marL="914400" indent="0" algn="just">
              <a:lnSpc>
                <a:spcPct val="120000"/>
              </a:lnSpc>
              <a:spcBef>
                <a:spcPts val="600"/>
              </a:spcBef>
              <a:spcAft>
                <a:spcPts val="600"/>
              </a:spcAft>
              <a:buNone/>
              <a:defRPr/>
            </a:lvl3pPr>
            <a:lvl4pPr marL="1371600" indent="0" algn="just">
              <a:lnSpc>
                <a:spcPct val="120000"/>
              </a:lnSpc>
              <a:spcBef>
                <a:spcPts val="600"/>
              </a:spcBef>
              <a:spcAft>
                <a:spcPts val="600"/>
              </a:spcAft>
              <a:buNone/>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p:cNvSpPr>
            <a:spLocks noGrp="1"/>
          </p:cNvSpPr>
          <p:nvPr>
            <p:ph type="sldNum" sz="quarter" idx="4"/>
          </p:nvPr>
        </p:nvSpPr>
        <p:spPr>
          <a:xfrm>
            <a:off x="-27693" y="6594811"/>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
        <p:nvSpPr>
          <p:cNvPr id="7" name="Title Placeholder 3"/>
          <p:cNvSpPr>
            <a:spLocks noGrp="1"/>
          </p:cNvSpPr>
          <p:nvPr>
            <p:ph type="title"/>
          </p:nvPr>
        </p:nvSpPr>
        <p:spPr>
          <a:xfrm>
            <a:off x="323528" y="548680"/>
            <a:ext cx="2952328" cy="864096"/>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5" name="Content Placeholder 2"/>
          <p:cNvSpPr>
            <a:spLocks noGrp="1"/>
          </p:cNvSpPr>
          <p:nvPr>
            <p:ph idx="10"/>
          </p:nvPr>
        </p:nvSpPr>
        <p:spPr>
          <a:xfrm>
            <a:off x="3311860" y="548680"/>
            <a:ext cx="2772000" cy="5976664"/>
          </a:xfrm>
        </p:spPr>
        <p:txBody>
          <a:bodyPr lIns="36000" rIns="36000"/>
          <a:lstStyle>
            <a:lvl1pPr marL="0" indent="0" algn="just">
              <a:lnSpc>
                <a:spcPct val="120000"/>
              </a:lnSpc>
              <a:spcBef>
                <a:spcPts val="600"/>
              </a:spcBef>
              <a:spcAft>
                <a:spcPts val="600"/>
              </a:spcAft>
              <a:buNone/>
              <a:defRPr/>
            </a:lvl1pPr>
            <a:lvl2pPr marL="457200" indent="0" algn="just">
              <a:lnSpc>
                <a:spcPct val="120000"/>
              </a:lnSpc>
              <a:spcBef>
                <a:spcPts val="600"/>
              </a:spcBef>
              <a:spcAft>
                <a:spcPts val="600"/>
              </a:spcAft>
              <a:buNone/>
              <a:defRPr/>
            </a:lvl2pPr>
            <a:lvl3pPr marL="914400" indent="0" algn="just">
              <a:lnSpc>
                <a:spcPct val="120000"/>
              </a:lnSpc>
              <a:spcBef>
                <a:spcPts val="600"/>
              </a:spcBef>
              <a:spcAft>
                <a:spcPts val="600"/>
              </a:spcAft>
              <a:buNone/>
              <a:defRPr/>
            </a:lvl3pPr>
            <a:lvl4pPr marL="1371600" indent="0" algn="just">
              <a:lnSpc>
                <a:spcPct val="120000"/>
              </a:lnSpc>
              <a:spcBef>
                <a:spcPts val="600"/>
              </a:spcBef>
              <a:spcAft>
                <a:spcPts val="600"/>
              </a:spcAft>
              <a:buNone/>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p:cNvSpPr>
            <a:spLocks noGrp="1"/>
          </p:cNvSpPr>
          <p:nvPr>
            <p:ph idx="11"/>
          </p:nvPr>
        </p:nvSpPr>
        <p:spPr>
          <a:xfrm>
            <a:off x="6300192" y="548680"/>
            <a:ext cx="2772000" cy="5976664"/>
          </a:xfrm>
        </p:spPr>
        <p:txBody>
          <a:bodyPr lIns="36000" rIns="36000"/>
          <a:lstStyle>
            <a:lvl1pPr marL="0" indent="0" algn="just">
              <a:lnSpc>
                <a:spcPct val="120000"/>
              </a:lnSpc>
              <a:spcBef>
                <a:spcPts val="600"/>
              </a:spcBef>
              <a:spcAft>
                <a:spcPts val="600"/>
              </a:spcAft>
              <a:buNone/>
              <a:defRPr/>
            </a:lvl1pPr>
            <a:lvl2pPr marL="457200" indent="0" algn="just">
              <a:lnSpc>
                <a:spcPct val="120000"/>
              </a:lnSpc>
              <a:spcBef>
                <a:spcPts val="600"/>
              </a:spcBef>
              <a:spcAft>
                <a:spcPts val="600"/>
              </a:spcAft>
              <a:buNone/>
              <a:defRPr/>
            </a:lvl2pPr>
            <a:lvl3pPr marL="914400" indent="0" algn="just">
              <a:lnSpc>
                <a:spcPct val="120000"/>
              </a:lnSpc>
              <a:spcBef>
                <a:spcPts val="600"/>
              </a:spcBef>
              <a:spcAft>
                <a:spcPts val="600"/>
              </a:spcAft>
              <a:buNone/>
              <a:defRPr/>
            </a:lvl3pPr>
            <a:lvl4pPr marL="1371600" indent="0" algn="just">
              <a:lnSpc>
                <a:spcPct val="120000"/>
              </a:lnSpc>
              <a:spcBef>
                <a:spcPts val="600"/>
              </a:spcBef>
              <a:spcAft>
                <a:spcPts val="600"/>
              </a:spcAft>
              <a:buNone/>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311562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Text Placeholder 37"/>
          <p:cNvSpPr>
            <a:spLocks noGrp="1"/>
          </p:cNvSpPr>
          <p:nvPr>
            <p:ph type="body" sz="quarter" idx="14" hasCustomPrompt="1"/>
          </p:nvPr>
        </p:nvSpPr>
        <p:spPr>
          <a:xfrm>
            <a:off x="309563" y="549275"/>
            <a:ext cx="7934845" cy="941388"/>
          </a:xfrm>
        </p:spPr>
        <p:txBody>
          <a:bodyPr anchor="ctr">
            <a:normAutofit/>
          </a:bodyPr>
          <a:lstStyle>
            <a:lvl1pPr marL="0" indent="0">
              <a:buNone/>
              <a:defRPr sz="2800">
                <a:solidFill>
                  <a:srgbClr val="1268B3"/>
                </a:solidFill>
              </a:defRPr>
            </a:lvl1pPr>
            <a:lvl2pPr>
              <a:defRPr>
                <a:solidFill>
                  <a:srgbClr val="1268B3"/>
                </a:solidFill>
              </a:defRPr>
            </a:lvl2pPr>
            <a:lvl3pPr>
              <a:defRPr>
                <a:solidFill>
                  <a:srgbClr val="1268B3"/>
                </a:solidFill>
              </a:defRPr>
            </a:lvl3pPr>
            <a:lvl4pPr>
              <a:defRPr>
                <a:solidFill>
                  <a:srgbClr val="1268B3"/>
                </a:solidFill>
              </a:defRPr>
            </a:lvl4pPr>
            <a:lvl5pPr>
              <a:defRPr>
                <a:solidFill>
                  <a:srgbClr val="1268B3"/>
                </a:solidFill>
              </a:defRPr>
            </a:lvl5pPr>
          </a:lstStyle>
          <a:p>
            <a:pPr lvl="0"/>
            <a:r>
              <a:rPr lang="en-US" dirty="0"/>
              <a:t>Click to edit title</a:t>
            </a:r>
            <a:endParaRPr lang="en-GB" dirty="0"/>
          </a:p>
        </p:txBody>
      </p:sp>
      <p:sp>
        <p:nvSpPr>
          <p:cNvPr id="9" name="Slide Number Placeholder 5"/>
          <p:cNvSpPr txBox="1">
            <a:spLocks/>
          </p:cNvSpPr>
          <p:nvPr/>
        </p:nvSpPr>
        <p:spPr>
          <a:xfrm>
            <a:off x="0" y="6611779"/>
            <a:ext cx="1043608" cy="246221"/>
          </a:xfrm>
          <a:prstGeom prst="rect">
            <a:avLst/>
          </a:prstGeom>
        </p:spPr>
        <p:txBody>
          <a:bodyPr vert="horz" lIns="91440" tIns="45720" rIns="91440" bIns="45720" rtlCol="0" anchor="b">
            <a:spAutoFit/>
          </a:bodyPr>
          <a:lstStyle>
            <a:defPPr>
              <a:defRPr lang="en-US"/>
            </a:defPPr>
            <a:lvl1pPr marL="0" algn="l" defTabSz="914400" rtl="0" eaLnBrk="1" latinLnBrk="0" hangingPunct="1">
              <a:defRPr sz="10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C18273-3B06-4AC5-BD96-A00D2AA2E2E6}" type="slidenum">
              <a:rPr lang="en-GB" smtClean="0"/>
              <a:pPr/>
              <a:t>‹#›</a:t>
            </a:fld>
            <a:endParaRPr lang="en-GB" dirty="0"/>
          </a:p>
        </p:txBody>
      </p:sp>
    </p:spTree>
    <p:extLst>
      <p:ext uri="{BB962C8B-B14F-4D97-AF65-F5344CB8AC3E}">
        <p14:creationId xmlns:p14="http://schemas.microsoft.com/office/powerpoint/2010/main" val="30036081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39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Section Header Page">
    <p:spTree>
      <p:nvGrpSpPr>
        <p:cNvPr id="1" name=""/>
        <p:cNvGrpSpPr/>
        <p:nvPr/>
      </p:nvGrpSpPr>
      <p:grpSpPr>
        <a:xfrm>
          <a:off x="0" y="0"/>
          <a:ext cx="0" cy="0"/>
          <a:chOff x="0" y="0"/>
          <a:chExt cx="0" cy="0"/>
        </a:xfrm>
      </p:grpSpPr>
      <p:sp>
        <p:nvSpPr>
          <p:cNvPr id="4" name="Rectangle 3"/>
          <p:cNvSpPr/>
          <p:nvPr/>
        </p:nvSpPr>
        <p:spPr>
          <a:xfrm>
            <a:off x="0" y="1"/>
            <a:ext cx="4248472" cy="6857999"/>
          </a:xfrm>
          <a:prstGeom prst="rect">
            <a:avLst/>
          </a:prstGeom>
          <a:solidFill>
            <a:srgbClr val="1268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5" name="Straight Connector 4"/>
          <p:cNvCxnSpPr/>
          <p:nvPr/>
        </p:nvCxnSpPr>
        <p:spPr>
          <a:xfrm>
            <a:off x="408923" y="3072595"/>
            <a:ext cx="2650909" cy="0"/>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6298" y="2996952"/>
            <a:ext cx="499598" cy="151287"/>
          </a:xfrm>
          <a:prstGeom prst="rect">
            <a:avLst/>
          </a:prstGeom>
        </p:spPr>
      </p:pic>
      <p:sp>
        <p:nvSpPr>
          <p:cNvPr id="8" name="Picture Placeholder 7"/>
          <p:cNvSpPr>
            <a:spLocks noGrp="1"/>
          </p:cNvSpPr>
          <p:nvPr>
            <p:ph type="pic" sz="quarter" idx="10"/>
          </p:nvPr>
        </p:nvSpPr>
        <p:spPr>
          <a:xfrm>
            <a:off x="4248150" y="0"/>
            <a:ext cx="4895850" cy="6858000"/>
          </a:xfrm>
        </p:spPr>
        <p:txBody>
          <a:bodyPr/>
          <a:lstStyle>
            <a:lvl1pPr marL="0" indent="0">
              <a:buNone/>
              <a:defRPr/>
            </a:lvl1pPr>
          </a:lstStyle>
          <a:p>
            <a:r>
              <a:rPr lang="en-US"/>
              <a:t>Click icon to add picture</a:t>
            </a:r>
            <a:endParaRPr lang="en-GB" dirty="0"/>
          </a:p>
        </p:txBody>
      </p:sp>
      <p:sp>
        <p:nvSpPr>
          <p:cNvPr id="11" name="Text Placeholder 10"/>
          <p:cNvSpPr>
            <a:spLocks noGrp="1"/>
          </p:cNvSpPr>
          <p:nvPr>
            <p:ph type="body" sz="quarter" idx="11"/>
          </p:nvPr>
        </p:nvSpPr>
        <p:spPr>
          <a:xfrm>
            <a:off x="408923" y="1916113"/>
            <a:ext cx="3226974" cy="3241675"/>
          </a:xfrm>
        </p:spPr>
        <p:txBody>
          <a:bodyPr/>
          <a:lstStyle>
            <a:lvl1pPr marL="0" indent="0">
              <a:buNone/>
              <a:defRPr sz="2000" b="1">
                <a:solidFill>
                  <a:schemeClr val="bg1"/>
                </a:solidFill>
              </a:defRPr>
            </a:lvl1pPr>
            <a:lvl2pPr marL="0" indent="0">
              <a:buNone/>
              <a:defRPr sz="1800">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8306183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Blank Pag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A4C18273-3B06-4AC5-BD96-A00D2AA2E2E6}" type="slidenum">
              <a:rPr lang="en-GB" smtClean="0"/>
              <a:pPr/>
              <a:t>‹#›</a:t>
            </a:fld>
            <a:endParaRPr lang="en-GB" dirty="0"/>
          </a:p>
        </p:txBody>
      </p:sp>
    </p:spTree>
    <p:extLst>
      <p:ext uri="{BB962C8B-B14F-4D97-AF65-F5344CB8AC3E}">
        <p14:creationId xmlns:p14="http://schemas.microsoft.com/office/powerpoint/2010/main" val="42034077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6" name="Picture 5" descr="DJS_coloured-backgrounds_White-top.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56492"/>
          </a:xfrm>
          <a:prstGeom prst="rect">
            <a:avLst/>
          </a:prstGeom>
        </p:spPr>
      </p:pic>
      <p:sp>
        <p:nvSpPr>
          <p:cNvPr id="4" name="Slide Number Placeholder 5"/>
          <p:cNvSpPr>
            <a:spLocks noGrp="1"/>
          </p:cNvSpPr>
          <p:nvPr>
            <p:ph type="sldNum" sz="quarter" idx="4"/>
          </p:nvPr>
        </p:nvSpPr>
        <p:spPr>
          <a:xfrm>
            <a:off x="179512" y="6381328"/>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
        <p:nvSpPr>
          <p:cNvPr id="9" name="Title Placeholder 1"/>
          <p:cNvSpPr>
            <a:spLocks noGrp="1"/>
          </p:cNvSpPr>
          <p:nvPr>
            <p:ph type="title"/>
          </p:nvPr>
        </p:nvSpPr>
        <p:spPr>
          <a:xfrm>
            <a:off x="323528" y="556667"/>
            <a:ext cx="7510611" cy="542854"/>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13" name="Content Placeholder 12"/>
          <p:cNvSpPr>
            <a:spLocks noGrp="1"/>
          </p:cNvSpPr>
          <p:nvPr>
            <p:ph sz="quarter" idx="10"/>
          </p:nvPr>
        </p:nvSpPr>
        <p:spPr>
          <a:xfrm>
            <a:off x="323528" y="1196752"/>
            <a:ext cx="8424936" cy="504056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77897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Alternative layout 5">
    <p:spTree>
      <p:nvGrpSpPr>
        <p:cNvPr id="1" name=""/>
        <p:cNvGrpSpPr/>
        <p:nvPr/>
      </p:nvGrpSpPr>
      <p:grpSpPr>
        <a:xfrm>
          <a:off x="0" y="0"/>
          <a:ext cx="0" cy="0"/>
          <a:chOff x="0" y="0"/>
          <a:chExt cx="0" cy="0"/>
        </a:xfrm>
      </p:grpSpPr>
      <p:cxnSp>
        <p:nvCxnSpPr>
          <p:cNvPr id="5" name="Straight Connector 4"/>
          <p:cNvCxnSpPr/>
          <p:nvPr/>
        </p:nvCxnSpPr>
        <p:spPr>
          <a:xfrm flipV="1">
            <a:off x="179512" y="356018"/>
            <a:ext cx="8064896" cy="23254"/>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25" y="258620"/>
            <a:ext cx="576063" cy="174442"/>
          </a:xfrm>
          <a:prstGeom prst="rect">
            <a:avLst/>
          </a:prstGeom>
        </p:spPr>
      </p:pic>
      <p:sp>
        <p:nvSpPr>
          <p:cNvPr id="40" name="Text Placeholder 37"/>
          <p:cNvSpPr>
            <a:spLocks noGrp="1"/>
          </p:cNvSpPr>
          <p:nvPr>
            <p:ph type="body" sz="quarter" idx="14" hasCustomPrompt="1"/>
          </p:nvPr>
        </p:nvSpPr>
        <p:spPr>
          <a:xfrm>
            <a:off x="309564" y="692696"/>
            <a:ext cx="2715828" cy="1931088"/>
          </a:xfrm>
        </p:spPr>
        <p:txBody>
          <a:bodyPr anchor="t">
            <a:normAutofit/>
          </a:bodyPr>
          <a:lstStyle>
            <a:lvl1pPr marL="0" indent="0">
              <a:buNone/>
              <a:defRPr sz="2800">
                <a:solidFill>
                  <a:srgbClr val="1268B3"/>
                </a:solidFill>
              </a:defRPr>
            </a:lvl1pPr>
            <a:lvl2pPr>
              <a:defRPr>
                <a:solidFill>
                  <a:srgbClr val="1268B3"/>
                </a:solidFill>
              </a:defRPr>
            </a:lvl2pPr>
            <a:lvl3pPr>
              <a:defRPr>
                <a:solidFill>
                  <a:srgbClr val="1268B3"/>
                </a:solidFill>
              </a:defRPr>
            </a:lvl3pPr>
            <a:lvl4pPr>
              <a:defRPr>
                <a:solidFill>
                  <a:srgbClr val="1268B3"/>
                </a:solidFill>
              </a:defRPr>
            </a:lvl4pPr>
            <a:lvl5pPr>
              <a:defRPr>
                <a:solidFill>
                  <a:srgbClr val="1268B3"/>
                </a:solidFill>
              </a:defRPr>
            </a:lvl5pPr>
          </a:lstStyle>
          <a:p>
            <a:pPr lvl="0"/>
            <a:r>
              <a:rPr lang="en-US" dirty="0"/>
              <a:t>Click to edit title</a:t>
            </a:r>
            <a:endParaRPr lang="en-GB" dirty="0"/>
          </a:p>
        </p:txBody>
      </p:sp>
      <p:sp>
        <p:nvSpPr>
          <p:cNvPr id="10" name="Content Placeholder 15"/>
          <p:cNvSpPr>
            <a:spLocks noGrp="1"/>
          </p:cNvSpPr>
          <p:nvPr>
            <p:ph sz="quarter" idx="10"/>
          </p:nvPr>
        </p:nvSpPr>
        <p:spPr>
          <a:xfrm>
            <a:off x="309563" y="2924944"/>
            <a:ext cx="8654925" cy="3600400"/>
          </a:xfrm>
          <a:ln>
            <a:noFill/>
            <a:prstDash val="dash"/>
          </a:ln>
        </p:spPr>
        <p:txBody>
          <a:bodyPr lIns="108000" tIns="108000" rIns="108000" bIns="108000"/>
          <a:lstStyle>
            <a:lvl1pPr marL="0" indent="0" algn="just">
              <a:lnSpc>
                <a:spcPct val="120000"/>
              </a:lnSpc>
              <a:spcBef>
                <a:spcPts val="600"/>
              </a:spcBef>
              <a:spcAft>
                <a:spcPts val="600"/>
              </a:spcAft>
              <a:buNone/>
              <a:defRPr i="1"/>
            </a:lvl1pPr>
            <a:lvl2pPr marL="457200" indent="0" algn="just">
              <a:lnSpc>
                <a:spcPct val="120000"/>
              </a:lnSpc>
              <a:spcBef>
                <a:spcPts val="600"/>
              </a:spcBef>
              <a:spcAft>
                <a:spcPts val="600"/>
              </a:spcAft>
              <a:buNone/>
              <a:defRPr i="1"/>
            </a:lvl2pPr>
            <a:lvl3pPr marL="914400" indent="0" algn="just">
              <a:lnSpc>
                <a:spcPct val="120000"/>
              </a:lnSpc>
              <a:spcBef>
                <a:spcPts val="600"/>
              </a:spcBef>
              <a:spcAft>
                <a:spcPts val="600"/>
              </a:spcAft>
              <a:buNone/>
              <a:defRPr i="1"/>
            </a:lvl3pPr>
            <a:lvl4pPr marL="1371600" indent="0" algn="just">
              <a:lnSpc>
                <a:spcPct val="120000"/>
              </a:lnSpc>
              <a:spcBef>
                <a:spcPts val="600"/>
              </a:spcBef>
              <a:spcAft>
                <a:spcPts val="600"/>
              </a:spcAft>
              <a:buNone/>
              <a:defRPr i="1"/>
            </a:lvl4pPr>
            <a:lvl5pPr marL="1828800" indent="0" algn="just">
              <a:lnSpc>
                <a:spcPct val="120000"/>
              </a:lnSpc>
              <a:spcBef>
                <a:spcPts val="600"/>
              </a:spcBef>
              <a:spcAft>
                <a:spcPts val="600"/>
              </a:spcAft>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 Placeholder 2"/>
          <p:cNvSpPr>
            <a:spLocks noGrp="1"/>
          </p:cNvSpPr>
          <p:nvPr>
            <p:ph type="body" sz="quarter" idx="15"/>
          </p:nvPr>
        </p:nvSpPr>
        <p:spPr>
          <a:xfrm>
            <a:off x="3025775" y="692150"/>
            <a:ext cx="6027738" cy="1931988"/>
          </a:xfrm>
        </p:spPr>
        <p:txBody>
          <a:bodyPr anchor="ctr"/>
          <a:lstStyle>
            <a:lvl1pPr algn="just">
              <a:lnSpc>
                <a:spcPct val="120000"/>
              </a:lnSpc>
              <a:spcBef>
                <a:spcPts val="600"/>
              </a:spcBef>
              <a:spcAft>
                <a:spcPts val="600"/>
              </a:spcAft>
              <a:defRPr/>
            </a:lvl1pPr>
            <a:lvl2pPr algn="just">
              <a:lnSpc>
                <a:spcPct val="120000"/>
              </a:lnSpc>
              <a:spcBef>
                <a:spcPts val="600"/>
              </a:spcBef>
              <a:spcAft>
                <a:spcPts val="600"/>
              </a:spcAft>
              <a:defRPr/>
            </a:lvl2pPr>
            <a:lvl3pPr algn="just">
              <a:lnSpc>
                <a:spcPct val="120000"/>
              </a:lnSpc>
              <a:spcBef>
                <a:spcPts val="600"/>
              </a:spcBef>
              <a:spcAft>
                <a:spcPts val="600"/>
              </a:spcAft>
              <a:defRPr/>
            </a:lvl3pPr>
            <a:lvl4pPr algn="just">
              <a:lnSpc>
                <a:spcPct val="120000"/>
              </a:lnSpc>
              <a:spcBef>
                <a:spcPts val="600"/>
              </a:spcBef>
              <a:spcAft>
                <a:spcPts val="600"/>
              </a:spcAft>
              <a:defRPr/>
            </a:lvl4pPr>
            <a:lvl5pPr algn="just">
              <a:lnSpc>
                <a:spcPct val="120000"/>
              </a:lnSpc>
              <a:spcBef>
                <a:spcPts val="600"/>
              </a:spcBef>
              <a:spcAft>
                <a:spcPts val="600"/>
              </a:spcAf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Slide Number Placeholder 5"/>
          <p:cNvSpPr txBox="1">
            <a:spLocks/>
          </p:cNvSpPr>
          <p:nvPr/>
        </p:nvSpPr>
        <p:spPr>
          <a:xfrm>
            <a:off x="0" y="6611779"/>
            <a:ext cx="1043608" cy="246221"/>
          </a:xfrm>
          <a:prstGeom prst="rect">
            <a:avLst/>
          </a:prstGeom>
        </p:spPr>
        <p:txBody>
          <a:bodyPr vert="horz" lIns="91440" tIns="45720" rIns="91440" bIns="45720" rtlCol="0" anchor="b">
            <a:spAutoFit/>
          </a:bodyPr>
          <a:lstStyle>
            <a:defPPr>
              <a:defRPr lang="en-US"/>
            </a:defPPr>
            <a:lvl1pPr marL="0" algn="l" defTabSz="914400" rtl="0" eaLnBrk="1" latinLnBrk="0" hangingPunct="1">
              <a:defRPr sz="10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C18273-3B06-4AC5-BD96-A00D2AA2E2E6}" type="slidenum">
              <a:rPr lang="en-GB" smtClean="0"/>
              <a:pPr/>
              <a:t>‹#›</a:t>
            </a:fld>
            <a:endParaRPr lang="en-GB" dirty="0"/>
          </a:p>
        </p:txBody>
      </p:sp>
    </p:spTree>
    <p:extLst>
      <p:ext uri="{BB962C8B-B14F-4D97-AF65-F5344CB8AC3E}">
        <p14:creationId xmlns:p14="http://schemas.microsoft.com/office/powerpoint/2010/main" val="2824299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Alternative layout 8">
    <p:spTree>
      <p:nvGrpSpPr>
        <p:cNvPr id="1" name=""/>
        <p:cNvGrpSpPr/>
        <p:nvPr/>
      </p:nvGrpSpPr>
      <p:grpSpPr>
        <a:xfrm>
          <a:off x="0" y="0"/>
          <a:ext cx="0" cy="0"/>
          <a:chOff x="0" y="0"/>
          <a:chExt cx="0" cy="0"/>
        </a:xfrm>
      </p:grpSpPr>
      <p:cxnSp>
        <p:nvCxnSpPr>
          <p:cNvPr id="5" name="Straight Connector 4"/>
          <p:cNvCxnSpPr/>
          <p:nvPr/>
        </p:nvCxnSpPr>
        <p:spPr>
          <a:xfrm flipV="1">
            <a:off x="179512" y="356018"/>
            <a:ext cx="8064896" cy="23254"/>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25" y="258620"/>
            <a:ext cx="576063" cy="174442"/>
          </a:xfrm>
          <a:prstGeom prst="rect">
            <a:avLst/>
          </a:prstGeom>
        </p:spPr>
      </p:pic>
      <p:sp>
        <p:nvSpPr>
          <p:cNvPr id="40" name="Text Placeholder 37"/>
          <p:cNvSpPr>
            <a:spLocks noGrp="1"/>
          </p:cNvSpPr>
          <p:nvPr>
            <p:ph type="body" sz="quarter" idx="14" hasCustomPrompt="1"/>
          </p:nvPr>
        </p:nvSpPr>
        <p:spPr>
          <a:xfrm>
            <a:off x="309564" y="692696"/>
            <a:ext cx="2715828" cy="1931088"/>
          </a:xfrm>
        </p:spPr>
        <p:txBody>
          <a:bodyPr anchor="t">
            <a:normAutofit/>
          </a:bodyPr>
          <a:lstStyle>
            <a:lvl1pPr marL="0" indent="0">
              <a:buNone/>
              <a:defRPr sz="2800">
                <a:solidFill>
                  <a:srgbClr val="1268B3"/>
                </a:solidFill>
              </a:defRPr>
            </a:lvl1pPr>
            <a:lvl2pPr>
              <a:defRPr>
                <a:solidFill>
                  <a:srgbClr val="1268B3"/>
                </a:solidFill>
              </a:defRPr>
            </a:lvl2pPr>
            <a:lvl3pPr>
              <a:defRPr>
                <a:solidFill>
                  <a:srgbClr val="1268B3"/>
                </a:solidFill>
              </a:defRPr>
            </a:lvl3pPr>
            <a:lvl4pPr>
              <a:defRPr>
                <a:solidFill>
                  <a:srgbClr val="1268B3"/>
                </a:solidFill>
              </a:defRPr>
            </a:lvl4pPr>
            <a:lvl5pPr>
              <a:defRPr>
                <a:solidFill>
                  <a:srgbClr val="1268B3"/>
                </a:solidFill>
              </a:defRPr>
            </a:lvl5pPr>
          </a:lstStyle>
          <a:p>
            <a:pPr lvl="0"/>
            <a:r>
              <a:rPr lang="en-US" dirty="0"/>
              <a:t>Click to edit title</a:t>
            </a:r>
            <a:endParaRPr lang="en-GB" dirty="0"/>
          </a:p>
        </p:txBody>
      </p:sp>
      <p:sp>
        <p:nvSpPr>
          <p:cNvPr id="10" name="Content Placeholder 15"/>
          <p:cNvSpPr>
            <a:spLocks noGrp="1"/>
          </p:cNvSpPr>
          <p:nvPr>
            <p:ph sz="quarter" idx="10"/>
          </p:nvPr>
        </p:nvSpPr>
        <p:spPr>
          <a:xfrm>
            <a:off x="3059832" y="2924944"/>
            <a:ext cx="5904656" cy="3600400"/>
          </a:xfrm>
          <a:ln>
            <a:noFill/>
            <a:prstDash val="dash"/>
          </a:ln>
        </p:spPr>
        <p:txBody>
          <a:bodyPr lIns="108000" tIns="108000" rIns="108000" bIns="108000"/>
          <a:lstStyle>
            <a:lvl1pPr marL="0" indent="0" algn="just">
              <a:lnSpc>
                <a:spcPct val="120000"/>
              </a:lnSpc>
              <a:spcBef>
                <a:spcPts val="600"/>
              </a:spcBef>
              <a:spcAft>
                <a:spcPts val="600"/>
              </a:spcAft>
              <a:buNone/>
              <a:defRPr i="1"/>
            </a:lvl1pPr>
            <a:lvl2pPr marL="457200" indent="0" algn="just">
              <a:lnSpc>
                <a:spcPct val="120000"/>
              </a:lnSpc>
              <a:spcBef>
                <a:spcPts val="600"/>
              </a:spcBef>
              <a:spcAft>
                <a:spcPts val="600"/>
              </a:spcAft>
              <a:buNone/>
              <a:defRPr i="1"/>
            </a:lvl2pPr>
            <a:lvl3pPr marL="914400" indent="0" algn="just">
              <a:lnSpc>
                <a:spcPct val="120000"/>
              </a:lnSpc>
              <a:spcBef>
                <a:spcPts val="600"/>
              </a:spcBef>
              <a:spcAft>
                <a:spcPts val="600"/>
              </a:spcAft>
              <a:buNone/>
              <a:defRPr i="1"/>
            </a:lvl3pPr>
            <a:lvl4pPr marL="1371600" indent="0" algn="just">
              <a:lnSpc>
                <a:spcPct val="120000"/>
              </a:lnSpc>
              <a:spcBef>
                <a:spcPts val="600"/>
              </a:spcBef>
              <a:spcAft>
                <a:spcPts val="600"/>
              </a:spcAft>
              <a:buNone/>
              <a:defRPr i="1"/>
            </a:lvl4pPr>
            <a:lvl5pPr marL="1828800" indent="0" algn="just">
              <a:lnSpc>
                <a:spcPct val="120000"/>
              </a:lnSpc>
              <a:spcBef>
                <a:spcPts val="600"/>
              </a:spcBef>
              <a:spcAft>
                <a:spcPts val="600"/>
              </a:spcAft>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Slide Number Placeholder 5"/>
          <p:cNvSpPr txBox="1">
            <a:spLocks/>
          </p:cNvSpPr>
          <p:nvPr/>
        </p:nvSpPr>
        <p:spPr>
          <a:xfrm>
            <a:off x="0" y="6611779"/>
            <a:ext cx="1043608" cy="246221"/>
          </a:xfrm>
          <a:prstGeom prst="rect">
            <a:avLst/>
          </a:prstGeom>
        </p:spPr>
        <p:txBody>
          <a:bodyPr vert="horz" lIns="91440" tIns="45720" rIns="91440" bIns="45720" rtlCol="0" anchor="b">
            <a:spAutoFit/>
          </a:bodyPr>
          <a:lstStyle>
            <a:defPPr>
              <a:defRPr lang="en-US"/>
            </a:defPPr>
            <a:lvl1pPr marL="0" algn="l" defTabSz="914400" rtl="0" eaLnBrk="1" latinLnBrk="0" hangingPunct="1">
              <a:defRPr sz="10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C18273-3B06-4AC5-BD96-A00D2AA2E2E6}" type="slidenum">
              <a:rPr lang="en-GB" smtClean="0"/>
              <a:pPr/>
              <a:t>‹#›</a:t>
            </a:fld>
            <a:endParaRPr lang="en-GB" dirty="0"/>
          </a:p>
        </p:txBody>
      </p:sp>
      <p:sp>
        <p:nvSpPr>
          <p:cNvPr id="9" name="Text Placeholder 2"/>
          <p:cNvSpPr>
            <a:spLocks noGrp="1"/>
          </p:cNvSpPr>
          <p:nvPr>
            <p:ph type="body" sz="quarter" idx="15"/>
          </p:nvPr>
        </p:nvSpPr>
        <p:spPr>
          <a:xfrm>
            <a:off x="3025775" y="692150"/>
            <a:ext cx="6027738" cy="1931988"/>
          </a:xfrm>
        </p:spPr>
        <p:txBody>
          <a:bodyPr anchor="ctr">
            <a:noAutofit/>
          </a:bodyPr>
          <a:lstStyle>
            <a:lvl1pPr marL="0" indent="0">
              <a:lnSpc>
                <a:spcPct val="100000"/>
              </a:lnSpc>
              <a:spcBef>
                <a:spcPts val="0"/>
              </a:spcBef>
              <a:spcAft>
                <a:spcPts val="0"/>
              </a:spcAft>
              <a:buNone/>
              <a:defRPr sz="3200">
                <a:solidFill>
                  <a:srgbClr val="6D6E71"/>
                </a:solidFill>
              </a:defRPr>
            </a:lvl1pPr>
            <a:lvl2pPr marL="457200" indent="0">
              <a:lnSpc>
                <a:spcPct val="120000"/>
              </a:lnSpc>
              <a:spcBef>
                <a:spcPts val="0"/>
              </a:spcBef>
              <a:spcAft>
                <a:spcPts val="600"/>
              </a:spcAft>
              <a:buNone/>
              <a:defRPr sz="2400">
                <a:solidFill>
                  <a:srgbClr val="FF0090"/>
                </a:solidFill>
              </a:defRPr>
            </a:lvl2pPr>
            <a:lvl3pPr marL="914400" indent="0">
              <a:lnSpc>
                <a:spcPct val="120000"/>
              </a:lnSpc>
              <a:spcBef>
                <a:spcPts val="0"/>
              </a:spcBef>
              <a:spcAft>
                <a:spcPts val="600"/>
              </a:spcAft>
              <a:buNone/>
              <a:defRPr sz="2400">
                <a:solidFill>
                  <a:srgbClr val="FF0090"/>
                </a:solidFill>
              </a:defRPr>
            </a:lvl3pPr>
            <a:lvl4pPr marL="1371600" indent="0">
              <a:lnSpc>
                <a:spcPct val="120000"/>
              </a:lnSpc>
              <a:spcBef>
                <a:spcPts val="0"/>
              </a:spcBef>
              <a:spcAft>
                <a:spcPts val="600"/>
              </a:spcAft>
              <a:buNone/>
              <a:defRPr sz="2400">
                <a:solidFill>
                  <a:srgbClr val="FF0090"/>
                </a:solidFill>
              </a:defRPr>
            </a:lvl4pPr>
            <a:lvl5pPr marL="1828800" indent="0">
              <a:lnSpc>
                <a:spcPct val="120000"/>
              </a:lnSpc>
              <a:spcBef>
                <a:spcPts val="0"/>
              </a:spcBef>
              <a:spcAft>
                <a:spcPts val="600"/>
              </a:spcAft>
              <a:buNone/>
              <a:defRPr sz="2400">
                <a:solidFill>
                  <a:srgbClr val="FF0090"/>
                </a:solidFill>
              </a:defRPr>
            </a:lvl5pPr>
          </a:lstStyle>
          <a:p>
            <a:pPr lvl="0"/>
            <a:r>
              <a:rPr lang="en-US"/>
              <a:t>Click to edit Master text styles</a:t>
            </a:r>
          </a:p>
        </p:txBody>
      </p:sp>
      <p:sp>
        <p:nvSpPr>
          <p:cNvPr id="4" name="Picture Placeholder 3"/>
          <p:cNvSpPr>
            <a:spLocks noGrp="1"/>
          </p:cNvSpPr>
          <p:nvPr>
            <p:ph type="pic" sz="quarter" idx="16"/>
          </p:nvPr>
        </p:nvSpPr>
        <p:spPr>
          <a:xfrm>
            <a:off x="323850" y="2924175"/>
            <a:ext cx="2735263" cy="3600450"/>
          </a:xfrm>
        </p:spPr>
        <p:txBody>
          <a:bodyPr/>
          <a:lstStyle/>
          <a:p>
            <a:r>
              <a:rPr lang="en-US"/>
              <a:t>Click icon to add picture</a:t>
            </a:r>
            <a:endParaRPr lang="en-GB"/>
          </a:p>
        </p:txBody>
      </p:sp>
    </p:spTree>
    <p:extLst>
      <p:ext uri="{BB962C8B-B14F-4D97-AF65-F5344CB8AC3E}">
        <p14:creationId xmlns:p14="http://schemas.microsoft.com/office/powerpoint/2010/main" val="2398897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Alternative layout 6">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8425" y="258620"/>
            <a:ext cx="576063" cy="174442"/>
          </a:xfrm>
          <a:prstGeom prst="rect">
            <a:avLst/>
          </a:prstGeom>
        </p:spPr>
      </p:pic>
      <p:sp>
        <p:nvSpPr>
          <p:cNvPr id="27" name="Title 1"/>
          <p:cNvSpPr>
            <a:spLocks noGrp="1"/>
          </p:cNvSpPr>
          <p:nvPr>
            <p:ph type="title" hasCustomPrompt="1"/>
          </p:nvPr>
        </p:nvSpPr>
        <p:spPr>
          <a:xfrm>
            <a:off x="3923928" y="548680"/>
            <a:ext cx="5040560" cy="1368152"/>
          </a:xfrm>
          <a:prstGeom prst="rect">
            <a:avLst/>
          </a:prstGeom>
        </p:spPr>
        <p:txBody>
          <a:bodyPr anchor="t">
            <a:normAutofit/>
          </a:bodyPr>
          <a:lstStyle>
            <a:lvl1pPr>
              <a:defRPr sz="3200" b="0">
                <a:solidFill>
                  <a:srgbClr val="6D6E71"/>
                </a:solidFill>
              </a:defRPr>
            </a:lvl1pPr>
          </a:lstStyle>
          <a:p>
            <a:r>
              <a:rPr lang="en-US" dirty="0"/>
              <a:t>Click to edit title</a:t>
            </a:r>
            <a:endParaRPr lang="en-GB" dirty="0"/>
          </a:p>
        </p:txBody>
      </p:sp>
      <p:sp>
        <p:nvSpPr>
          <p:cNvPr id="40" name="Text Placeholder 37"/>
          <p:cNvSpPr>
            <a:spLocks noGrp="1"/>
          </p:cNvSpPr>
          <p:nvPr>
            <p:ph type="body" sz="quarter" idx="14" hasCustomPrompt="1"/>
          </p:nvPr>
        </p:nvSpPr>
        <p:spPr>
          <a:xfrm>
            <a:off x="309563" y="549275"/>
            <a:ext cx="3627437" cy="941388"/>
          </a:xfrm>
        </p:spPr>
        <p:txBody>
          <a:bodyPr anchor="ctr">
            <a:normAutofit/>
          </a:bodyPr>
          <a:lstStyle>
            <a:lvl1pPr marL="0" indent="0">
              <a:spcBef>
                <a:spcPts val="0"/>
              </a:spcBef>
              <a:buNone/>
              <a:defRPr sz="2800">
                <a:solidFill>
                  <a:srgbClr val="1268B3"/>
                </a:solidFill>
              </a:defRPr>
            </a:lvl1pPr>
            <a:lvl2pPr>
              <a:defRPr>
                <a:solidFill>
                  <a:srgbClr val="1268B3"/>
                </a:solidFill>
              </a:defRPr>
            </a:lvl2pPr>
            <a:lvl3pPr>
              <a:defRPr>
                <a:solidFill>
                  <a:srgbClr val="1268B3"/>
                </a:solidFill>
              </a:defRPr>
            </a:lvl3pPr>
            <a:lvl4pPr>
              <a:defRPr>
                <a:solidFill>
                  <a:srgbClr val="1268B3"/>
                </a:solidFill>
              </a:defRPr>
            </a:lvl4pPr>
            <a:lvl5pPr>
              <a:defRPr>
                <a:solidFill>
                  <a:srgbClr val="1268B3"/>
                </a:solidFill>
              </a:defRPr>
            </a:lvl5pPr>
          </a:lstStyle>
          <a:p>
            <a:pPr lvl="0"/>
            <a:r>
              <a:rPr lang="en-US" dirty="0"/>
              <a:t>Click to edit title</a:t>
            </a:r>
            <a:endParaRPr lang="en-GB" dirty="0"/>
          </a:p>
        </p:txBody>
      </p:sp>
      <p:sp>
        <p:nvSpPr>
          <p:cNvPr id="10" name="Content Placeholder 15"/>
          <p:cNvSpPr>
            <a:spLocks noGrp="1"/>
          </p:cNvSpPr>
          <p:nvPr>
            <p:ph sz="quarter" idx="10"/>
          </p:nvPr>
        </p:nvSpPr>
        <p:spPr>
          <a:xfrm>
            <a:off x="309563" y="1628775"/>
            <a:ext cx="3241675" cy="4464050"/>
          </a:xfrm>
          <a:ln>
            <a:noFill/>
            <a:prstDash val="dash"/>
          </a:ln>
        </p:spPr>
        <p:txBody>
          <a:bodyPr lIns="108000" tIns="108000" rIns="108000" bIns="108000"/>
          <a:lstStyle>
            <a:lvl1pPr marL="0" indent="0" algn="just">
              <a:lnSpc>
                <a:spcPct val="120000"/>
              </a:lnSpc>
              <a:spcBef>
                <a:spcPts val="600"/>
              </a:spcBef>
              <a:spcAft>
                <a:spcPts val="600"/>
              </a:spcAft>
              <a:buNone/>
              <a:defRPr i="1"/>
            </a:lvl1pPr>
            <a:lvl2pPr marL="457200" indent="0" algn="just">
              <a:lnSpc>
                <a:spcPct val="120000"/>
              </a:lnSpc>
              <a:spcBef>
                <a:spcPts val="600"/>
              </a:spcBef>
              <a:spcAft>
                <a:spcPts val="600"/>
              </a:spcAft>
              <a:buNone/>
              <a:defRPr i="1"/>
            </a:lvl2pPr>
            <a:lvl3pPr marL="914400" indent="0" algn="just">
              <a:lnSpc>
                <a:spcPct val="120000"/>
              </a:lnSpc>
              <a:spcBef>
                <a:spcPts val="600"/>
              </a:spcBef>
              <a:spcAft>
                <a:spcPts val="600"/>
              </a:spcAft>
              <a:buNone/>
              <a:defRPr i="1"/>
            </a:lvl3pPr>
            <a:lvl4pPr marL="1371600" indent="0" algn="just">
              <a:lnSpc>
                <a:spcPct val="120000"/>
              </a:lnSpc>
              <a:spcBef>
                <a:spcPts val="600"/>
              </a:spcBef>
              <a:spcAft>
                <a:spcPts val="600"/>
              </a:spcAft>
              <a:buNone/>
              <a:defRPr i="1"/>
            </a:lvl4pPr>
            <a:lvl5pPr marL="1828800" indent="0" algn="just">
              <a:lnSpc>
                <a:spcPct val="120000"/>
              </a:lnSpc>
              <a:spcBef>
                <a:spcPts val="600"/>
              </a:spcBef>
              <a:spcAft>
                <a:spcPts val="600"/>
              </a:spcAft>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Content Placeholder 15"/>
          <p:cNvSpPr>
            <a:spLocks noGrp="1"/>
          </p:cNvSpPr>
          <p:nvPr>
            <p:ph sz="quarter" idx="15"/>
          </p:nvPr>
        </p:nvSpPr>
        <p:spPr>
          <a:xfrm>
            <a:off x="3923928" y="2060848"/>
            <a:ext cx="5040560" cy="4464050"/>
          </a:xfrm>
          <a:ln>
            <a:noFill/>
            <a:prstDash val="dash"/>
          </a:ln>
        </p:spPr>
        <p:txBody>
          <a:bodyPr lIns="108000" tIns="108000" rIns="108000" bIns="108000"/>
          <a:lstStyle>
            <a:lvl1pPr marL="0" indent="0" algn="just">
              <a:lnSpc>
                <a:spcPct val="120000"/>
              </a:lnSpc>
              <a:spcBef>
                <a:spcPts val="600"/>
              </a:spcBef>
              <a:spcAft>
                <a:spcPts val="600"/>
              </a:spcAft>
              <a:buNone/>
              <a:defRPr i="1"/>
            </a:lvl1pPr>
            <a:lvl2pPr marL="457200" indent="0" algn="just">
              <a:lnSpc>
                <a:spcPct val="120000"/>
              </a:lnSpc>
              <a:spcBef>
                <a:spcPts val="600"/>
              </a:spcBef>
              <a:spcAft>
                <a:spcPts val="600"/>
              </a:spcAft>
              <a:buNone/>
              <a:defRPr i="1"/>
            </a:lvl2pPr>
            <a:lvl3pPr marL="914400" indent="0" algn="just">
              <a:lnSpc>
                <a:spcPct val="120000"/>
              </a:lnSpc>
              <a:spcBef>
                <a:spcPts val="600"/>
              </a:spcBef>
              <a:spcAft>
                <a:spcPts val="600"/>
              </a:spcAft>
              <a:buNone/>
              <a:defRPr i="1"/>
            </a:lvl3pPr>
            <a:lvl4pPr marL="1371600" indent="0" algn="just">
              <a:lnSpc>
                <a:spcPct val="120000"/>
              </a:lnSpc>
              <a:spcBef>
                <a:spcPts val="600"/>
              </a:spcBef>
              <a:spcAft>
                <a:spcPts val="600"/>
              </a:spcAft>
              <a:buNone/>
              <a:defRPr i="1"/>
            </a:lvl4pPr>
            <a:lvl5pPr marL="1828800" indent="0" algn="just">
              <a:lnSpc>
                <a:spcPct val="120000"/>
              </a:lnSpc>
              <a:spcBef>
                <a:spcPts val="600"/>
              </a:spcBef>
              <a:spcAft>
                <a:spcPts val="600"/>
              </a:spcAft>
              <a:buNone/>
              <a:defRPr i="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Slide Number Placeholder 5"/>
          <p:cNvSpPr txBox="1">
            <a:spLocks/>
          </p:cNvSpPr>
          <p:nvPr/>
        </p:nvSpPr>
        <p:spPr>
          <a:xfrm>
            <a:off x="0" y="6611779"/>
            <a:ext cx="1043608" cy="246221"/>
          </a:xfrm>
          <a:prstGeom prst="rect">
            <a:avLst/>
          </a:prstGeom>
        </p:spPr>
        <p:txBody>
          <a:bodyPr vert="horz" lIns="91440" tIns="45720" rIns="91440" bIns="45720" rtlCol="0" anchor="b">
            <a:spAutoFit/>
          </a:bodyPr>
          <a:lstStyle>
            <a:defPPr>
              <a:defRPr lang="en-US"/>
            </a:defPPr>
            <a:lvl1pPr marL="0" algn="l" defTabSz="914400" rtl="0" eaLnBrk="1" latinLnBrk="0" hangingPunct="1">
              <a:defRPr sz="10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C18273-3B06-4AC5-BD96-A00D2AA2E2E6}" type="slidenum">
              <a:rPr lang="en-GB" smtClean="0"/>
              <a:pPr/>
              <a:t>‹#›</a:t>
            </a:fld>
            <a:endParaRPr lang="en-GB" dirty="0"/>
          </a:p>
        </p:txBody>
      </p:sp>
      <p:cxnSp>
        <p:nvCxnSpPr>
          <p:cNvPr id="7" name="Straight Connector 6"/>
          <p:cNvCxnSpPr/>
          <p:nvPr/>
        </p:nvCxnSpPr>
        <p:spPr>
          <a:xfrm flipH="1">
            <a:off x="179512" y="345841"/>
            <a:ext cx="8064896" cy="0"/>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6155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image" Target="../media/image1.png"/><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1.pn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4.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4.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image" Target="../media/image1.png"/><Relationship Id="rId4" Type="http://schemas.openxmlformats.org/officeDocument/2006/relationships/slideLayout" Target="../slideLayouts/slideLayout4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image" Target="../media/image1.png"/><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6.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7.xml"/><Relationship Id="rId1"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528" y="1628800"/>
            <a:ext cx="8352928" cy="48965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9" name="Straight Connector 8"/>
          <p:cNvCxnSpPr/>
          <p:nvPr/>
        </p:nvCxnSpPr>
        <p:spPr>
          <a:xfrm flipV="1">
            <a:off x="179512" y="356018"/>
            <a:ext cx="8064896" cy="23254"/>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88425" y="258620"/>
            <a:ext cx="576063" cy="174442"/>
          </a:xfrm>
          <a:prstGeom prst="rect">
            <a:avLst/>
          </a:prstGeom>
        </p:spPr>
      </p:pic>
      <p:sp>
        <p:nvSpPr>
          <p:cNvPr id="11" name="Slide Number Placeholder 5"/>
          <p:cNvSpPr>
            <a:spLocks noGrp="1"/>
          </p:cNvSpPr>
          <p:nvPr>
            <p:ph type="sldNum" sz="quarter" idx="4"/>
          </p:nvPr>
        </p:nvSpPr>
        <p:spPr>
          <a:xfrm>
            <a:off x="0" y="6611779"/>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
        <p:nvSpPr>
          <p:cNvPr id="4"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58267219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6" r:id="rId7"/>
    <p:sldLayoutId id="2147483690" r:id="rId8"/>
    <p:sldLayoutId id="2147483688" r:id="rId9"/>
    <p:sldLayoutId id="2147483689" r:id="rId10"/>
    <p:sldLayoutId id="2147483682" r:id="rId11"/>
    <p:sldLayoutId id="2147483684" r:id="rId12"/>
    <p:sldLayoutId id="2147483685" r:id="rId13"/>
  </p:sldLayoutIdLst>
  <p:hf hdr="0" ftr="0" dt="0"/>
  <p:txStyles>
    <p:titleStyle>
      <a:lvl1pPr algn="l" defTabSz="914400" rtl="0" eaLnBrk="1" latinLnBrk="0" hangingPunct="1">
        <a:spcBef>
          <a:spcPct val="0"/>
        </a:spcBef>
        <a:buNone/>
        <a:defRPr sz="2800" b="0" kern="1200">
          <a:solidFill>
            <a:srgbClr val="1268B3"/>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Clr>
          <a:srgbClr val="FF0090"/>
        </a:buClr>
        <a:buSzPct val="100000"/>
        <a:buFont typeface="Wingdings" panose="05000000000000000000" pitchFamily="2" charset="2"/>
        <a:buChar char=""/>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Clr>
          <a:srgbClr val="FF0090"/>
        </a:buClr>
        <a:buSzPct val="90000"/>
        <a:buFont typeface="Courier New" panose="02070309020205020404" pitchFamily="49" charset="0"/>
        <a:buChar char="o"/>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Clr>
          <a:srgbClr val="FF0090"/>
        </a:buClr>
        <a:buSzPct val="110000"/>
        <a:buFont typeface="Arial" panose="020B0604020202020204" pitchFamily="34" charset="0"/>
        <a:buChar char="•"/>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Clr>
          <a:srgbClr val="FF0090"/>
        </a:buClr>
        <a:buSzPct val="80000"/>
        <a:buFont typeface="Courier New" panose="02070309020205020404" pitchFamily="49" charset="0"/>
        <a:buChar char="o"/>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0832" y="116632"/>
            <a:ext cx="8913168" cy="776875"/>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268760"/>
            <a:ext cx="8229600" cy="52565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27693" y="6594811"/>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pic>
        <p:nvPicPr>
          <p:cNvPr id="8" name="Pictur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88425" y="806286"/>
            <a:ext cx="576063" cy="174442"/>
          </a:xfrm>
          <a:prstGeom prst="rect">
            <a:avLst/>
          </a:prstGeom>
        </p:spPr>
      </p:pic>
      <p:cxnSp>
        <p:nvCxnSpPr>
          <p:cNvPr id="5" name="Straight Connector 4"/>
          <p:cNvCxnSpPr/>
          <p:nvPr/>
        </p:nvCxnSpPr>
        <p:spPr>
          <a:xfrm>
            <a:off x="251520" y="893507"/>
            <a:ext cx="7920880" cy="0"/>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600266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803" r:id="rId9"/>
  </p:sldLayoutIdLst>
  <p:hf hdr="0" ftr="0" dt="0"/>
  <p:txStyles>
    <p:titleStyle>
      <a:lvl1pPr algn="l" defTabSz="914400" rtl="0" eaLnBrk="1" latinLnBrk="0" hangingPunct="1">
        <a:spcBef>
          <a:spcPct val="0"/>
        </a:spcBef>
        <a:buNone/>
        <a:defRPr sz="1800" b="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Clr>
          <a:srgbClr val="FF0090"/>
        </a:buClr>
        <a:buSzPct val="100000"/>
        <a:buFont typeface="Wingdings" panose="05000000000000000000" pitchFamily="2" charset="2"/>
        <a:buChar char=""/>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Clr>
          <a:srgbClr val="FF0090"/>
        </a:buClr>
        <a:buSzPct val="90000"/>
        <a:buFont typeface="Courier New" panose="02070309020205020404" pitchFamily="49" charset="0"/>
        <a:buChar char="o"/>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Clr>
          <a:srgbClr val="FF0090"/>
        </a:buClr>
        <a:buSzPct val="110000"/>
        <a:buFont typeface="Arial" panose="020B0604020202020204" pitchFamily="34" charset="0"/>
        <a:buChar char="•"/>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Clr>
          <a:srgbClr val="FF0090"/>
        </a:buClr>
        <a:buSzPct val="80000"/>
        <a:buFont typeface="Courier New" panose="02070309020205020404" pitchFamily="49" charset="0"/>
        <a:buChar char="o"/>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0832" y="116632"/>
            <a:ext cx="8157593" cy="776875"/>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1268760"/>
            <a:ext cx="8229600" cy="52565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27693" y="6594811"/>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8388425" y="806286"/>
            <a:ext cx="576063" cy="174442"/>
          </a:xfrm>
          <a:prstGeom prst="rect">
            <a:avLst/>
          </a:prstGeom>
        </p:spPr>
      </p:pic>
      <p:cxnSp>
        <p:nvCxnSpPr>
          <p:cNvPr id="5" name="Straight Connector 4"/>
          <p:cNvCxnSpPr/>
          <p:nvPr userDrawn="1"/>
        </p:nvCxnSpPr>
        <p:spPr>
          <a:xfrm>
            <a:off x="251520" y="893507"/>
            <a:ext cx="7920880" cy="0"/>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38434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Lst>
  <p:hf hdr="0" ftr="0" dt="0"/>
  <p:txStyles>
    <p:titleStyle>
      <a:lvl1pPr algn="l" defTabSz="914400" rtl="0" eaLnBrk="1" latinLnBrk="0" hangingPunct="1">
        <a:spcBef>
          <a:spcPct val="0"/>
        </a:spcBef>
        <a:buNone/>
        <a:defRPr sz="1600" b="0" i="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Clr>
          <a:srgbClr val="FF0090"/>
        </a:buClr>
        <a:buSzPct val="100000"/>
        <a:buFont typeface="Wingdings" panose="05000000000000000000" pitchFamily="2" charset="2"/>
        <a:buChar char=""/>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Clr>
          <a:srgbClr val="FF0090"/>
        </a:buClr>
        <a:buSzPct val="90000"/>
        <a:buFont typeface="Courier New" panose="02070309020205020404" pitchFamily="49" charset="0"/>
        <a:buChar char="o"/>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Clr>
          <a:srgbClr val="FF0090"/>
        </a:buClr>
        <a:buSzPct val="110000"/>
        <a:buFont typeface="Arial" panose="020B0604020202020204" pitchFamily="34" charset="0"/>
        <a:buChar char="•"/>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Clr>
          <a:srgbClr val="FF0090"/>
        </a:buClr>
        <a:buSzPct val="80000"/>
        <a:buFont typeface="Courier New" panose="02070309020205020404" pitchFamily="49" charset="0"/>
        <a:buChar char="o"/>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528" y="1628800"/>
            <a:ext cx="8352928" cy="48965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10" name="Picture 9"/>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388425" y="258620"/>
            <a:ext cx="576063" cy="174442"/>
          </a:xfrm>
          <a:prstGeom prst="rect">
            <a:avLst/>
          </a:prstGeom>
        </p:spPr>
      </p:pic>
      <p:sp>
        <p:nvSpPr>
          <p:cNvPr id="11" name="Slide Number Placeholder 5"/>
          <p:cNvSpPr>
            <a:spLocks noGrp="1"/>
          </p:cNvSpPr>
          <p:nvPr>
            <p:ph type="sldNum" sz="quarter" idx="4"/>
          </p:nvPr>
        </p:nvSpPr>
        <p:spPr>
          <a:xfrm>
            <a:off x="0" y="6611779"/>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
        <p:nvSpPr>
          <p:cNvPr id="4"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cxnSp>
        <p:nvCxnSpPr>
          <p:cNvPr id="7" name="Straight Connector 6"/>
          <p:cNvCxnSpPr/>
          <p:nvPr/>
        </p:nvCxnSpPr>
        <p:spPr>
          <a:xfrm flipH="1">
            <a:off x="179512" y="345841"/>
            <a:ext cx="8064896" cy="0"/>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477971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Lst>
  <p:hf hdr="0" ftr="0" dt="0"/>
  <p:txStyles>
    <p:titleStyle>
      <a:lvl1pPr algn="l" defTabSz="914400" rtl="0" eaLnBrk="1" latinLnBrk="0" hangingPunct="1">
        <a:spcBef>
          <a:spcPct val="0"/>
        </a:spcBef>
        <a:buNone/>
        <a:defRPr sz="2800" b="0" kern="1200">
          <a:solidFill>
            <a:srgbClr val="1268B3"/>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Clr>
          <a:srgbClr val="FF0090"/>
        </a:buClr>
        <a:buSzPct val="100000"/>
        <a:buFont typeface="Wingdings" panose="05000000000000000000" pitchFamily="2" charset="2"/>
        <a:buChar char=""/>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Clr>
          <a:srgbClr val="FF0090"/>
        </a:buClr>
        <a:buSzPct val="90000"/>
        <a:buFont typeface="Courier New" panose="02070309020205020404" pitchFamily="49" charset="0"/>
        <a:buChar char="o"/>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Clr>
          <a:srgbClr val="FF0090"/>
        </a:buClr>
        <a:buSzPct val="110000"/>
        <a:buFont typeface="Arial" panose="020B0604020202020204" pitchFamily="34" charset="0"/>
        <a:buChar char="•"/>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Clr>
          <a:srgbClr val="FF0090"/>
        </a:buClr>
        <a:buSzPct val="80000"/>
        <a:buFont typeface="Courier New" panose="02070309020205020404" pitchFamily="49" charset="0"/>
        <a:buChar char="o"/>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0832" y="116632"/>
            <a:ext cx="8157593" cy="776875"/>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p:cNvSpPr>
            <a:spLocks noGrp="1"/>
          </p:cNvSpPr>
          <p:nvPr>
            <p:ph type="body" idx="1"/>
          </p:nvPr>
        </p:nvSpPr>
        <p:spPr>
          <a:xfrm>
            <a:off x="457200" y="1268760"/>
            <a:ext cx="8229600" cy="52565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27693" y="6594811"/>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pic>
        <p:nvPicPr>
          <p:cNvPr id="8" name="Picture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88425" y="806286"/>
            <a:ext cx="576063" cy="174442"/>
          </a:xfrm>
          <a:prstGeom prst="rect">
            <a:avLst/>
          </a:prstGeom>
        </p:spPr>
      </p:pic>
      <p:cxnSp>
        <p:nvCxnSpPr>
          <p:cNvPr id="5" name="Straight Connector 4"/>
          <p:cNvCxnSpPr/>
          <p:nvPr/>
        </p:nvCxnSpPr>
        <p:spPr>
          <a:xfrm>
            <a:off x="251520" y="893507"/>
            <a:ext cx="7920880" cy="0"/>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92248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Lst>
  <p:hf hdr="0" ftr="0" dt="0"/>
  <p:txStyles>
    <p:titleStyle>
      <a:lvl1pPr algn="l" defTabSz="914400" rtl="0" eaLnBrk="1" latinLnBrk="0" hangingPunct="1">
        <a:spcBef>
          <a:spcPct val="0"/>
        </a:spcBef>
        <a:buNone/>
        <a:defRPr sz="1600" b="0" i="1"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Clr>
          <a:srgbClr val="FF0090"/>
        </a:buClr>
        <a:buSzPct val="100000"/>
        <a:buFont typeface="Wingdings" panose="05000000000000000000" pitchFamily="2" charset="2"/>
        <a:buChar char=""/>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Clr>
          <a:srgbClr val="FF0090"/>
        </a:buClr>
        <a:buSzPct val="90000"/>
        <a:buFont typeface="Courier New" panose="02070309020205020404" pitchFamily="49" charset="0"/>
        <a:buChar char="o"/>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Clr>
          <a:srgbClr val="FF0090"/>
        </a:buClr>
        <a:buSzPct val="110000"/>
        <a:buFont typeface="Arial" panose="020B0604020202020204" pitchFamily="34" charset="0"/>
        <a:buChar char="•"/>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Clr>
          <a:srgbClr val="FF0090"/>
        </a:buClr>
        <a:buSzPct val="80000"/>
        <a:buFont typeface="Courier New" panose="02070309020205020404" pitchFamily="49" charset="0"/>
        <a:buChar char="o"/>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528" y="1628800"/>
            <a:ext cx="8352928" cy="48965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cxnSp>
        <p:nvCxnSpPr>
          <p:cNvPr id="9" name="Straight Connector 8"/>
          <p:cNvCxnSpPr/>
          <p:nvPr/>
        </p:nvCxnSpPr>
        <p:spPr>
          <a:xfrm flipV="1">
            <a:off x="179512" y="356018"/>
            <a:ext cx="8064896" cy="23254"/>
          </a:xfrm>
          <a:prstGeom prst="line">
            <a:avLst/>
          </a:prstGeom>
          <a:ln w="38100">
            <a:solidFill>
              <a:srgbClr val="FF009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388425" y="258620"/>
            <a:ext cx="576063" cy="174442"/>
          </a:xfrm>
          <a:prstGeom prst="rect">
            <a:avLst/>
          </a:prstGeom>
        </p:spPr>
      </p:pic>
      <p:sp>
        <p:nvSpPr>
          <p:cNvPr id="11" name="Slide Number Placeholder 5"/>
          <p:cNvSpPr>
            <a:spLocks noGrp="1"/>
          </p:cNvSpPr>
          <p:nvPr>
            <p:ph type="sldNum" sz="quarter" idx="4"/>
          </p:nvPr>
        </p:nvSpPr>
        <p:spPr>
          <a:xfrm>
            <a:off x="0" y="6611779"/>
            <a:ext cx="1043608" cy="246221"/>
          </a:xfrm>
          <a:prstGeom prst="rect">
            <a:avLst/>
          </a:prstGeom>
        </p:spPr>
        <p:txBody>
          <a:bodyPr vert="horz" lIns="91440" tIns="45720" rIns="91440" bIns="45720" rtlCol="0" anchor="b">
            <a:spAutoFit/>
          </a:bodyPr>
          <a:lstStyle>
            <a:lvl1pPr algn="l">
              <a:defRPr sz="10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pPr/>
              <a:t>‹#›</a:t>
            </a:fld>
            <a:endParaRPr lang="en-GB" dirty="0"/>
          </a:p>
        </p:txBody>
      </p:sp>
      <p:sp>
        <p:nvSpPr>
          <p:cNvPr id="4" name="Title Placeholder 3"/>
          <p:cNvSpPr>
            <a:spLocks noGrp="1"/>
          </p:cNvSpPr>
          <p:nvPr>
            <p:ph type="title"/>
          </p:nvPr>
        </p:nvSpPr>
        <p:spPr>
          <a:xfrm>
            <a:off x="323528" y="548680"/>
            <a:ext cx="8352928" cy="864096"/>
          </a:xfrm>
          <a:prstGeom prst="rect">
            <a:avLst/>
          </a:prstGeom>
        </p:spPr>
        <p:txBody>
          <a:bodyPr vert="horz" lIns="91440" tIns="45720" rIns="91440" bIns="45720" rtlCol="0" anchor="ctr">
            <a:normAutofit/>
          </a:bodyPr>
          <a:lstStyle/>
          <a:p>
            <a:r>
              <a:rPr lang="en-US"/>
              <a:t>Click to edit Master title style</a:t>
            </a:r>
            <a:endParaRPr lang="en-GB"/>
          </a:p>
        </p:txBody>
      </p:sp>
    </p:spTree>
    <p:extLst>
      <p:ext uri="{BB962C8B-B14F-4D97-AF65-F5344CB8AC3E}">
        <p14:creationId xmlns:p14="http://schemas.microsoft.com/office/powerpoint/2010/main" val="64149416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Lst>
  <p:hf hdr="0" ftr="0" dt="0"/>
  <p:txStyles>
    <p:titleStyle>
      <a:lvl1pPr algn="l" defTabSz="914400" rtl="0" eaLnBrk="1" latinLnBrk="0" hangingPunct="1">
        <a:spcBef>
          <a:spcPct val="0"/>
        </a:spcBef>
        <a:buNone/>
        <a:defRPr sz="2800" b="0" kern="1200">
          <a:solidFill>
            <a:srgbClr val="1268B3"/>
          </a:solidFill>
          <a:latin typeface="Verdana" panose="020B060403050404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Clr>
          <a:srgbClr val="FF0090"/>
        </a:buClr>
        <a:buSzPct val="100000"/>
        <a:buFont typeface="Wingdings" panose="05000000000000000000" pitchFamily="2" charset="2"/>
        <a:buChar char=""/>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Clr>
          <a:srgbClr val="FF0090"/>
        </a:buClr>
        <a:buSzPct val="90000"/>
        <a:buFont typeface="Courier New" panose="02070309020205020404" pitchFamily="49" charset="0"/>
        <a:buChar char="o"/>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Clr>
          <a:srgbClr val="FF0090"/>
        </a:buClr>
        <a:buSzPct val="110000"/>
        <a:buFont typeface="Arial" panose="020B0604020202020204" pitchFamily="34" charset="0"/>
        <a:buChar char="•"/>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Clr>
          <a:srgbClr val="FF0090"/>
        </a:buClr>
        <a:buSzPct val="80000"/>
        <a:buFont typeface="Courier New" panose="02070309020205020404" pitchFamily="49" charset="0"/>
        <a:buChar char="o"/>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DJS_coloured-backgrounds_White-top.jpg"/>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0" y="0"/>
            <a:ext cx="9137334" cy="656492"/>
          </a:xfrm>
          <a:prstGeom prst="rect">
            <a:avLst/>
          </a:prstGeom>
        </p:spPr>
      </p:pic>
      <p:sp>
        <p:nvSpPr>
          <p:cNvPr id="11" name="Slide Number Placeholder 5"/>
          <p:cNvSpPr>
            <a:spLocks noGrp="1"/>
          </p:cNvSpPr>
          <p:nvPr>
            <p:ph type="sldNum" sz="quarter" idx="4"/>
          </p:nvPr>
        </p:nvSpPr>
        <p:spPr>
          <a:xfrm>
            <a:off x="179512" y="6381328"/>
            <a:ext cx="1043608" cy="246221"/>
          </a:xfrm>
          <a:prstGeom prst="rect">
            <a:avLst/>
          </a:prstGeom>
        </p:spPr>
        <p:txBody>
          <a:bodyPr vert="horz" lIns="91440" tIns="45720" rIns="91440" bIns="45720" rtlCol="0" anchor="b">
            <a:spAutoFit/>
          </a:bodyP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solidFill>
                  <a:srgbClr val="6D6E71"/>
                </a:solidFill>
              </a:rPr>
              <a:pPr/>
              <a:t>‹#›</a:t>
            </a:fld>
            <a:endParaRPr lang="en-GB" dirty="0">
              <a:solidFill>
                <a:srgbClr val="6D6E71"/>
              </a:solidFill>
            </a:endParaRPr>
          </a:p>
        </p:txBody>
      </p:sp>
      <p:sp>
        <p:nvSpPr>
          <p:cNvPr id="2" name="Title Placeholder 1"/>
          <p:cNvSpPr>
            <a:spLocks noGrp="1"/>
          </p:cNvSpPr>
          <p:nvPr>
            <p:ph type="title"/>
          </p:nvPr>
        </p:nvSpPr>
        <p:spPr>
          <a:xfrm>
            <a:off x="395536" y="556667"/>
            <a:ext cx="7510611" cy="542854"/>
          </a:xfrm>
          <a:prstGeom prst="rect">
            <a:avLst/>
          </a:prstGeom>
        </p:spPr>
        <p:txBody>
          <a:bodyPr vert="horz" lIns="91440" tIns="45720" rIns="91440" bIns="45720" rtlCol="0" anchor="t">
            <a:normAutofit/>
          </a:bodyPr>
          <a:lstStyle/>
          <a:p>
            <a:r>
              <a:rPr lang="en-US" dirty="0"/>
              <a:t>Single line heading here 28pt</a:t>
            </a:r>
            <a:endParaRPr lang="en-GB" dirty="0"/>
          </a:p>
        </p:txBody>
      </p:sp>
    </p:spTree>
    <p:extLst>
      <p:ext uri="{BB962C8B-B14F-4D97-AF65-F5344CB8AC3E}">
        <p14:creationId xmlns:p14="http://schemas.microsoft.com/office/powerpoint/2010/main" val="1135561489"/>
      </p:ext>
    </p:extLst>
  </p:cSld>
  <p:clrMap bg1="lt1" tx1="dk1" bg2="lt2" tx2="dk2" accent1="accent1" accent2="accent2" accent3="accent3" accent4="accent4" accent5="accent5" accent6="accent6" hlink="hlink" folHlink="folHlink"/>
  <p:sldLayoutIdLst>
    <p:sldLayoutId id="2147483793" r:id="rId1"/>
  </p:sldLayoutIdLst>
  <p:hf hdr="0" ftr="0" dt="0"/>
  <p:txStyles>
    <p:titleStyle>
      <a:lvl1pPr algn="l" defTabSz="914400" rtl="0" eaLnBrk="1" latinLnBrk="0" hangingPunct="1">
        <a:spcBef>
          <a:spcPct val="0"/>
        </a:spcBef>
        <a:buNone/>
        <a:defRPr sz="2800" b="1" i="0"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p:titleStyle>
    <p:bodyStyle>
      <a:lvl1pPr marL="0" indent="0" algn="l" defTabSz="914400" rtl="0" eaLnBrk="1" latinLnBrk="0" hangingPunct="1">
        <a:spcBef>
          <a:spcPct val="20000"/>
        </a:spcBef>
        <a:buClr>
          <a:srgbClr val="FF0090"/>
        </a:buClr>
        <a:buSzPct val="100000"/>
        <a:buFont typeface="Wingdings" panose="05000000000000000000" pitchFamily="2" charset="2"/>
        <a:buNone/>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Clr>
          <a:srgbClr val="FF0090"/>
        </a:buClr>
        <a:buSzPct val="90000"/>
        <a:buFont typeface="Courier New" panose="02070309020205020404" pitchFamily="49" charset="0"/>
        <a:buChar char="o"/>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Clr>
          <a:srgbClr val="FF0090"/>
        </a:buClr>
        <a:buSzPct val="110000"/>
        <a:buFont typeface="Arial" panose="020B0604020202020204" pitchFamily="34" charset="0"/>
        <a:buChar char="•"/>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Clr>
          <a:srgbClr val="FF0090"/>
        </a:buClr>
        <a:buSzPct val="80000"/>
        <a:buFont typeface="Courier New" panose="02070309020205020404" pitchFamily="49" charset="0"/>
        <a:buChar char="o"/>
        <a:defRPr sz="1400" kern="1200">
          <a:solidFill>
            <a:srgbClr val="6D6E71"/>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chart" Target="../charts/chart4.xml"/></Relationships>
</file>

<file path=ppt/slides/_rels/slide1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1.xml"/><Relationship Id="rId1" Type="http://schemas.openxmlformats.org/officeDocument/2006/relationships/slideLayout" Target="../slideLayouts/slideLayout4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6.xml"/><Relationship Id="rId1" Type="http://schemas.openxmlformats.org/officeDocument/2006/relationships/slideLayout" Target="../slideLayouts/slideLayout4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chart" Target="../charts/chart9.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8.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chart" Target="../charts/char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chart" Target="../charts/chart15.xml"/></Relationships>
</file>

<file path=ppt/slides/_rels/slide2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7.xml"/><Relationship Id="rId1" Type="http://schemas.openxmlformats.org/officeDocument/2006/relationships/slideLayout" Target="../slideLayouts/slideLayout46.xml"/><Relationship Id="rId5" Type="http://schemas.openxmlformats.org/officeDocument/2006/relationships/chart" Target="../charts/chart18.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0.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6.xml"/><Relationship Id="rId4" Type="http://schemas.openxmlformats.org/officeDocument/2006/relationships/chart" Target="../charts/chart1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3.xml"/><Relationship Id="rId1" Type="http://schemas.openxmlformats.org/officeDocument/2006/relationships/slideLayout" Target="../slideLayouts/slideLayout20.xml"/><Relationship Id="rId5" Type="http://schemas.openxmlformats.org/officeDocument/2006/relationships/image" Target="../media/image14.png"/><Relationship Id="rId4" Type="http://schemas.openxmlformats.org/officeDocument/2006/relationships/chart" Target="../charts/chart2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chart" Target="../charts/chart24.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chart" Target="../charts/chart26.xml"/><Relationship Id="rId7" Type="http://schemas.microsoft.com/office/2007/relationships/hdphoto" Target="../media/hdphoto2.wdp"/><Relationship Id="rId2" Type="http://schemas.openxmlformats.org/officeDocument/2006/relationships/notesSlide" Target="../notesSlides/notesSlide38.xml"/><Relationship Id="rId1" Type="http://schemas.openxmlformats.org/officeDocument/2006/relationships/slideLayout" Target="../slideLayouts/slideLayout20.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 Id="rId9" Type="http://schemas.openxmlformats.org/officeDocument/2006/relationships/chart" Target="../charts/chart27.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chart" Target="../charts/chart2.xml"/><Relationship Id="rId4" Type="http://schemas.openxmlformats.org/officeDocument/2006/relationships/chart" Target="../charts/chart1.xml"/></Relationships>
</file>

<file path=ppt/slides/_rels/slide4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chart" Target="../charts/chart28.xml"/></Relationships>
</file>

<file path=ppt/slides/_rels/slide4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41.xml"/><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44.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48.xml"/><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9.xml"/><Relationship Id="rId1" Type="http://schemas.openxmlformats.org/officeDocument/2006/relationships/slideLayout" Target="../slideLayouts/slideLayout20.xml"/><Relationship Id="rId4" Type="http://schemas.openxmlformats.org/officeDocument/2006/relationships/chart" Target="../charts/chart34.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0.xml"/><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52.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0.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6.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91503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fld id="{A4C18273-3B06-4AC5-BD96-A00D2AA2E2E6}" type="slidenum">
              <a:rPr lang="en-GB" smtClean="0"/>
              <a:pPr/>
              <a:t>1</a:t>
            </a:fld>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0" y="2636912"/>
            <a:ext cx="7654696" cy="2460258"/>
          </a:xfrm>
          <a:prstGeom prst="rect">
            <a:avLst/>
          </a:prstGeom>
        </p:spPr>
      </p:pic>
      <p:sp>
        <p:nvSpPr>
          <p:cNvPr id="6" name="Rectangle 31"/>
          <p:cNvSpPr>
            <a:spLocks noChangeArrowheads="1"/>
          </p:cNvSpPr>
          <p:nvPr/>
        </p:nvSpPr>
        <p:spPr bwMode="auto">
          <a:xfrm>
            <a:off x="79857" y="2636913"/>
            <a:ext cx="7243519" cy="230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lIns="0" tIns="0" rIns="0" bIns="0" anchor="ctr"/>
          <a:lstStyle>
            <a:lvl1pPr defTabSz="966788" eaLnBrk="0" hangingPunct="0">
              <a:tabLst>
                <a:tab pos="474663" algn="l"/>
              </a:tabLst>
              <a:defRPr>
                <a:solidFill>
                  <a:schemeClr val="tx1"/>
                </a:solidFill>
                <a:latin typeface="Arial" charset="0"/>
              </a:defRPr>
            </a:lvl1pPr>
            <a:lvl2pPr marL="742950" indent="-285750" defTabSz="966788" eaLnBrk="0" hangingPunct="0">
              <a:tabLst>
                <a:tab pos="474663" algn="l"/>
              </a:tabLst>
              <a:defRPr>
                <a:solidFill>
                  <a:schemeClr val="tx1"/>
                </a:solidFill>
                <a:latin typeface="Arial" charset="0"/>
              </a:defRPr>
            </a:lvl2pPr>
            <a:lvl3pPr marL="1143000" indent="-228600" defTabSz="966788" eaLnBrk="0" hangingPunct="0">
              <a:tabLst>
                <a:tab pos="474663" algn="l"/>
              </a:tabLst>
              <a:defRPr>
                <a:solidFill>
                  <a:schemeClr val="tx1"/>
                </a:solidFill>
                <a:latin typeface="Arial" charset="0"/>
              </a:defRPr>
            </a:lvl3pPr>
            <a:lvl4pPr marL="1600200" indent="-228600" defTabSz="966788" eaLnBrk="0" hangingPunct="0">
              <a:tabLst>
                <a:tab pos="474663" algn="l"/>
              </a:tabLst>
              <a:defRPr>
                <a:solidFill>
                  <a:schemeClr val="tx1"/>
                </a:solidFill>
                <a:latin typeface="Arial" charset="0"/>
              </a:defRPr>
            </a:lvl4pPr>
            <a:lvl5pPr marL="2057400" indent="-228600" defTabSz="966788" eaLnBrk="0" hangingPunct="0">
              <a:tabLst>
                <a:tab pos="474663" algn="l"/>
              </a:tabLst>
              <a:defRPr>
                <a:solidFill>
                  <a:schemeClr val="tx1"/>
                </a:solidFill>
                <a:latin typeface="Arial" charset="0"/>
              </a:defRPr>
            </a:lvl5pPr>
            <a:lvl6pPr marL="2514600" indent="-228600" defTabSz="966788" eaLnBrk="0" fontAlgn="base" hangingPunct="0">
              <a:spcBef>
                <a:spcPct val="0"/>
              </a:spcBef>
              <a:spcAft>
                <a:spcPct val="0"/>
              </a:spcAft>
              <a:tabLst>
                <a:tab pos="474663" algn="l"/>
              </a:tabLst>
              <a:defRPr>
                <a:solidFill>
                  <a:schemeClr val="tx1"/>
                </a:solidFill>
                <a:latin typeface="Arial" charset="0"/>
              </a:defRPr>
            </a:lvl6pPr>
            <a:lvl7pPr marL="2971800" indent="-228600" defTabSz="966788" eaLnBrk="0" fontAlgn="base" hangingPunct="0">
              <a:spcBef>
                <a:spcPct val="0"/>
              </a:spcBef>
              <a:spcAft>
                <a:spcPct val="0"/>
              </a:spcAft>
              <a:tabLst>
                <a:tab pos="474663" algn="l"/>
              </a:tabLst>
              <a:defRPr>
                <a:solidFill>
                  <a:schemeClr val="tx1"/>
                </a:solidFill>
                <a:latin typeface="Arial" charset="0"/>
              </a:defRPr>
            </a:lvl7pPr>
            <a:lvl8pPr marL="3429000" indent="-228600" defTabSz="966788" eaLnBrk="0" fontAlgn="base" hangingPunct="0">
              <a:spcBef>
                <a:spcPct val="0"/>
              </a:spcBef>
              <a:spcAft>
                <a:spcPct val="0"/>
              </a:spcAft>
              <a:tabLst>
                <a:tab pos="474663" algn="l"/>
              </a:tabLst>
              <a:defRPr>
                <a:solidFill>
                  <a:schemeClr val="tx1"/>
                </a:solidFill>
                <a:latin typeface="Arial" charset="0"/>
              </a:defRPr>
            </a:lvl8pPr>
            <a:lvl9pPr marL="3886200" indent="-228600" defTabSz="966788" eaLnBrk="0" fontAlgn="base" hangingPunct="0">
              <a:spcBef>
                <a:spcPct val="0"/>
              </a:spcBef>
              <a:spcAft>
                <a:spcPct val="0"/>
              </a:spcAft>
              <a:tabLst>
                <a:tab pos="474663" algn="l"/>
              </a:tabLst>
              <a:defRPr>
                <a:solidFill>
                  <a:schemeClr val="tx1"/>
                </a:solidFill>
                <a:latin typeface="Arial" charset="0"/>
              </a:defRPr>
            </a:lvl9pPr>
          </a:lstStyle>
          <a:p>
            <a:pPr eaLnBrk="1" hangingPunct="1">
              <a:lnSpc>
                <a:spcPct val="110000"/>
              </a:lnSpc>
              <a:spcBef>
                <a:spcPct val="20000"/>
              </a:spcBef>
              <a:buClr>
                <a:srgbClr val="000840"/>
              </a:buClr>
            </a:pPr>
            <a:b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br>
            <a: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t>ElectraLink Customer Research </a:t>
            </a:r>
          </a:p>
          <a:p>
            <a:pPr eaLnBrk="1" hangingPunct="1">
              <a:lnSpc>
                <a:spcPct val="110000"/>
              </a:lnSpc>
              <a:spcBef>
                <a:spcPct val="20000"/>
              </a:spcBef>
              <a:buClr>
                <a:srgbClr val="000840"/>
              </a:buClr>
            </a:pPr>
            <a:r>
              <a:rPr lang="en-GB" altLang="en-US" sz="2400" i="1" dirty="0">
                <a:solidFill>
                  <a:prstClr val="white"/>
                </a:solidFill>
                <a:latin typeface="Verdana" panose="020B0604030504040204" pitchFamily="34" charset="0"/>
                <a:ea typeface="Verdana" panose="020B0604030504040204" pitchFamily="34" charset="0"/>
                <a:cs typeface="Verdana" panose="020B0604030504040204" pitchFamily="34" charset="0"/>
              </a:rPr>
              <a:t>November 2016</a:t>
            </a:r>
          </a:p>
        </p:txBody>
      </p:sp>
      <p:pic>
        <p:nvPicPr>
          <p:cNvPr id="1027" name="Picture 3" descr="P:\RESEARCH\Image Bank\DJS new brand logos and signifier\Logos in white - for coloured background\DJS BRAND MARK\DJS_RESEARCH_LOGO_WHI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5901" y="5661248"/>
            <a:ext cx="1583909" cy="9498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1126202">
            <a:off x="-20552" y="-302876"/>
            <a:ext cx="3161003"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rot="21075596">
            <a:off x="214791" y="737150"/>
            <a:ext cx="2612142" cy="276999"/>
          </a:xfrm>
          <a:prstGeom prst="rect">
            <a:avLst/>
          </a:prstGeom>
          <a:noFill/>
        </p:spPr>
        <p:txBody>
          <a:bodyPr wrap="square" rtlCol="0">
            <a:spAutoFit/>
          </a:bodyPr>
          <a:lstStyle/>
          <a:p>
            <a:r>
              <a:rPr lang="en-GB" sz="1200" b="1" dirty="0">
                <a:solidFill>
                  <a:prstClr val="white"/>
                </a:solidFill>
                <a:ea typeface="Verdana" panose="020B0604030504040204" pitchFamily="34" charset="0"/>
                <a:cs typeface="Verdana" panose="020B0604030504040204" pitchFamily="34" charset="0"/>
              </a:rPr>
              <a:t>DJS Research</a:t>
            </a:r>
          </a:p>
        </p:txBody>
      </p:sp>
    </p:spTree>
    <p:extLst>
      <p:ext uri="{BB962C8B-B14F-4D97-AF65-F5344CB8AC3E}">
        <p14:creationId xmlns:p14="http://schemas.microsoft.com/office/powerpoint/2010/main" val="1621091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pic>
        <p:nvPicPr>
          <p:cNvPr id="42" name="Picture 41" descr="Untitled-42 copy-.png"/>
          <p:cNvPicPr>
            <a:picLocks noChangeAspect="1"/>
          </p:cNvPicPr>
          <p:nvPr/>
        </p:nvPicPr>
        <p:blipFill rotWithShape="1">
          <a:blip r:embed="rId3" cstate="print">
            <a:extLst>
              <a:ext uri="{28A0092B-C50C-407E-A947-70E740481C1C}">
                <a14:useLocalDpi xmlns:a14="http://schemas.microsoft.com/office/drawing/2010/main" val="0"/>
              </a:ext>
            </a:extLst>
          </a:blip>
          <a:srcRect l="690" t="11559" r="38257" b="10137"/>
          <a:stretch/>
        </p:blipFill>
        <p:spPr>
          <a:xfrm>
            <a:off x="0" y="775702"/>
            <a:ext cx="9144000" cy="2508660"/>
          </a:xfrm>
          <a:prstGeom prst="rect">
            <a:avLst/>
          </a:prstGeom>
        </p:spPr>
      </p:pic>
      <p:sp>
        <p:nvSpPr>
          <p:cNvPr id="27" name="Oval 26"/>
          <p:cNvSpPr/>
          <p:nvPr/>
        </p:nvSpPr>
        <p:spPr>
          <a:xfrm>
            <a:off x="7036667" y="1728079"/>
            <a:ext cx="954563" cy="965959"/>
          </a:xfrm>
          <a:prstGeom prst="ellipse">
            <a:avLst/>
          </a:prstGeom>
          <a:solidFill>
            <a:schemeClr val="tx1"/>
          </a:solidFill>
          <a:ln w="25400" cap="flat" cmpd="sng" algn="ctr">
            <a:noFill/>
            <a:prstDash val="solid"/>
          </a:ln>
          <a:effectLst/>
        </p:spPr>
        <p:txBody>
          <a:bodyPr rtlCol="0" anchor="ctr"/>
          <a:lstStyle/>
          <a:p>
            <a:pPr algn="ctr">
              <a:defRPr/>
            </a:pPr>
            <a:endParaRPr lang="en-GB" sz="1600" kern="0" dirty="0">
              <a:solidFill>
                <a:prstClr val="white"/>
              </a:solidFill>
            </a:endParaRPr>
          </a:p>
        </p:txBody>
      </p:sp>
      <p:sp>
        <p:nvSpPr>
          <p:cNvPr id="33" name="TextBox 32"/>
          <p:cNvSpPr txBox="1"/>
          <p:nvPr/>
        </p:nvSpPr>
        <p:spPr>
          <a:xfrm>
            <a:off x="6851982" y="1018493"/>
            <a:ext cx="2244735" cy="176612"/>
          </a:xfrm>
          <a:prstGeom prst="rect">
            <a:avLst/>
          </a:prstGeom>
          <a:noFill/>
        </p:spPr>
        <p:txBody>
          <a:bodyPr wrap="square" rtlCol="0">
            <a:spAutoFit/>
          </a:bodyPr>
          <a:lstStyle/>
          <a:p>
            <a:pPr algn="ctr"/>
            <a:r>
              <a:rPr lang="en-GB" sz="1600" b="1" dirty="0">
                <a:solidFill>
                  <a:srgbClr val="6D6E71"/>
                </a:solidFill>
              </a:rPr>
              <a:t>Mean score</a:t>
            </a:r>
          </a:p>
        </p:txBody>
      </p:sp>
      <p:graphicFrame>
        <p:nvGraphicFramePr>
          <p:cNvPr id="46" name="Content Placeholder 2"/>
          <p:cNvGraphicFramePr>
            <a:graphicFrameLocks noGrp="1"/>
          </p:cNvGraphicFramePr>
          <p:nvPr>
            <p:ph idx="1"/>
            <p:extLst>
              <p:ext uri="{D42A27DB-BD31-4B8C-83A1-F6EECF244321}">
                <p14:modId xmlns:p14="http://schemas.microsoft.com/office/powerpoint/2010/main" val="246379136"/>
              </p:ext>
            </p:extLst>
          </p:nvPr>
        </p:nvGraphicFramePr>
        <p:xfrm>
          <a:off x="656087" y="1143003"/>
          <a:ext cx="7927002" cy="1271768"/>
        </p:xfrm>
        <a:graphic>
          <a:graphicData uri="http://schemas.openxmlformats.org/drawingml/2006/chart">
            <c:chart xmlns:c="http://schemas.openxmlformats.org/drawingml/2006/chart" xmlns:r="http://schemas.openxmlformats.org/officeDocument/2006/relationships" r:id="rId4"/>
          </a:graphicData>
        </a:graphic>
      </p:graphicFrame>
      <p:pic>
        <p:nvPicPr>
          <p:cNvPr id="22" name="Picture 3" descr="P:\RESEARCH\RESOURCES\Icons\Circle\GREY\Circled-pen_2-GRE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5617" y="1094970"/>
            <a:ext cx="748169" cy="74816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115617" y="1370783"/>
            <a:ext cx="748169" cy="276999"/>
          </a:xfrm>
          <a:prstGeom prst="rect">
            <a:avLst/>
          </a:prstGeom>
          <a:noFill/>
        </p:spPr>
        <p:txBody>
          <a:bodyPr wrap="square" rtlCol="0">
            <a:spAutoFit/>
          </a:bodyPr>
          <a:lstStyle/>
          <a:p>
            <a:pPr algn="ctr"/>
            <a:r>
              <a:rPr lang="en-GB" sz="1200" b="1" dirty="0">
                <a:solidFill>
                  <a:srgbClr val="6D6E71"/>
                </a:solidFill>
              </a:rPr>
              <a:t>2015</a:t>
            </a:r>
          </a:p>
        </p:txBody>
      </p:sp>
      <p:pic>
        <p:nvPicPr>
          <p:cNvPr id="24" name="Picture 2" descr="P:\RESEARCH\RESOURCES\Icons\Circle\BLUE\Circled-pen_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2234" y="1121653"/>
            <a:ext cx="775260" cy="77526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987888" y="1379181"/>
            <a:ext cx="748169" cy="276999"/>
          </a:xfrm>
          <a:prstGeom prst="rect">
            <a:avLst/>
          </a:prstGeom>
          <a:noFill/>
        </p:spPr>
        <p:txBody>
          <a:bodyPr wrap="square" rtlCol="0">
            <a:spAutoFit/>
          </a:bodyPr>
          <a:lstStyle/>
          <a:p>
            <a:pPr algn="ctr"/>
            <a:r>
              <a:rPr lang="en-GB" sz="1200" b="1" dirty="0">
                <a:solidFill>
                  <a:srgbClr val="1268B3"/>
                </a:solidFill>
              </a:rPr>
              <a:t>2016</a:t>
            </a:r>
          </a:p>
        </p:txBody>
      </p:sp>
      <p:sp>
        <p:nvSpPr>
          <p:cNvPr id="26" name="Oval 25"/>
          <p:cNvSpPr/>
          <p:nvPr/>
        </p:nvSpPr>
        <p:spPr>
          <a:xfrm>
            <a:off x="7865462" y="1738605"/>
            <a:ext cx="954563" cy="965959"/>
          </a:xfrm>
          <a:prstGeom prst="ellipse">
            <a:avLst/>
          </a:prstGeom>
          <a:solidFill>
            <a:schemeClr val="accent2"/>
          </a:solidFill>
          <a:ln w="25400" cap="flat" cmpd="sng" algn="ctr">
            <a:noFill/>
            <a:prstDash val="solid"/>
          </a:ln>
          <a:effectLst/>
        </p:spPr>
        <p:txBody>
          <a:bodyPr rtlCol="0" anchor="ctr"/>
          <a:lstStyle/>
          <a:p>
            <a:pPr algn="ctr">
              <a:defRPr/>
            </a:pPr>
            <a:endParaRPr lang="en-GB" sz="2000" b="1" kern="0" dirty="0">
              <a:solidFill>
                <a:prstClr val="white"/>
              </a:solidFill>
            </a:endParaRPr>
          </a:p>
        </p:txBody>
      </p:sp>
      <p:sp>
        <p:nvSpPr>
          <p:cNvPr id="29" name="TextBox 28"/>
          <p:cNvSpPr txBox="1"/>
          <p:nvPr/>
        </p:nvSpPr>
        <p:spPr>
          <a:xfrm>
            <a:off x="7963152" y="1990751"/>
            <a:ext cx="787627" cy="461665"/>
          </a:xfrm>
          <a:prstGeom prst="rect">
            <a:avLst/>
          </a:prstGeom>
          <a:noFill/>
        </p:spPr>
        <p:txBody>
          <a:bodyPr wrap="square" rtlCol="0">
            <a:spAutoFit/>
          </a:bodyPr>
          <a:lstStyle/>
          <a:p>
            <a:pPr algn="ctr"/>
            <a:r>
              <a:rPr lang="en-GB" sz="2400" b="1" dirty="0">
                <a:solidFill>
                  <a:prstClr val="white"/>
                </a:solidFill>
              </a:rPr>
              <a:t>7.6</a:t>
            </a:r>
          </a:p>
        </p:txBody>
      </p:sp>
      <p:sp>
        <p:nvSpPr>
          <p:cNvPr id="31" name="TextBox 30"/>
          <p:cNvSpPr txBox="1"/>
          <p:nvPr/>
        </p:nvSpPr>
        <p:spPr>
          <a:xfrm>
            <a:off x="7120134" y="1980225"/>
            <a:ext cx="787627" cy="461665"/>
          </a:xfrm>
          <a:prstGeom prst="rect">
            <a:avLst/>
          </a:prstGeom>
          <a:noFill/>
        </p:spPr>
        <p:txBody>
          <a:bodyPr wrap="square" rtlCol="0">
            <a:spAutoFit/>
          </a:bodyPr>
          <a:lstStyle/>
          <a:p>
            <a:pPr algn="ctr"/>
            <a:r>
              <a:rPr lang="en-GB" sz="2400" b="1" dirty="0">
                <a:solidFill>
                  <a:prstClr val="white"/>
                </a:solidFill>
              </a:rPr>
              <a:t>7.8</a:t>
            </a:r>
          </a:p>
        </p:txBody>
      </p:sp>
      <p:sp>
        <p:nvSpPr>
          <p:cNvPr id="21" name="Rounded Rectangle 20"/>
          <p:cNvSpPr/>
          <p:nvPr/>
        </p:nvSpPr>
        <p:spPr>
          <a:xfrm>
            <a:off x="940112" y="2560195"/>
            <a:ext cx="4934758" cy="171247"/>
          </a:xfrm>
          <a:prstGeom prst="round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0090"/>
                </a:solidFill>
              </a:rPr>
              <a:t>VFM Excluding DKs= 60%</a:t>
            </a:r>
          </a:p>
        </p:txBody>
      </p:sp>
      <p:sp>
        <p:nvSpPr>
          <p:cNvPr id="28" name="Title 7"/>
          <p:cNvSpPr txBox="1">
            <a:spLocks/>
          </p:cNvSpPr>
          <p:nvPr/>
        </p:nvSpPr>
        <p:spPr>
          <a:xfrm>
            <a:off x="206681" y="3248064"/>
            <a:ext cx="8734241" cy="836711"/>
          </a:xfrm>
          <a:prstGeom prst="rect">
            <a:avLst/>
          </a:prstGeom>
        </p:spPr>
        <p:txBody>
          <a:bodyPr vert="horz" lIns="91440" tIns="45720" rIns="91440" bIns="45720" rtlCol="0" anchor="ctr">
            <a:noAutofit/>
          </a:bodyPr>
          <a:lstStyle>
            <a:lvl1pPr algn="l" defTabSz="914400" rtl="0" eaLnBrk="1" latinLnBrk="0" hangingPunct="1">
              <a:spcBef>
                <a:spcPct val="0"/>
              </a:spcBef>
              <a:buNone/>
              <a:defRPr sz="1600" b="0" i="1"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r>
              <a:rPr lang="en-GB" i="0" dirty="0"/>
              <a:t>Customers are giving high ratings as they haven’t experienced any problems with DTS and find the team supportive and responsive to their queries. Lower ratings are given when they have experienced a specific issue</a:t>
            </a:r>
          </a:p>
        </p:txBody>
      </p:sp>
      <p:sp>
        <p:nvSpPr>
          <p:cNvPr id="41" name="Title 7"/>
          <p:cNvSpPr txBox="1">
            <a:spLocks/>
          </p:cNvSpPr>
          <p:nvPr/>
        </p:nvSpPr>
        <p:spPr>
          <a:xfrm>
            <a:off x="206681" y="201083"/>
            <a:ext cx="8513985" cy="539752"/>
          </a:xfrm>
          <a:prstGeom prst="rect">
            <a:avLst/>
          </a:prstGeom>
        </p:spPr>
        <p:txBody>
          <a:bodyPr vert="horz" lIns="91440" tIns="45720" rIns="91440" bIns="45720" rtlCol="0" anchor="ctr">
            <a:noAutofit/>
          </a:bodyPr>
          <a:lstStyle>
            <a:lvl1pPr algn="l" defTabSz="914400" rtl="0" eaLnBrk="1" latinLnBrk="0" hangingPunct="1">
              <a:spcBef>
                <a:spcPct val="0"/>
              </a:spcBef>
              <a:buNone/>
              <a:defRPr sz="1600" b="0" i="1"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r>
              <a:rPr lang="en-GB" i="0" dirty="0"/>
              <a:t>Two fifths of customers give the highest rating (8+) for Value for Money with </a:t>
            </a:r>
            <a:r>
              <a:rPr lang="en-GB" i="0" dirty="0" err="1"/>
              <a:t>ElectraLink</a:t>
            </a:r>
            <a:r>
              <a:rPr lang="en-GB" i="0" dirty="0"/>
              <a:t> and the mean score for this measure has stayed constant since 2014</a:t>
            </a:r>
          </a:p>
        </p:txBody>
      </p:sp>
      <p:pic>
        <p:nvPicPr>
          <p:cNvPr id="9" name="Picture 8" descr="Piggy bank.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15605">
            <a:off x="1294772" y="1970793"/>
            <a:ext cx="1003636" cy="835053"/>
          </a:xfrm>
          <a:prstGeom prst="rect">
            <a:avLst/>
          </a:prstGeom>
        </p:spPr>
      </p:pic>
      <p:sp>
        <p:nvSpPr>
          <p:cNvPr id="43" name="Rectangle 1"/>
          <p:cNvSpPr>
            <a:spLocks noChangeArrowheads="1"/>
          </p:cNvSpPr>
          <p:nvPr/>
        </p:nvSpPr>
        <p:spPr bwMode="auto">
          <a:xfrm rot="21181343">
            <a:off x="208462" y="1359329"/>
            <a:ext cx="1950100" cy="731822"/>
          </a:xfrm>
          <a:prstGeom prst="rect">
            <a:avLst/>
          </a:prstGeom>
          <a:solidFill>
            <a:schemeClr val="bg1">
              <a:lumMod val="95000"/>
            </a:schemeClr>
          </a:solidFill>
          <a:ln w="9525" algn="ctr">
            <a:noFill/>
            <a:round/>
            <a:headEnd/>
            <a:tailEnd/>
          </a:ln>
          <a:effectLst>
            <a:outerShdw blurRad="50800" dist="38100" dir="2700000" algn="tl" rotWithShape="0">
              <a:srgbClr val="000000">
                <a:alpha val="43000"/>
              </a:srgbClr>
            </a:outerShdw>
          </a:effectLst>
        </p:spPr>
        <p:txBody>
          <a:bodyPr/>
          <a:lstStyle>
            <a:lvl1pPr>
              <a:spcBef>
                <a:spcPct val="20000"/>
              </a:spcBef>
              <a:buClr>
                <a:srgbClr val="FF33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FF33CC"/>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FF33CC"/>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9pPr>
          </a:lstStyle>
          <a:p>
            <a:pPr algn="ctr">
              <a:buFont typeface="Wingdings" panose="05000000000000000000" pitchFamily="2" charset="2"/>
              <a:buNone/>
              <a:defRPr/>
            </a:pPr>
            <a:r>
              <a:rPr lang="en-GB" sz="2000" b="1" kern="0" dirty="0">
                <a:solidFill>
                  <a:srgbClr val="6D6E71"/>
                </a:solidFill>
                <a:latin typeface="Verdana"/>
                <a:cs typeface="Verdana"/>
              </a:rPr>
              <a:t>Value for </a:t>
            </a:r>
            <a:br>
              <a:rPr lang="en-GB" sz="2000" b="1" kern="0" dirty="0">
                <a:solidFill>
                  <a:srgbClr val="6D6E71"/>
                </a:solidFill>
                <a:latin typeface="Verdana"/>
                <a:cs typeface="Verdana"/>
              </a:rPr>
            </a:br>
            <a:r>
              <a:rPr lang="en-GB" sz="2000" b="1" kern="0" dirty="0">
                <a:solidFill>
                  <a:srgbClr val="6D6E71"/>
                </a:solidFill>
                <a:latin typeface="Verdana"/>
                <a:cs typeface="Verdana"/>
              </a:rPr>
              <a:t>money</a:t>
            </a:r>
          </a:p>
        </p:txBody>
      </p:sp>
      <p:pic>
        <p:nvPicPr>
          <p:cNvPr id="11" name="Picture 10" descr="Coins, money.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074" y="2019440"/>
            <a:ext cx="1006116" cy="820796"/>
          </a:xfrm>
          <a:prstGeom prst="rect">
            <a:avLst/>
          </a:prstGeom>
        </p:spPr>
      </p:pic>
      <p:sp>
        <p:nvSpPr>
          <p:cNvPr id="47" name="Rectangular Callout 46"/>
          <p:cNvSpPr/>
          <p:nvPr/>
        </p:nvSpPr>
        <p:spPr>
          <a:xfrm>
            <a:off x="4330096" y="4390572"/>
            <a:ext cx="2576286" cy="1765904"/>
          </a:xfrm>
          <a:prstGeom prst="wedgeRectCallout">
            <a:avLst>
              <a:gd name="adj1" fmla="val 40433"/>
              <a:gd name="adj2" fmla="val -63879"/>
            </a:avLst>
          </a:prstGeom>
          <a:solidFill>
            <a:schemeClr val="accent2"/>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i="1" dirty="0">
                <a:solidFill>
                  <a:prstClr val="white"/>
                </a:solidFill>
              </a:rPr>
              <a:t>“</a:t>
            </a:r>
            <a:r>
              <a:rPr lang="en-GB" sz="1400" i="1" dirty="0">
                <a:solidFill>
                  <a:prstClr val="white"/>
                </a:solidFill>
              </a:rPr>
              <a:t>We struggled with the change process and we don't know when the </a:t>
            </a:r>
            <a:br>
              <a:rPr lang="en-GB" sz="1400" i="1" dirty="0">
                <a:solidFill>
                  <a:prstClr val="white"/>
                </a:solidFill>
              </a:rPr>
            </a:br>
            <a:r>
              <a:rPr lang="en-GB" sz="1400" i="1" dirty="0">
                <a:solidFill>
                  <a:prstClr val="white"/>
                </a:solidFill>
              </a:rPr>
              <a:t>change reprisal comes </a:t>
            </a:r>
            <a:br>
              <a:rPr lang="en-GB" sz="1400" i="1" dirty="0">
                <a:solidFill>
                  <a:prstClr val="white"/>
                </a:solidFill>
              </a:rPr>
            </a:br>
            <a:r>
              <a:rPr lang="en-GB" sz="1400" i="1" dirty="0">
                <a:solidFill>
                  <a:prstClr val="white"/>
                </a:solidFill>
              </a:rPr>
              <a:t>out and when it does </a:t>
            </a:r>
            <a:br>
              <a:rPr lang="en-GB" sz="1400" i="1" dirty="0">
                <a:solidFill>
                  <a:prstClr val="white"/>
                </a:solidFill>
              </a:rPr>
            </a:br>
            <a:r>
              <a:rPr lang="en-GB" sz="1400" i="1" dirty="0">
                <a:solidFill>
                  <a:prstClr val="white"/>
                </a:solidFill>
              </a:rPr>
              <a:t>we have a short window </a:t>
            </a:r>
            <a:br>
              <a:rPr lang="en-GB" sz="1400" i="1" dirty="0">
                <a:solidFill>
                  <a:prstClr val="white"/>
                </a:solidFill>
              </a:rPr>
            </a:br>
            <a:r>
              <a:rPr lang="en-GB" sz="1400" i="1" dirty="0">
                <a:solidFill>
                  <a:prstClr val="white"/>
                </a:solidFill>
              </a:rPr>
              <a:t>to respond.”</a:t>
            </a:r>
          </a:p>
        </p:txBody>
      </p:sp>
      <p:sp>
        <p:nvSpPr>
          <p:cNvPr id="48" name="Rectangular Callout 47"/>
          <p:cNvSpPr/>
          <p:nvPr/>
        </p:nvSpPr>
        <p:spPr>
          <a:xfrm>
            <a:off x="7044804" y="4387212"/>
            <a:ext cx="1685270" cy="1765231"/>
          </a:xfrm>
          <a:prstGeom prst="wedgeRectCallout">
            <a:avLst>
              <a:gd name="adj1" fmla="val -4035"/>
              <a:gd name="adj2" fmla="val -64167"/>
            </a:avLst>
          </a:prstGeom>
          <a:solidFill>
            <a:schemeClr val="accent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i="1" dirty="0">
                <a:solidFill>
                  <a:prstClr val="white"/>
                </a:solidFill>
              </a:rPr>
              <a:t>“</a:t>
            </a:r>
            <a:r>
              <a:rPr lang="en-GB" sz="1400" i="1" dirty="0">
                <a:solidFill>
                  <a:prstClr val="white"/>
                </a:solidFill>
              </a:rPr>
              <a:t>Responsive to queries and always provide clear explanations and support.”</a:t>
            </a:r>
          </a:p>
        </p:txBody>
      </p:sp>
      <p:sp>
        <p:nvSpPr>
          <p:cNvPr id="49" name="Rectangular Callout 48"/>
          <p:cNvSpPr/>
          <p:nvPr/>
        </p:nvSpPr>
        <p:spPr>
          <a:xfrm>
            <a:off x="302381" y="4388556"/>
            <a:ext cx="3882571" cy="1767919"/>
          </a:xfrm>
          <a:prstGeom prst="wedgeRectCallout">
            <a:avLst>
              <a:gd name="adj1" fmla="val 4951"/>
              <a:gd name="adj2" fmla="val -62118"/>
            </a:avLst>
          </a:prstGeom>
          <a:solidFill>
            <a:schemeClr val="bg2">
              <a:lumMod val="90000"/>
            </a:schemeClr>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i="1" dirty="0">
                <a:solidFill>
                  <a:prstClr val="white"/>
                </a:solidFill>
              </a:rPr>
              <a:t>“</a:t>
            </a:r>
            <a:r>
              <a:rPr lang="en-GB" sz="1400" i="1" dirty="0">
                <a:solidFill>
                  <a:prstClr val="white"/>
                </a:solidFill>
              </a:rPr>
              <a:t>There have been issues with the DTS </a:t>
            </a:r>
            <a:br>
              <a:rPr lang="en-GB" sz="1400" i="1" dirty="0">
                <a:solidFill>
                  <a:prstClr val="white"/>
                </a:solidFill>
              </a:rPr>
            </a:br>
            <a:r>
              <a:rPr lang="en-GB" sz="1400" i="1" dirty="0">
                <a:solidFill>
                  <a:prstClr val="white"/>
                </a:solidFill>
              </a:rPr>
              <a:t>and the recent changes they have </a:t>
            </a:r>
            <a:br>
              <a:rPr lang="en-GB" sz="1400" i="1" dirty="0">
                <a:solidFill>
                  <a:prstClr val="white"/>
                </a:solidFill>
              </a:rPr>
            </a:br>
            <a:r>
              <a:rPr lang="en-GB" sz="1400" i="1" dirty="0">
                <a:solidFill>
                  <a:prstClr val="white"/>
                </a:solidFill>
              </a:rPr>
              <a:t>bought in have made me question </a:t>
            </a:r>
            <a:br>
              <a:rPr lang="en-GB" sz="1400" i="1" dirty="0">
                <a:solidFill>
                  <a:prstClr val="white"/>
                </a:solidFill>
              </a:rPr>
            </a:br>
            <a:r>
              <a:rPr lang="en-GB" sz="1400" i="1" dirty="0">
                <a:solidFill>
                  <a:prstClr val="white"/>
                </a:solidFill>
              </a:rPr>
              <a:t>how well their systems can adapt to </a:t>
            </a:r>
            <a:br>
              <a:rPr lang="en-GB" sz="1400" i="1" dirty="0">
                <a:solidFill>
                  <a:prstClr val="white"/>
                </a:solidFill>
              </a:rPr>
            </a:br>
            <a:r>
              <a:rPr lang="en-GB" sz="1400" i="1" dirty="0">
                <a:solidFill>
                  <a:prstClr val="white"/>
                </a:solidFill>
              </a:rPr>
              <a:t>change. There have been problems with configuring their files to work with our </a:t>
            </a:r>
            <a:br>
              <a:rPr lang="en-GB" sz="1400" i="1" dirty="0">
                <a:solidFill>
                  <a:prstClr val="white"/>
                </a:solidFill>
              </a:rPr>
            </a:br>
            <a:r>
              <a:rPr lang="en-GB" sz="1400" i="1" dirty="0">
                <a:solidFill>
                  <a:prstClr val="white"/>
                </a:solidFill>
              </a:rPr>
              <a:t>gateway which has caused problems.”</a:t>
            </a:r>
          </a:p>
        </p:txBody>
      </p:sp>
      <p:sp>
        <p:nvSpPr>
          <p:cNvPr id="2" name="Rectangle 1"/>
          <p:cNvSpPr/>
          <p:nvPr/>
        </p:nvSpPr>
        <p:spPr>
          <a:xfrm>
            <a:off x="-10007" y="992029"/>
            <a:ext cx="2400016" cy="253916"/>
          </a:xfrm>
          <a:prstGeom prst="rect">
            <a:avLst/>
          </a:prstGeom>
        </p:spPr>
        <p:txBody>
          <a:bodyPr wrap="none">
            <a:spAutoFit/>
          </a:bodyPr>
          <a:lstStyle/>
          <a:p>
            <a:r>
              <a:rPr lang="en-GB" sz="1050" dirty="0">
                <a:solidFill>
                  <a:srgbClr val="6D6E71"/>
                </a:solidFill>
              </a:rPr>
              <a:t>DTS online survey &amp; CATI n =60</a:t>
            </a:r>
          </a:p>
        </p:txBody>
      </p:sp>
      <p:sp>
        <p:nvSpPr>
          <p:cNvPr id="30" name="Slide Number Placeholder 7"/>
          <p:cNvSpPr>
            <a:spLocks noGrp="1"/>
          </p:cNvSpPr>
          <p:nvPr>
            <p:ph type="sldNum" sz="quarter" idx="4"/>
          </p:nvPr>
        </p:nvSpPr>
        <p:spPr>
          <a:xfrm>
            <a:off x="-27693" y="6594813"/>
            <a:ext cx="1043608" cy="246221"/>
          </a:xfrm>
        </p:spPr>
        <p:txBody>
          <a:bodyPr/>
          <a:lstStyle/>
          <a:p>
            <a:fld id="{A4C18273-3B06-4AC5-BD96-A00D2AA2E2E6}" type="slidenum">
              <a:rPr lang="en-GB" sz="1000" smtClean="0"/>
              <a:pPr/>
              <a:t>10</a:t>
            </a:fld>
            <a:endParaRPr lang="en-GB" sz="1000" dirty="0"/>
          </a:p>
        </p:txBody>
      </p:sp>
    </p:spTree>
    <p:extLst>
      <p:ext uri="{BB962C8B-B14F-4D97-AF65-F5344CB8AC3E}">
        <p14:creationId xmlns:p14="http://schemas.microsoft.com/office/powerpoint/2010/main" val="2241277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2213049448"/>
              </p:ext>
            </p:extLst>
          </p:nvPr>
        </p:nvGraphicFramePr>
        <p:xfrm>
          <a:off x="0" y="2060848"/>
          <a:ext cx="6933456" cy="42484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4"/>
          <p:cNvGraphicFramePr>
            <a:graphicFrameLocks noGrp="1"/>
          </p:cNvGraphicFramePr>
          <p:nvPr>
            <p:ph idx="13"/>
            <p:extLst>
              <p:ext uri="{D42A27DB-BD31-4B8C-83A1-F6EECF244321}">
                <p14:modId xmlns:p14="http://schemas.microsoft.com/office/powerpoint/2010/main" val="1720742782"/>
              </p:ext>
            </p:extLst>
          </p:nvPr>
        </p:nvGraphicFramePr>
        <p:xfrm>
          <a:off x="6948264" y="1235041"/>
          <a:ext cx="1063115" cy="5251440"/>
        </p:xfrm>
        <a:graphic>
          <a:graphicData uri="http://schemas.openxmlformats.org/drawingml/2006/table">
            <a:tbl>
              <a:tblPr firstRow="1" bandRow="1">
                <a:tableStyleId>{5C22544A-7EE6-4342-B048-85BDC9FD1C3A}</a:tableStyleId>
              </a:tblPr>
              <a:tblGrid>
                <a:gridCol w="1063115">
                  <a:extLst>
                    <a:ext uri="{9D8B030D-6E8A-4147-A177-3AD203B41FA5}">
                      <a16:colId xmlns:a16="http://schemas.microsoft.com/office/drawing/2014/main" val="20000"/>
                    </a:ext>
                  </a:extLst>
                </a:gridCol>
              </a:tblGrid>
              <a:tr h="969823">
                <a:tc>
                  <a:txBody>
                    <a:bodyPr/>
                    <a:lstStyle/>
                    <a:p>
                      <a:pPr algn="ctr"/>
                      <a:r>
                        <a:rPr lang="en-GB" sz="1200" dirty="0">
                          <a:solidFill>
                            <a:schemeClr val="tx1"/>
                          </a:solidFill>
                        </a:rPr>
                        <a:t>Mean Score</a:t>
                      </a:r>
                    </a:p>
                    <a:p>
                      <a:pPr algn="ctr"/>
                      <a:endParaRPr lang="en-GB" sz="1200" dirty="0">
                        <a:solidFill>
                          <a:schemeClr val="tx1"/>
                        </a:solidFill>
                      </a:endParaRPr>
                    </a:p>
                    <a:p>
                      <a:pPr algn="ctr"/>
                      <a:r>
                        <a:rPr lang="en-GB" sz="1200" dirty="0">
                          <a:solidFill>
                            <a:schemeClr val="tx1"/>
                          </a:solidFill>
                        </a:rPr>
                        <a:t>0verall</a:t>
                      </a:r>
                    </a:p>
                    <a:p>
                      <a:pPr algn="ctr"/>
                      <a:r>
                        <a:rPr lang="en-GB" sz="1200" dirty="0">
                          <a:solidFill>
                            <a:schemeClr val="accent2"/>
                          </a:solidFill>
                        </a:rPr>
                        <a:t>2015</a:t>
                      </a:r>
                    </a:p>
                  </a:txBody>
                  <a:tcPr>
                    <a:noFill/>
                  </a:tcPr>
                </a:tc>
                <a:extLst>
                  <a:ext uri="{0D108BD9-81ED-4DB2-BD59-A6C34878D82A}">
                    <a16:rowId xmlns:a16="http://schemas.microsoft.com/office/drawing/2014/main" val="10000"/>
                  </a:ext>
                </a:extLst>
              </a:tr>
              <a:tr h="468039">
                <a:tc>
                  <a:txBody>
                    <a:bodyPr/>
                    <a:lstStyle/>
                    <a:p>
                      <a:pPr algn="ctr" fontAlgn="b"/>
                      <a:r>
                        <a:rPr lang="en-GB" sz="1100" b="0" i="0" u="none" strike="noStrike" dirty="0">
                          <a:solidFill>
                            <a:schemeClr val="tx1">
                              <a:lumMod val="75000"/>
                            </a:schemeClr>
                          </a:solidFill>
                          <a:effectLst/>
                          <a:latin typeface="+mn-lt"/>
                        </a:rPr>
                        <a:t>8.5</a:t>
                      </a:r>
                    </a:p>
                  </a:txBody>
                  <a:tcPr marL="9525" marR="9525" marT="9525" marB="0" anchor="b">
                    <a:noFill/>
                  </a:tcPr>
                </a:tc>
                <a:extLst>
                  <a:ext uri="{0D108BD9-81ED-4DB2-BD59-A6C34878D82A}">
                    <a16:rowId xmlns:a16="http://schemas.microsoft.com/office/drawing/2014/main" val="10001"/>
                  </a:ext>
                </a:extLst>
              </a:tr>
              <a:tr h="360040">
                <a:tc>
                  <a:txBody>
                    <a:bodyPr/>
                    <a:lstStyle/>
                    <a:p>
                      <a:pPr algn="ctr" fontAlgn="b"/>
                      <a:r>
                        <a:rPr lang="en-GB" sz="1100" b="0" i="0" u="none" strike="noStrike" dirty="0">
                          <a:solidFill>
                            <a:schemeClr val="tx1">
                              <a:lumMod val="75000"/>
                            </a:schemeClr>
                          </a:solidFill>
                          <a:effectLst/>
                          <a:latin typeface="+mn-lt"/>
                        </a:rPr>
                        <a:t>8.5</a:t>
                      </a:r>
                    </a:p>
                  </a:txBody>
                  <a:tcPr marL="9525" marR="9525" marT="9525" marB="0" anchor="b">
                    <a:noFill/>
                  </a:tcPr>
                </a:tc>
                <a:extLst>
                  <a:ext uri="{0D108BD9-81ED-4DB2-BD59-A6C34878D82A}">
                    <a16:rowId xmlns:a16="http://schemas.microsoft.com/office/drawing/2014/main" val="10002"/>
                  </a:ext>
                </a:extLst>
              </a:tr>
              <a:tr h="432048">
                <a:tc>
                  <a:txBody>
                    <a:bodyPr/>
                    <a:lstStyle/>
                    <a:p>
                      <a:pPr algn="ctr" fontAlgn="b"/>
                      <a:r>
                        <a:rPr lang="en-GB" sz="1100" b="0" i="0" u="none" strike="noStrike" dirty="0">
                          <a:solidFill>
                            <a:schemeClr val="tx1">
                              <a:lumMod val="75000"/>
                            </a:schemeClr>
                          </a:solidFill>
                          <a:effectLst/>
                          <a:latin typeface="+mn-lt"/>
                        </a:rPr>
                        <a:t>8.3</a:t>
                      </a:r>
                    </a:p>
                  </a:txBody>
                  <a:tcPr marL="9525" marR="9525" marT="9525" marB="0" anchor="b">
                    <a:noFill/>
                  </a:tcPr>
                </a:tc>
                <a:extLst>
                  <a:ext uri="{0D108BD9-81ED-4DB2-BD59-A6C34878D82A}">
                    <a16:rowId xmlns:a16="http://schemas.microsoft.com/office/drawing/2014/main" val="10003"/>
                  </a:ext>
                </a:extLst>
              </a:tr>
              <a:tr h="360040">
                <a:tc>
                  <a:txBody>
                    <a:bodyPr/>
                    <a:lstStyle/>
                    <a:p>
                      <a:pPr algn="ctr" fontAlgn="b"/>
                      <a:r>
                        <a:rPr lang="en-GB" sz="1100" b="0" i="0" u="none" strike="noStrike" dirty="0">
                          <a:solidFill>
                            <a:schemeClr val="tx1">
                              <a:lumMod val="75000"/>
                            </a:schemeClr>
                          </a:solidFill>
                          <a:effectLst/>
                          <a:latin typeface="+mn-lt"/>
                        </a:rPr>
                        <a:t>8.3</a:t>
                      </a:r>
                    </a:p>
                  </a:txBody>
                  <a:tcPr marL="9525" marR="9525" marT="9525" marB="0" anchor="b">
                    <a:noFill/>
                  </a:tcPr>
                </a:tc>
                <a:extLst>
                  <a:ext uri="{0D108BD9-81ED-4DB2-BD59-A6C34878D82A}">
                    <a16:rowId xmlns:a16="http://schemas.microsoft.com/office/drawing/2014/main" val="10004"/>
                  </a:ext>
                </a:extLst>
              </a:tr>
              <a:tr h="360040">
                <a:tc>
                  <a:txBody>
                    <a:bodyPr/>
                    <a:lstStyle/>
                    <a:p>
                      <a:pPr algn="ctr" fontAlgn="b"/>
                      <a:r>
                        <a:rPr lang="en-GB" sz="1100" b="0" i="0" u="none" strike="noStrike" dirty="0">
                          <a:solidFill>
                            <a:schemeClr val="tx1">
                              <a:lumMod val="75000"/>
                            </a:schemeClr>
                          </a:solidFill>
                          <a:effectLst/>
                          <a:latin typeface="+mn-lt"/>
                        </a:rPr>
                        <a:t>8.3</a:t>
                      </a:r>
                    </a:p>
                  </a:txBody>
                  <a:tcPr marL="9525" marR="9525" marT="9525" marB="0" anchor="b">
                    <a:noFill/>
                  </a:tcPr>
                </a:tc>
                <a:extLst>
                  <a:ext uri="{0D108BD9-81ED-4DB2-BD59-A6C34878D82A}">
                    <a16:rowId xmlns:a16="http://schemas.microsoft.com/office/drawing/2014/main" val="10005"/>
                  </a:ext>
                </a:extLst>
              </a:tr>
              <a:tr h="360040">
                <a:tc>
                  <a:txBody>
                    <a:bodyPr/>
                    <a:lstStyle/>
                    <a:p>
                      <a:pPr algn="ctr" fontAlgn="b"/>
                      <a:r>
                        <a:rPr lang="en-GB" sz="1100" b="0" i="0" u="none" strike="noStrike" dirty="0">
                          <a:solidFill>
                            <a:schemeClr val="tx1">
                              <a:lumMod val="75000"/>
                            </a:schemeClr>
                          </a:solidFill>
                          <a:effectLst/>
                          <a:latin typeface="+mn-lt"/>
                        </a:rPr>
                        <a:t>8.4</a:t>
                      </a:r>
                    </a:p>
                  </a:txBody>
                  <a:tcPr marL="9525" marR="9525" marT="9525" marB="0" anchor="b">
                    <a:noFill/>
                  </a:tcPr>
                </a:tc>
                <a:extLst>
                  <a:ext uri="{0D108BD9-81ED-4DB2-BD59-A6C34878D82A}">
                    <a16:rowId xmlns:a16="http://schemas.microsoft.com/office/drawing/2014/main" val="10006"/>
                  </a:ext>
                </a:extLst>
              </a:tr>
              <a:tr h="382680">
                <a:tc>
                  <a:txBody>
                    <a:bodyPr/>
                    <a:lstStyle/>
                    <a:p>
                      <a:pPr algn="ctr" fontAlgn="b"/>
                      <a:r>
                        <a:rPr lang="en-GB" sz="1100" b="0" i="0" u="none" strike="noStrike" dirty="0">
                          <a:solidFill>
                            <a:schemeClr val="tx1">
                              <a:lumMod val="75000"/>
                            </a:schemeClr>
                          </a:solidFill>
                          <a:effectLst/>
                          <a:latin typeface="+mn-lt"/>
                        </a:rPr>
                        <a:t>8.0</a:t>
                      </a:r>
                    </a:p>
                  </a:txBody>
                  <a:tcPr marL="9525" marR="9525" marT="9525" marB="0" anchor="b">
                    <a:noFill/>
                  </a:tcPr>
                </a:tc>
                <a:extLst>
                  <a:ext uri="{0D108BD9-81ED-4DB2-BD59-A6C34878D82A}">
                    <a16:rowId xmlns:a16="http://schemas.microsoft.com/office/drawing/2014/main" val="10007"/>
                  </a:ext>
                </a:extLst>
              </a:tr>
              <a:tr h="393185">
                <a:tc>
                  <a:txBody>
                    <a:bodyPr/>
                    <a:lstStyle/>
                    <a:p>
                      <a:pPr algn="ctr" fontAlgn="b"/>
                      <a:r>
                        <a:rPr lang="en-GB" sz="1100" b="0" i="0" u="none" strike="noStrike" dirty="0">
                          <a:solidFill>
                            <a:schemeClr val="tx1">
                              <a:lumMod val="75000"/>
                            </a:schemeClr>
                          </a:solidFill>
                          <a:effectLst/>
                          <a:latin typeface="+mn-lt"/>
                        </a:rPr>
                        <a:t>8.0</a:t>
                      </a:r>
                    </a:p>
                  </a:txBody>
                  <a:tcPr marL="9525" marR="9525" marT="9525" marB="0" anchor="b">
                    <a:noFill/>
                  </a:tcPr>
                </a:tc>
                <a:extLst>
                  <a:ext uri="{0D108BD9-81ED-4DB2-BD59-A6C34878D82A}">
                    <a16:rowId xmlns:a16="http://schemas.microsoft.com/office/drawing/2014/main" val="10008"/>
                  </a:ext>
                </a:extLst>
              </a:tr>
              <a:tr h="376263">
                <a:tc>
                  <a:txBody>
                    <a:bodyPr/>
                    <a:lstStyle/>
                    <a:p>
                      <a:pPr algn="ctr" fontAlgn="b"/>
                      <a:r>
                        <a:rPr lang="en-GB" sz="1100" b="0" i="0" u="none" strike="noStrike">
                          <a:solidFill>
                            <a:schemeClr val="tx1">
                              <a:lumMod val="75000"/>
                            </a:schemeClr>
                          </a:solidFill>
                          <a:effectLst/>
                          <a:latin typeface="+mn-lt"/>
                        </a:rPr>
                        <a:t>7.9</a:t>
                      </a:r>
                    </a:p>
                  </a:txBody>
                  <a:tcPr marL="9525" marR="9525" marT="9525" marB="0" anchor="b">
                    <a:noFill/>
                  </a:tcPr>
                </a:tc>
                <a:extLst>
                  <a:ext uri="{0D108BD9-81ED-4DB2-BD59-A6C34878D82A}">
                    <a16:rowId xmlns:a16="http://schemas.microsoft.com/office/drawing/2014/main" val="10009"/>
                  </a:ext>
                </a:extLst>
              </a:tr>
              <a:tr h="360040">
                <a:tc>
                  <a:txBody>
                    <a:bodyPr/>
                    <a:lstStyle/>
                    <a:p>
                      <a:pPr algn="ctr" fontAlgn="b"/>
                      <a:r>
                        <a:rPr lang="en-GB" sz="1100" b="0" i="0" u="none" strike="noStrike" dirty="0">
                          <a:solidFill>
                            <a:schemeClr val="tx1">
                              <a:lumMod val="75000"/>
                            </a:schemeClr>
                          </a:solidFill>
                          <a:effectLst/>
                          <a:latin typeface="+mn-lt"/>
                        </a:rPr>
                        <a:t>7.4</a:t>
                      </a:r>
                    </a:p>
                  </a:txBody>
                  <a:tcPr marL="9525" marR="9525" marT="9525" marB="0" anchor="b">
                    <a:noFill/>
                  </a:tcPr>
                </a:tc>
                <a:extLst>
                  <a:ext uri="{0D108BD9-81ED-4DB2-BD59-A6C34878D82A}">
                    <a16:rowId xmlns:a16="http://schemas.microsoft.com/office/drawing/2014/main" val="10010"/>
                  </a:ext>
                </a:extLst>
              </a:tr>
              <a:tr h="393185">
                <a:tc>
                  <a:txBody>
                    <a:bodyPr/>
                    <a:lstStyle/>
                    <a:p>
                      <a:pPr algn="ctr"/>
                      <a:endParaRPr lang="en-GB" sz="1200" dirty="0">
                        <a:solidFill>
                          <a:schemeClr val="tx1">
                            <a:lumMod val="75000"/>
                          </a:schemeClr>
                        </a:solidFill>
                        <a:latin typeface="Calibri" pitchFamily="34" charset="0"/>
                        <a:cs typeface="Calibri" pitchFamily="34" charset="0"/>
                      </a:endParaRPr>
                    </a:p>
                  </a:txBody>
                  <a:tcPr marL="45720" marR="45720">
                    <a:noFill/>
                  </a:tcPr>
                </a:tc>
                <a:extLst>
                  <a:ext uri="{0D108BD9-81ED-4DB2-BD59-A6C34878D82A}">
                    <a16:rowId xmlns:a16="http://schemas.microsoft.com/office/drawing/2014/main" val="10011"/>
                  </a:ext>
                </a:extLst>
              </a:tr>
            </a:tbl>
          </a:graphicData>
        </a:graphic>
      </p:graphicFrame>
      <p:sp>
        <p:nvSpPr>
          <p:cNvPr id="7" name="Title 6"/>
          <p:cNvSpPr>
            <a:spLocks noGrp="1"/>
          </p:cNvSpPr>
          <p:nvPr>
            <p:ph type="title"/>
          </p:nvPr>
        </p:nvSpPr>
        <p:spPr>
          <a:xfrm>
            <a:off x="35496" y="44624"/>
            <a:ext cx="9108504" cy="776875"/>
          </a:xfrm>
        </p:spPr>
        <p:txBody>
          <a:bodyPr>
            <a:noAutofit/>
          </a:bodyPr>
          <a:lstStyle/>
          <a:p>
            <a:r>
              <a:rPr lang="en-GB" i="0" dirty="0"/>
              <a:t>ElectraLink scores highest in terms of overall professionalism and technical competence. ElectraLink performs less well for innovation and being forward thinking</a:t>
            </a:r>
          </a:p>
        </p:txBody>
      </p:sp>
      <p:sp>
        <p:nvSpPr>
          <p:cNvPr id="6" name="TextBox 5"/>
          <p:cNvSpPr txBox="1"/>
          <p:nvPr/>
        </p:nvSpPr>
        <p:spPr>
          <a:xfrm>
            <a:off x="0" y="1204515"/>
            <a:ext cx="2698955"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DTS rating of specific overall attributes</a:t>
            </a:r>
          </a:p>
        </p:txBody>
      </p:sp>
      <p:sp>
        <p:nvSpPr>
          <p:cNvPr id="4" name="Slide Number Placeholder 3"/>
          <p:cNvSpPr>
            <a:spLocks noGrp="1"/>
          </p:cNvSpPr>
          <p:nvPr>
            <p:ph type="sldNum" sz="quarter" idx="12"/>
          </p:nvPr>
        </p:nvSpPr>
        <p:spPr/>
        <p:txBody>
          <a:bodyPr/>
          <a:lstStyle/>
          <a:p>
            <a:fld id="{A4C18273-3B06-4AC5-BD96-A00D2AA2E2E6}" type="slidenum">
              <a:rPr lang="en-GB" smtClean="0"/>
              <a:pPr/>
              <a:t>11</a:t>
            </a:fld>
            <a:endParaRPr lang="en-GB" dirty="0"/>
          </a:p>
        </p:txBody>
      </p:sp>
      <p:sp>
        <p:nvSpPr>
          <p:cNvPr id="10" name="TextBox 9"/>
          <p:cNvSpPr txBox="1"/>
          <p:nvPr/>
        </p:nvSpPr>
        <p:spPr>
          <a:xfrm>
            <a:off x="5724128" y="692696"/>
            <a:ext cx="2287251" cy="307777"/>
          </a:xfrm>
          <a:prstGeom prst="rect">
            <a:avLst/>
          </a:prstGeom>
          <a:solidFill>
            <a:schemeClr val="bg1"/>
          </a:solidFill>
          <a:ln>
            <a:noFill/>
          </a:ln>
        </p:spPr>
        <p:txBody>
          <a:bodyPr wrap="square" rtlCol="0">
            <a:spAutoFit/>
          </a:bodyPr>
          <a:lstStyle/>
          <a:p>
            <a:r>
              <a:rPr lang="en-GB" sz="1400" dirty="0">
                <a:solidFill>
                  <a:srgbClr val="6D6E71"/>
                </a:solidFill>
              </a:rPr>
              <a:t>ElectraLink attributes</a:t>
            </a:r>
          </a:p>
        </p:txBody>
      </p:sp>
      <p:graphicFrame>
        <p:nvGraphicFramePr>
          <p:cNvPr id="11" name="Content Placeholder 4"/>
          <p:cNvGraphicFramePr>
            <a:graphicFrameLocks noGrp="1"/>
          </p:cNvGraphicFramePr>
          <p:nvPr>
            <p:ph idx="13"/>
            <p:extLst>
              <p:ext uri="{D42A27DB-BD31-4B8C-83A1-F6EECF244321}">
                <p14:modId xmlns:p14="http://schemas.microsoft.com/office/powerpoint/2010/main" val="3324236717"/>
              </p:ext>
            </p:extLst>
          </p:nvPr>
        </p:nvGraphicFramePr>
        <p:xfrm>
          <a:off x="8100392" y="1235041"/>
          <a:ext cx="936104" cy="5261964"/>
        </p:xfrm>
        <a:graphic>
          <a:graphicData uri="http://schemas.openxmlformats.org/drawingml/2006/table">
            <a:tbl>
              <a:tblPr firstRow="1" bandRow="1">
                <a:tableStyleId>{5C22544A-7EE6-4342-B048-85BDC9FD1C3A}</a:tableStyleId>
              </a:tblPr>
              <a:tblGrid>
                <a:gridCol w="936104">
                  <a:extLst>
                    <a:ext uri="{9D8B030D-6E8A-4147-A177-3AD203B41FA5}">
                      <a16:colId xmlns:a16="http://schemas.microsoft.com/office/drawing/2014/main" val="20000"/>
                    </a:ext>
                  </a:extLst>
                </a:gridCol>
              </a:tblGrid>
              <a:tr h="649081">
                <a:tc>
                  <a:txBody>
                    <a:bodyPr/>
                    <a:lstStyle/>
                    <a:p>
                      <a:pPr algn="ctr"/>
                      <a:r>
                        <a:rPr lang="en-GB" sz="1200" dirty="0">
                          <a:solidFill>
                            <a:schemeClr val="tx1"/>
                          </a:solidFill>
                        </a:rPr>
                        <a:t>Mean Score</a:t>
                      </a:r>
                    </a:p>
                    <a:p>
                      <a:pPr algn="ctr"/>
                      <a:endParaRPr lang="en-GB" sz="1200" dirty="0">
                        <a:solidFill>
                          <a:schemeClr val="tx1"/>
                        </a:solidFill>
                      </a:endParaRPr>
                    </a:p>
                    <a:p>
                      <a:pPr algn="ctr"/>
                      <a:r>
                        <a:rPr lang="en-GB" sz="1200" dirty="0">
                          <a:solidFill>
                            <a:schemeClr val="tx1"/>
                          </a:solidFill>
                        </a:rPr>
                        <a:t>0verall</a:t>
                      </a:r>
                    </a:p>
                    <a:p>
                      <a:pPr algn="ctr"/>
                      <a:r>
                        <a:rPr lang="en-GB" sz="1200" dirty="0">
                          <a:solidFill>
                            <a:schemeClr val="accent1"/>
                          </a:solidFill>
                        </a:rPr>
                        <a:t>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68039">
                <a:tc>
                  <a:txBody>
                    <a:bodyPr/>
                    <a:lstStyle/>
                    <a:p>
                      <a:pPr algn="ctr" fontAlgn="b"/>
                      <a:r>
                        <a:rPr lang="en-GB" sz="1100" b="0" i="0" u="none" strike="noStrike" dirty="0">
                          <a:solidFill>
                            <a:schemeClr val="tx1">
                              <a:lumMod val="75000"/>
                            </a:schemeClr>
                          </a:solidFill>
                          <a:effectLst/>
                          <a:latin typeface="+mn-lt"/>
                        </a:rPr>
                        <a:t>8.6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1862">
                <a:tc>
                  <a:txBody>
                    <a:bodyPr/>
                    <a:lstStyle/>
                    <a:p>
                      <a:pPr algn="ctr" fontAlgn="b"/>
                      <a:r>
                        <a:rPr lang="en-GB" sz="1100" b="0" i="0" u="none" strike="noStrike" dirty="0">
                          <a:solidFill>
                            <a:schemeClr val="tx1">
                              <a:lumMod val="75000"/>
                            </a:schemeClr>
                          </a:solidFill>
                          <a:effectLst/>
                          <a:latin typeface="+mn-lt"/>
                        </a:rPr>
                        <a:t>8.6</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20226">
                <a:tc>
                  <a:txBody>
                    <a:bodyPr/>
                    <a:lstStyle/>
                    <a:p>
                      <a:pPr algn="ctr" fontAlgn="b"/>
                      <a:r>
                        <a:rPr lang="en-GB" sz="1100" b="0" i="0" u="none" strike="noStrike" dirty="0">
                          <a:solidFill>
                            <a:schemeClr val="tx1">
                              <a:lumMod val="75000"/>
                            </a:schemeClr>
                          </a:solidFill>
                          <a:effectLst/>
                          <a:latin typeface="+mn-lt"/>
                        </a:rPr>
                        <a:t>8.4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0040">
                <a:tc>
                  <a:txBody>
                    <a:bodyPr/>
                    <a:lstStyle/>
                    <a:p>
                      <a:pPr algn="ctr" fontAlgn="b"/>
                      <a:r>
                        <a:rPr lang="en-GB" sz="1100" b="0" i="0" u="none" strike="noStrike" dirty="0">
                          <a:solidFill>
                            <a:schemeClr val="tx1">
                              <a:lumMod val="75000"/>
                            </a:schemeClr>
                          </a:solidFill>
                          <a:effectLst/>
                          <a:latin typeface="+mn-lt"/>
                        </a:rPr>
                        <a:t>8.4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0040">
                <a:tc>
                  <a:txBody>
                    <a:bodyPr/>
                    <a:lstStyle/>
                    <a:p>
                      <a:pPr algn="ctr" fontAlgn="b"/>
                      <a:r>
                        <a:rPr lang="en-GB" sz="1100" b="0" i="0" u="none" strike="noStrike" dirty="0">
                          <a:solidFill>
                            <a:schemeClr val="tx1">
                              <a:lumMod val="75000"/>
                            </a:schemeClr>
                          </a:solidFill>
                          <a:effectLst/>
                          <a:latin typeface="+mn-lt"/>
                        </a:rPr>
                        <a:t>8.3</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0040">
                <a:tc>
                  <a:txBody>
                    <a:bodyPr/>
                    <a:lstStyle/>
                    <a:p>
                      <a:pPr algn="ctr" fontAlgn="b"/>
                      <a:r>
                        <a:rPr lang="en-GB" sz="1100" b="0" i="0" u="none" strike="noStrike" dirty="0">
                          <a:solidFill>
                            <a:schemeClr val="tx1">
                              <a:lumMod val="75000"/>
                            </a:schemeClr>
                          </a:solidFill>
                          <a:effectLst/>
                          <a:latin typeface="+mn-lt"/>
                        </a:rPr>
                        <a:t>8.1</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0040">
                <a:tc>
                  <a:txBody>
                    <a:bodyPr/>
                    <a:lstStyle/>
                    <a:p>
                      <a:pPr algn="ctr" fontAlgn="b"/>
                      <a:r>
                        <a:rPr lang="en-GB" sz="1100" b="0" i="0" u="none" strike="noStrike" dirty="0">
                          <a:solidFill>
                            <a:schemeClr val="tx1">
                              <a:lumMod val="75000"/>
                            </a:schemeClr>
                          </a:solidFill>
                          <a:effectLst/>
                          <a:latin typeface="+mn-lt"/>
                        </a:rPr>
                        <a:t>7.9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03709">
                <a:tc>
                  <a:txBody>
                    <a:bodyPr/>
                    <a:lstStyle/>
                    <a:p>
                      <a:pPr algn="ctr" fontAlgn="b"/>
                      <a:r>
                        <a:rPr lang="en-GB" sz="1100" b="0" i="0" u="none" strike="noStrike" dirty="0">
                          <a:solidFill>
                            <a:schemeClr val="tx1">
                              <a:lumMod val="75000"/>
                            </a:schemeClr>
                          </a:solidFill>
                          <a:effectLst/>
                          <a:latin typeface="+mn-lt"/>
                        </a:rPr>
                        <a:t>7.9</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88235">
                <a:tc>
                  <a:txBody>
                    <a:bodyPr/>
                    <a:lstStyle/>
                    <a:p>
                      <a:pPr algn="ctr" fontAlgn="b"/>
                      <a:r>
                        <a:rPr lang="en-GB" sz="1100" b="0" i="0" u="none" strike="noStrike" dirty="0">
                          <a:solidFill>
                            <a:schemeClr val="tx1">
                              <a:lumMod val="75000"/>
                            </a:schemeClr>
                          </a:solidFill>
                          <a:effectLst/>
                          <a:latin typeface="+mn-lt"/>
                        </a:rPr>
                        <a:t>7.8</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60184">
                <a:tc>
                  <a:txBody>
                    <a:bodyPr/>
                    <a:lstStyle/>
                    <a:p>
                      <a:pPr algn="ctr" fontAlgn="b"/>
                      <a:r>
                        <a:rPr lang="en-GB" sz="1100" b="0" i="0" u="none" strike="noStrike" dirty="0">
                          <a:solidFill>
                            <a:schemeClr val="tx1">
                              <a:lumMod val="75000"/>
                            </a:schemeClr>
                          </a:solidFill>
                          <a:effectLst/>
                          <a:latin typeface="+mn-lt"/>
                        </a:rPr>
                        <a:t>7.4</a:t>
                      </a:r>
                    </a:p>
                  </a:txBody>
                  <a:tcPr marL="9525" marR="9525" marT="9525"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03709">
                <a:tc>
                  <a:txBody>
                    <a:bodyPr/>
                    <a:lstStyle/>
                    <a:p>
                      <a:pPr algn="ctr"/>
                      <a:endParaRPr lang="en-GB" sz="1200" dirty="0">
                        <a:solidFill>
                          <a:schemeClr val="tx1">
                            <a:lumMod val="75000"/>
                          </a:schemeClr>
                        </a:solidFill>
                        <a:latin typeface="Calibri" pitchFamily="34" charset="0"/>
                        <a:cs typeface="Calibri"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3" name="Rectangle 12"/>
          <p:cNvSpPr/>
          <p:nvPr/>
        </p:nvSpPr>
        <p:spPr>
          <a:xfrm>
            <a:off x="2915815" y="973431"/>
            <a:ext cx="3312369" cy="1087417"/>
          </a:xfrm>
          <a:prstGeom prst="rect">
            <a:avLst/>
          </a:prstGeom>
          <a:solidFill>
            <a:schemeClr val="bg2"/>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u="sng" dirty="0">
                <a:solidFill>
                  <a:schemeClr val="tx1"/>
                </a:solidFill>
              </a:rPr>
              <a:t>Top four attributes for 2015</a:t>
            </a:r>
          </a:p>
          <a:p>
            <a:pPr marL="285750" indent="-285750">
              <a:buFont typeface="Arial" panose="020B0604020202020204" pitchFamily="34" charset="0"/>
              <a:buChar char="•"/>
            </a:pPr>
            <a:r>
              <a:rPr lang="en-GB" sz="1200" dirty="0">
                <a:solidFill>
                  <a:schemeClr val="tx1"/>
                </a:solidFill>
              </a:rPr>
              <a:t>Overall professionalism</a:t>
            </a:r>
          </a:p>
          <a:p>
            <a:pPr marL="285750" indent="-285750">
              <a:buFont typeface="Arial" panose="020B0604020202020204" pitchFamily="34" charset="0"/>
              <a:buChar char="•"/>
            </a:pPr>
            <a:r>
              <a:rPr lang="en-GB" sz="1200" dirty="0">
                <a:solidFill>
                  <a:schemeClr val="tx1"/>
                </a:solidFill>
              </a:rPr>
              <a:t>Communicating clearly</a:t>
            </a:r>
          </a:p>
          <a:p>
            <a:pPr marL="285750" indent="-285750">
              <a:buFont typeface="Arial" panose="020B0604020202020204" pitchFamily="34" charset="0"/>
              <a:buChar char="•"/>
            </a:pPr>
            <a:r>
              <a:rPr lang="en-GB" sz="1200" dirty="0">
                <a:solidFill>
                  <a:schemeClr val="tx1"/>
                </a:solidFill>
              </a:rPr>
              <a:t>Being easy to work with</a:t>
            </a:r>
          </a:p>
          <a:p>
            <a:pPr marL="285750" indent="-285750">
              <a:buFont typeface="Arial" panose="020B0604020202020204" pitchFamily="34" charset="0"/>
              <a:buChar char="•"/>
            </a:pPr>
            <a:r>
              <a:rPr lang="en-GB" sz="1200" dirty="0">
                <a:solidFill>
                  <a:schemeClr val="tx1"/>
                </a:solidFill>
              </a:rPr>
              <a:t>Technical competence</a:t>
            </a:r>
            <a:endParaRPr lang="en-GB" dirty="0">
              <a:solidFill>
                <a:schemeClr val="tx1"/>
              </a:solidFill>
            </a:endParaRPr>
          </a:p>
        </p:txBody>
      </p:sp>
    </p:spTree>
    <p:extLst>
      <p:ext uri="{BB962C8B-B14F-4D97-AF65-F5344CB8AC3E}">
        <p14:creationId xmlns:p14="http://schemas.microsoft.com/office/powerpoint/2010/main" val="1723815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A4C18273-3B06-4AC5-BD96-A00D2AA2E2E6}" type="slidenum">
              <a:rPr lang="en-GB" smtClean="0"/>
              <a:pPr/>
              <a:t>12</a:t>
            </a:fld>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3648" y="2552918"/>
            <a:ext cx="7654696" cy="2460258"/>
          </a:xfrm>
          <a:prstGeom prst="rect">
            <a:avLst/>
          </a:prstGeom>
        </p:spPr>
      </p:pic>
      <p:sp>
        <p:nvSpPr>
          <p:cNvPr id="14" name="Rectangle 31"/>
          <p:cNvSpPr>
            <a:spLocks noChangeArrowheads="1"/>
          </p:cNvSpPr>
          <p:nvPr/>
        </p:nvSpPr>
        <p:spPr bwMode="auto">
          <a:xfrm>
            <a:off x="142921" y="2636913"/>
            <a:ext cx="5293175" cy="230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lIns="0" tIns="0" rIns="0" bIns="0" anchor="ctr"/>
          <a:lstStyle>
            <a:lvl1pPr defTabSz="966788" eaLnBrk="0" hangingPunct="0">
              <a:tabLst>
                <a:tab pos="474663" algn="l"/>
              </a:tabLst>
              <a:defRPr>
                <a:solidFill>
                  <a:schemeClr val="tx1"/>
                </a:solidFill>
                <a:latin typeface="Arial" charset="0"/>
              </a:defRPr>
            </a:lvl1pPr>
            <a:lvl2pPr marL="742950" indent="-285750" defTabSz="966788" eaLnBrk="0" hangingPunct="0">
              <a:tabLst>
                <a:tab pos="474663" algn="l"/>
              </a:tabLst>
              <a:defRPr>
                <a:solidFill>
                  <a:schemeClr val="tx1"/>
                </a:solidFill>
                <a:latin typeface="Arial" charset="0"/>
              </a:defRPr>
            </a:lvl2pPr>
            <a:lvl3pPr marL="1143000" indent="-228600" defTabSz="966788" eaLnBrk="0" hangingPunct="0">
              <a:tabLst>
                <a:tab pos="474663" algn="l"/>
              </a:tabLst>
              <a:defRPr>
                <a:solidFill>
                  <a:schemeClr val="tx1"/>
                </a:solidFill>
                <a:latin typeface="Arial" charset="0"/>
              </a:defRPr>
            </a:lvl3pPr>
            <a:lvl4pPr marL="1600200" indent="-228600" defTabSz="966788" eaLnBrk="0" hangingPunct="0">
              <a:tabLst>
                <a:tab pos="474663" algn="l"/>
              </a:tabLst>
              <a:defRPr>
                <a:solidFill>
                  <a:schemeClr val="tx1"/>
                </a:solidFill>
                <a:latin typeface="Arial" charset="0"/>
              </a:defRPr>
            </a:lvl4pPr>
            <a:lvl5pPr marL="2057400" indent="-228600" defTabSz="966788" eaLnBrk="0" hangingPunct="0">
              <a:tabLst>
                <a:tab pos="474663" algn="l"/>
              </a:tabLst>
              <a:defRPr>
                <a:solidFill>
                  <a:schemeClr val="tx1"/>
                </a:solidFill>
                <a:latin typeface="Arial" charset="0"/>
              </a:defRPr>
            </a:lvl5pPr>
            <a:lvl6pPr marL="2514600" indent="-228600" defTabSz="966788" eaLnBrk="0" fontAlgn="base" hangingPunct="0">
              <a:spcBef>
                <a:spcPct val="0"/>
              </a:spcBef>
              <a:spcAft>
                <a:spcPct val="0"/>
              </a:spcAft>
              <a:tabLst>
                <a:tab pos="474663" algn="l"/>
              </a:tabLst>
              <a:defRPr>
                <a:solidFill>
                  <a:schemeClr val="tx1"/>
                </a:solidFill>
                <a:latin typeface="Arial" charset="0"/>
              </a:defRPr>
            </a:lvl6pPr>
            <a:lvl7pPr marL="2971800" indent="-228600" defTabSz="966788" eaLnBrk="0" fontAlgn="base" hangingPunct="0">
              <a:spcBef>
                <a:spcPct val="0"/>
              </a:spcBef>
              <a:spcAft>
                <a:spcPct val="0"/>
              </a:spcAft>
              <a:tabLst>
                <a:tab pos="474663" algn="l"/>
              </a:tabLst>
              <a:defRPr>
                <a:solidFill>
                  <a:schemeClr val="tx1"/>
                </a:solidFill>
                <a:latin typeface="Arial" charset="0"/>
              </a:defRPr>
            </a:lvl7pPr>
            <a:lvl8pPr marL="3429000" indent="-228600" defTabSz="966788" eaLnBrk="0" fontAlgn="base" hangingPunct="0">
              <a:spcBef>
                <a:spcPct val="0"/>
              </a:spcBef>
              <a:spcAft>
                <a:spcPct val="0"/>
              </a:spcAft>
              <a:tabLst>
                <a:tab pos="474663" algn="l"/>
              </a:tabLst>
              <a:defRPr>
                <a:solidFill>
                  <a:schemeClr val="tx1"/>
                </a:solidFill>
                <a:latin typeface="Arial" charset="0"/>
              </a:defRPr>
            </a:lvl8pPr>
            <a:lvl9pPr marL="3886200" indent="-228600" defTabSz="966788" eaLnBrk="0" fontAlgn="base" hangingPunct="0">
              <a:spcBef>
                <a:spcPct val="0"/>
              </a:spcBef>
              <a:spcAft>
                <a:spcPct val="0"/>
              </a:spcAft>
              <a:tabLst>
                <a:tab pos="474663" algn="l"/>
              </a:tabLst>
              <a:defRPr>
                <a:solidFill>
                  <a:schemeClr val="tx1"/>
                </a:solidFill>
                <a:latin typeface="Arial" charset="0"/>
              </a:defRPr>
            </a:lvl9pPr>
          </a:lstStyle>
          <a:p>
            <a:pPr eaLnBrk="1" hangingPunct="1">
              <a:lnSpc>
                <a:spcPct val="110000"/>
              </a:lnSpc>
              <a:spcBef>
                <a:spcPct val="20000"/>
              </a:spcBef>
              <a:buClr>
                <a:srgbClr val="000840"/>
              </a:buClr>
            </a:pPr>
            <a: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t>ElectraLink as the DTS provider</a:t>
            </a:r>
            <a:endParaRPr lang="en-GB" altLang="en-US" sz="2400" i="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889897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922907" y="1575496"/>
            <a:ext cx="5221093" cy="1347794"/>
          </a:xfrm>
          <a:prstGeom prst="rect">
            <a:avLst/>
          </a:prstGeom>
          <a:pattFill prst="pct5">
            <a:fgClr>
              <a:srgbClr val="FF0090"/>
            </a:fgClr>
            <a:bgClr>
              <a:srgbClr val="E4F1FC"/>
            </a:bgClr>
          </a:pattFill>
          <a:ln w="381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p:cNvSpPr/>
          <p:nvPr/>
        </p:nvSpPr>
        <p:spPr>
          <a:xfrm>
            <a:off x="3911666" y="1575496"/>
            <a:ext cx="5232334" cy="4310743"/>
          </a:xfrm>
          <a:prstGeom prst="rect">
            <a:avLst/>
          </a:prstGeom>
          <a:gradFill flip="none" rotWithShape="1">
            <a:gsLst>
              <a:gs pos="21000">
                <a:schemeClr val="accent2">
                  <a:lumMod val="20000"/>
                  <a:lumOff val="80000"/>
                  <a:alpha val="64000"/>
                </a:schemeClr>
              </a:gs>
              <a:gs pos="100000">
                <a:srgbClr val="FF21A0">
                  <a:shade val="100000"/>
                  <a:satMod val="115000"/>
                  <a:alpha val="0"/>
                </a:srgbClr>
              </a:gs>
            </a:gsLst>
            <a:lin ang="0" scaled="1"/>
            <a:tileRect/>
          </a:gra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Slide Number Placeholder 1"/>
          <p:cNvSpPr>
            <a:spLocks noGrp="1"/>
          </p:cNvSpPr>
          <p:nvPr>
            <p:ph type="sldNum" sz="quarter" idx="12"/>
          </p:nvPr>
        </p:nvSpPr>
        <p:spPr/>
        <p:txBody>
          <a:bodyPr/>
          <a:lstStyle/>
          <a:p>
            <a:fld id="{A4C18273-3B06-4AC5-BD96-A00D2AA2E2E6}" type="slidenum">
              <a:rPr lang="en-GB" smtClean="0"/>
              <a:pPr/>
              <a:t>13</a:t>
            </a:fld>
            <a:endParaRPr lang="en-GB" dirty="0"/>
          </a:p>
        </p:txBody>
      </p:sp>
      <p:sp>
        <p:nvSpPr>
          <p:cNvPr id="6" name="TextBox 5"/>
          <p:cNvSpPr txBox="1"/>
          <p:nvPr/>
        </p:nvSpPr>
        <p:spPr>
          <a:xfrm>
            <a:off x="838" y="1124744"/>
            <a:ext cx="2768910"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Qualities of a DTS Controller</a:t>
            </a:r>
          </a:p>
        </p:txBody>
      </p:sp>
      <p:graphicFrame>
        <p:nvGraphicFramePr>
          <p:cNvPr id="10" name="Chart 9"/>
          <p:cNvGraphicFramePr/>
          <p:nvPr>
            <p:extLst>
              <p:ext uri="{D42A27DB-BD31-4B8C-83A1-F6EECF244321}">
                <p14:modId xmlns:p14="http://schemas.microsoft.com/office/powerpoint/2010/main" val="2749974163"/>
              </p:ext>
            </p:extLst>
          </p:nvPr>
        </p:nvGraphicFramePr>
        <p:xfrm>
          <a:off x="-552295" y="1333882"/>
          <a:ext cx="7718962" cy="4657447"/>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p:cNvSpPr/>
          <p:nvPr/>
        </p:nvSpPr>
        <p:spPr>
          <a:xfrm>
            <a:off x="8475746" y="1575496"/>
            <a:ext cx="665018" cy="1347794"/>
          </a:xfrm>
          <a:prstGeom prst="rect">
            <a:avLst/>
          </a:prstGeom>
          <a:solidFill>
            <a:schemeClr val="accent2"/>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8443951" y="2205461"/>
            <a:ext cx="771896" cy="523220"/>
          </a:xfrm>
          <a:prstGeom prst="rect">
            <a:avLst/>
          </a:prstGeom>
          <a:noFill/>
        </p:spPr>
        <p:txBody>
          <a:bodyPr wrap="square" rtlCol="0">
            <a:spAutoFit/>
          </a:bodyPr>
          <a:lstStyle/>
          <a:p>
            <a:pPr algn="ctr"/>
            <a:r>
              <a:rPr lang="en-GB" sz="1400" dirty="0">
                <a:solidFill>
                  <a:prstClr val="white"/>
                </a:solidFill>
              </a:rPr>
              <a:t>Top Three</a:t>
            </a:r>
          </a:p>
        </p:txBody>
      </p:sp>
      <p:sp>
        <p:nvSpPr>
          <p:cNvPr id="18" name="Title 4"/>
          <p:cNvSpPr>
            <a:spLocks noGrp="1"/>
          </p:cNvSpPr>
          <p:nvPr>
            <p:ph type="title"/>
          </p:nvPr>
        </p:nvSpPr>
        <p:spPr>
          <a:xfrm>
            <a:off x="51170" y="10471"/>
            <a:ext cx="9092829" cy="776875"/>
          </a:xfrm>
        </p:spPr>
        <p:txBody>
          <a:bodyPr>
            <a:noAutofit/>
          </a:bodyPr>
          <a:lstStyle/>
          <a:p>
            <a:r>
              <a:rPr lang="en-GB" i="0" dirty="0"/>
              <a:t>Technical competence is the most important quality for a DTS controller to demonstrate followed by understanding business needs, being responsive and VFM</a:t>
            </a:r>
          </a:p>
        </p:txBody>
      </p:sp>
      <p:sp>
        <p:nvSpPr>
          <p:cNvPr id="16" name="TextBox 15"/>
          <p:cNvSpPr txBox="1"/>
          <p:nvPr/>
        </p:nvSpPr>
        <p:spPr>
          <a:xfrm>
            <a:off x="6363110" y="2242636"/>
            <a:ext cx="1869264" cy="800219"/>
          </a:xfrm>
          <a:prstGeom prst="rect">
            <a:avLst/>
          </a:prstGeom>
          <a:noFill/>
        </p:spPr>
        <p:txBody>
          <a:bodyPr wrap="square" rtlCol="0">
            <a:spAutoFit/>
          </a:bodyPr>
          <a:lstStyle/>
          <a:p>
            <a:r>
              <a:rPr lang="en-GB" sz="1150" b="1" dirty="0">
                <a:solidFill>
                  <a:srgbClr val="6D6E71"/>
                </a:solidFill>
              </a:rPr>
              <a:t>Understanding your business needs is an area where EL is performing less well </a:t>
            </a:r>
          </a:p>
        </p:txBody>
      </p:sp>
      <p:sp>
        <p:nvSpPr>
          <p:cNvPr id="22" name="Down Arrow 21"/>
          <p:cNvSpPr/>
          <p:nvPr/>
        </p:nvSpPr>
        <p:spPr>
          <a:xfrm>
            <a:off x="6876256" y="1571843"/>
            <a:ext cx="658986" cy="698500"/>
          </a:xfrm>
          <a:prstGeom prst="downArrow">
            <a:avLst/>
          </a:prstGeom>
          <a:solidFill>
            <a:schemeClr val="tx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5" name="TextBox 24"/>
          <p:cNvSpPr txBox="1"/>
          <p:nvPr/>
        </p:nvSpPr>
        <p:spPr>
          <a:xfrm>
            <a:off x="6287706" y="4845113"/>
            <a:ext cx="1607876" cy="646331"/>
          </a:xfrm>
          <a:prstGeom prst="rect">
            <a:avLst/>
          </a:prstGeom>
          <a:noFill/>
        </p:spPr>
        <p:txBody>
          <a:bodyPr wrap="square" rtlCol="0">
            <a:spAutoFit/>
          </a:bodyPr>
          <a:lstStyle/>
          <a:p>
            <a:r>
              <a:rPr lang="en-GB" sz="1200" dirty="0">
                <a:solidFill>
                  <a:srgbClr val="6D6E71"/>
                </a:solidFill>
              </a:rPr>
              <a:t>Understanding your business needs</a:t>
            </a:r>
          </a:p>
        </p:txBody>
      </p:sp>
      <p:grpSp>
        <p:nvGrpSpPr>
          <p:cNvPr id="3" name="Group 2"/>
          <p:cNvGrpSpPr/>
          <p:nvPr/>
        </p:nvGrpSpPr>
        <p:grpSpPr>
          <a:xfrm>
            <a:off x="6287706" y="3074564"/>
            <a:ext cx="2683744" cy="2416880"/>
            <a:chOff x="6292669" y="3547291"/>
            <a:chExt cx="2683744" cy="2416880"/>
          </a:xfrm>
        </p:grpSpPr>
        <p:sp>
          <p:nvSpPr>
            <p:cNvPr id="19" name="Oval 18"/>
            <p:cNvSpPr/>
            <p:nvPr/>
          </p:nvSpPr>
          <p:spPr>
            <a:xfrm>
              <a:off x="7796656" y="5301208"/>
              <a:ext cx="647295" cy="662963"/>
            </a:xfrm>
            <a:prstGeom prst="ellipse">
              <a:avLst/>
            </a:prstGeom>
            <a:solidFill>
              <a:schemeClr val="tx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prstClr val="white"/>
                  </a:solidFill>
                </a:rPr>
                <a:t>8.0</a:t>
              </a:r>
            </a:p>
          </p:txBody>
        </p:sp>
        <p:sp>
          <p:nvSpPr>
            <p:cNvPr id="20" name="Oval 19"/>
            <p:cNvSpPr/>
            <p:nvPr/>
          </p:nvSpPr>
          <p:spPr>
            <a:xfrm>
              <a:off x="7783853" y="3830631"/>
              <a:ext cx="647295" cy="662963"/>
            </a:xfrm>
            <a:prstGeom prst="ellipse">
              <a:avLst/>
            </a:prstGeom>
            <a:solidFill>
              <a:schemeClr val="tx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prstClr val="white"/>
                  </a:solidFill>
                </a:rPr>
                <a:t>8.5</a:t>
              </a:r>
            </a:p>
          </p:txBody>
        </p:sp>
        <p:sp>
          <p:nvSpPr>
            <p:cNvPr id="21" name="Oval 20"/>
            <p:cNvSpPr/>
            <p:nvPr/>
          </p:nvSpPr>
          <p:spPr>
            <a:xfrm>
              <a:off x="7796656" y="4581128"/>
              <a:ext cx="647295" cy="662963"/>
            </a:xfrm>
            <a:prstGeom prst="ellipse">
              <a:avLst/>
            </a:prstGeom>
            <a:solidFill>
              <a:schemeClr val="tx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prstClr val="white"/>
                  </a:solidFill>
                </a:rPr>
                <a:t>8.3</a:t>
              </a:r>
            </a:p>
          </p:txBody>
        </p:sp>
        <p:sp>
          <p:nvSpPr>
            <p:cNvPr id="23" name="TextBox 22"/>
            <p:cNvSpPr txBox="1"/>
            <p:nvPr/>
          </p:nvSpPr>
          <p:spPr>
            <a:xfrm>
              <a:off x="6292669" y="3927859"/>
              <a:ext cx="1607876" cy="497588"/>
            </a:xfrm>
            <a:prstGeom prst="rect">
              <a:avLst/>
            </a:prstGeom>
            <a:noFill/>
          </p:spPr>
          <p:txBody>
            <a:bodyPr wrap="square" rtlCol="0">
              <a:spAutoFit/>
            </a:bodyPr>
            <a:lstStyle/>
            <a:p>
              <a:r>
                <a:rPr lang="en-GB" sz="1200" dirty="0">
                  <a:solidFill>
                    <a:srgbClr val="6D6E71"/>
                  </a:solidFill>
                </a:rPr>
                <a:t>Technical competence</a:t>
              </a:r>
            </a:p>
          </p:txBody>
        </p:sp>
        <p:sp>
          <p:nvSpPr>
            <p:cNvPr id="24" name="TextBox 23"/>
            <p:cNvSpPr txBox="1"/>
            <p:nvPr/>
          </p:nvSpPr>
          <p:spPr>
            <a:xfrm>
              <a:off x="6292669" y="4786631"/>
              <a:ext cx="1607876" cy="298553"/>
            </a:xfrm>
            <a:prstGeom prst="rect">
              <a:avLst/>
            </a:prstGeom>
            <a:noFill/>
          </p:spPr>
          <p:txBody>
            <a:bodyPr wrap="square" rtlCol="0">
              <a:spAutoFit/>
            </a:bodyPr>
            <a:lstStyle/>
            <a:p>
              <a:r>
                <a:rPr lang="en-GB" sz="1200" dirty="0">
                  <a:solidFill>
                    <a:srgbClr val="6D6E71"/>
                  </a:solidFill>
                </a:rPr>
                <a:t>Being responsive</a:t>
              </a:r>
            </a:p>
          </p:txBody>
        </p:sp>
        <p:sp>
          <p:nvSpPr>
            <p:cNvPr id="27" name="Oval 26"/>
            <p:cNvSpPr/>
            <p:nvPr/>
          </p:nvSpPr>
          <p:spPr>
            <a:xfrm>
              <a:off x="8324155" y="3865860"/>
              <a:ext cx="647295" cy="662963"/>
            </a:xfrm>
            <a:prstGeom prst="ellipse">
              <a:avLst/>
            </a:prstGeom>
            <a:solidFill>
              <a:schemeClr val="accent2"/>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prstClr val="white"/>
                  </a:solidFill>
                </a:rPr>
                <a:t>8.6</a:t>
              </a:r>
            </a:p>
          </p:txBody>
        </p:sp>
        <p:sp>
          <p:nvSpPr>
            <p:cNvPr id="28" name="Oval 27"/>
            <p:cNvSpPr/>
            <p:nvPr/>
          </p:nvSpPr>
          <p:spPr>
            <a:xfrm>
              <a:off x="8324155" y="5301208"/>
              <a:ext cx="647295" cy="662963"/>
            </a:xfrm>
            <a:prstGeom prst="ellipse">
              <a:avLst/>
            </a:prstGeom>
            <a:solidFill>
              <a:schemeClr val="accent2"/>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prstClr val="white"/>
                  </a:solidFill>
                </a:rPr>
                <a:t>7.9</a:t>
              </a:r>
            </a:p>
          </p:txBody>
        </p:sp>
        <p:sp>
          <p:nvSpPr>
            <p:cNvPr id="29" name="Oval 28"/>
            <p:cNvSpPr/>
            <p:nvPr/>
          </p:nvSpPr>
          <p:spPr>
            <a:xfrm>
              <a:off x="8328154" y="4581128"/>
              <a:ext cx="647295" cy="662964"/>
            </a:xfrm>
            <a:prstGeom prst="ellipse">
              <a:avLst/>
            </a:prstGeom>
            <a:solidFill>
              <a:schemeClr val="accent2"/>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prstClr val="white"/>
                  </a:solidFill>
                </a:rPr>
                <a:t>8.4</a:t>
              </a:r>
            </a:p>
          </p:txBody>
        </p:sp>
        <p:sp>
          <p:nvSpPr>
            <p:cNvPr id="30" name="TextBox 29"/>
            <p:cNvSpPr txBox="1"/>
            <p:nvPr/>
          </p:nvSpPr>
          <p:spPr>
            <a:xfrm>
              <a:off x="7831686" y="3547291"/>
              <a:ext cx="647295" cy="276999"/>
            </a:xfrm>
            <a:prstGeom prst="rect">
              <a:avLst/>
            </a:prstGeom>
            <a:noFill/>
          </p:spPr>
          <p:txBody>
            <a:bodyPr wrap="square" rtlCol="0">
              <a:spAutoFit/>
            </a:bodyPr>
            <a:lstStyle/>
            <a:p>
              <a:r>
                <a:rPr lang="en-GB" sz="1200" b="1" dirty="0">
                  <a:solidFill>
                    <a:srgbClr val="6D6E71"/>
                  </a:solidFill>
                </a:rPr>
                <a:t>2015</a:t>
              </a:r>
            </a:p>
          </p:txBody>
        </p:sp>
        <p:sp>
          <p:nvSpPr>
            <p:cNvPr id="31" name="TextBox 30"/>
            <p:cNvSpPr txBox="1"/>
            <p:nvPr/>
          </p:nvSpPr>
          <p:spPr>
            <a:xfrm>
              <a:off x="8329118" y="3547292"/>
              <a:ext cx="647295" cy="276999"/>
            </a:xfrm>
            <a:prstGeom prst="rect">
              <a:avLst/>
            </a:prstGeom>
            <a:noFill/>
          </p:spPr>
          <p:txBody>
            <a:bodyPr wrap="square" rtlCol="0">
              <a:spAutoFit/>
            </a:bodyPr>
            <a:lstStyle/>
            <a:p>
              <a:r>
                <a:rPr lang="en-GB" sz="1200" b="1" dirty="0">
                  <a:solidFill>
                    <a:srgbClr val="1268B3"/>
                  </a:solidFill>
                </a:rPr>
                <a:t>2016</a:t>
              </a:r>
            </a:p>
          </p:txBody>
        </p:sp>
      </p:grpSp>
      <p:sp>
        <p:nvSpPr>
          <p:cNvPr id="26" name="Title 4"/>
          <p:cNvSpPr txBox="1">
            <a:spLocks/>
          </p:cNvSpPr>
          <p:nvPr/>
        </p:nvSpPr>
        <p:spPr>
          <a:xfrm>
            <a:off x="0" y="5844604"/>
            <a:ext cx="9115007" cy="776875"/>
          </a:xfrm>
          <a:prstGeom prst="rect">
            <a:avLst/>
          </a:prstGeom>
          <a:solidFill>
            <a:schemeClr val="bg2"/>
          </a:solidFill>
        </p:spPr>
        <p:txBody>
          <a:bodyPr vert="horz" lIns="91440" tIns="45720" rIns="91440" bIns="45720" rtlCol="0" anchor="ctr">
            <a:noAutofit/>
          </a:bodyPr>
          <a:lstStyle>
            <a:lvl1pPr algn="l" defTabSz="914400" rtl="0" eaLnBrk="1" latinLnBrk="0" hangingPunct="1">
              <a:spcBef>
                <a:spcPct val="0"/>
              </a:spcBef>
              <a:buNone/>
              <a:defRPr sz="1600" b="0" i="1"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GB" sz="1400" i="0" dirty="0"/>
              <a:t>Being forward thinking, innovative and proactive although not of key importance to customers are attributes that help in an ever changing market</a:t>
            </a:r>
          </a:p>
        </p:txBody>
      </p:sp>
    </p:spTree>
    <p:extLst>
      <p:ext uri="{BB962C8B-B14F-4D97-AF65-F5344CB8AC3E}">
        <p14:creationId xmlns:p14="http://schemas.microsoft.com/office/powerpoint/2010/main" val="497624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A4C18273-3B06-4AC5-BD96-A00D2AA2E2E6}" type="slidenum">
              <a:rPr lang="en-GB" smtClean="0"/>
              <a:pPr/>
              <a:t>14</a:t>
            </a:fld>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3648" y="2552918"/>
            <a:ext cx="7654696" cy="2460258"/>
          </a:xfrm>
          <a:prstGeom prst="rect">
            <a:avLst/>
          </a:prstGeom>
        </p:spPr>
      </p:pic>
      <p:sp>
        <p:nvSpPr>
          <p:cNvPr id="14" name="Rectangle 31"/>
          <p:cNvSpPr>
            <a:spLocks noChangeArrowheads="1"/>
          </p:cNvSpPr>
          <p:nvPr/>
        </p:nvSpPr>
        <p:spPr bwMode="auto">
          <a:xfrm>
            <a:off x="142921" y="2636913"/>
            <a:ext cx="5293175" cy="230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lIns="0" tIns="0" rIns="0" bIns="0" anchor="ctr"/>
          <a:lstStyle>
            <a:lvl1pPr defTabSz="966788" eaLnBrk="0" hangingPunct="0">
              <a:tabLst>
                <a:tab pos="474663" algn="l"/>
              </a:tabLst>
              <a:defRPr>
                <a:solidFill>
                  <a:schemeClr val="tx1"/>
                </a:solidFill>
                <a:latin typeface="Arial" charset="0"/>
              </a:defRPr>
            </a:lvl1pPr>
            <a:lvl2pPr marL="742950" indent="-285750" defTabSz="966788" eaLnBrk="0" hangingPunct="0">
              <a:tabLst>
                <a:tab pos="474663" algn="l"/>
              </a:tabLst>
              <a:defRPr>
                <a:solidFill>
                  <a:schemeClr val="tx1"/>
                </a:solidFill>
                <a:latin typeface="Arial" charset="0"/>
              </a:defRPr>
            </a:lvl2pPr>
            <a:lvl3pPr marL="1143000" indent="-228600" defTabSz="966788" eaLnBrk="0" hangingPunct="0">
              <a:tabLst>
                <a:tab pos="474663" algn="l"/>
              </a:tabLst>
              <a:defRPr>
                <a:solidFill>
                  <a:schemeClr val="tx1"/>
                </a:solidFill>
                <a:latin typeface="Arial" charset="0"/>
              </a:defRPr>
            </a:lvl3pPr>
            <a:lvl4pPr marL="1600200" indent="-228600" defTabSz="966788" eaLnBrk="0" hangingPunct="0">
              <a:tabLst>
                <a:tab pos="474663" algn="l"/>
              </a:tabLst>
              <a:defRPr>
                <a:solidFill>
                  <a:schemeClr val="tx1"/>
                </a:solidFill>
                <a:latin typeface="Arial" charset="0"/>
              </a:defRPr>
            </a:lvl4pPr>
            <a:lvl5pPr marL="2057400" indent="-228600" defTabSz="966788" eaLnBrk="0" hangingPunct="0">
              <a:tabLst>
                <a:tab pos="474663" algn="l"/>
              </a:tabLst>
              <a:defRPr>
                <a:solidFill>
                  <a:schemeClr val="tx1"/>
                </a:solidFill>
                <a:latin typeface="Arial" charset="0"/>
              </a:defRPr>
            </a:lvl5pPr>
            <a:lvl6pPr marL="2514600" indent="-228600" defTabSz="966788" eaLnBrk="0" fontAlgn="base" hangingPunct="0">
              <a:spcBef>
                <a:spcPct val="0"/>
              </a:spcBef>
              <a:spcAft>
                <a:spcPct val="0"/>
              </a:spcAft>
              <a:tabLst>
                <a:tab pos="474663" algn="l"/>
              </a:tabLst>
              <a:defRPr>
                <a:solidFill>
                  <a:schemeClr val="tx1"/>
                </a:solidFill>
                <a:latin typeface="Arial" charset="0"/>
              </a:defRPr>
            </a:lvl6pPr>
            <a:lvl7pPr marL="2971800" indent="-228600" defTabSz="966788" eaLnBrk="0" fontAlgn="base" hangingPunct="0">
              <a:spcBef>
                <a:spcPct val="0"/>
              </a:spcBef>
              <a:spcAft>
                <a:spcPct val="0"/>
              </a:spcAft>
              <a:tabLst>
                <a:tab pos="474663" algn="l"/>
              </a:tabLst>
              <a:defRPr>
                <a:solidFill>
                  <a:schemeClr val="tx1"/>
                </a:solidFill>
                <a:latin typeface="Arial" charset="0"/>
              </a:defRPr>
            </a:lvl7pPr>
            <a:lvl8pPr marL="3429000" indent="-228600" defTabSz="966788" eaLnBrk="0" fontAlgn="base" hangingPunct="0">
              <a:spcBef>
                <a:spcPct val="0"/>
              </a:spcBef>
              <a:spcAft>
                <a:spcPct val="0"/>
              </a:spcAft>
              <a:tabLst>
                <a:tab pos="474663" algn="l"/>
              </a:tabLst>
              <a:defRPr>
                <a:solidFill>
                  <a:schemeClr val="tx1"/>
                </a:solidFill>
                <a:latin typeface="Arial" charset="0"/>
              </a:defRPr>
            </a:lvl8pPr>
            <a:lvl9pPr marL="3886200" indent="-228600" defTabSz="966788" eaLnBrk="0" fontAlgn="base" hangingPunct="0">
              <a:spcBef>
                <a:spcPct val="0"/>
              </a:spcBef>
              <a:spcAft>
                <a:spcPct val="0"/>
              </a:spcAft>
              <a:tabLst>
                <a:tab pos="474663" algn="l"/>
              </a:tabLst>
              <a:defRPr>
                <a:solidFill>
                  <a:schemeClr val="tx1"/>
                </a:solidFill>
                <a:latin typeface="Arial" charset="0"/>
              </a:defRPr>
            </a:lvl9pPr>
          </a:lstStyle>
          <a:p>
            <a:pPr eaLnBrk="1" hangingPunct="1">
              <a:lnSpc>
                <a:spcPct val="110000"/>
              </a:lnSpc>
              <a:spcBef>
                <a:spcPct val="20000"/>
              </a:spcBef>
              <a:buClr>
                <a:srgbClr val="000840"/>
              </a:buClr>
            </a:pPr>
            <a: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t>Satisfaction with specific aspects of the service</a:t>
            </a:r>
            <a:b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br>
            <a:endParaRPr lang="en-GB" altLang="en-US" sz="2400" i="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74435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351785560"/>
              </p:ext>
            </p:extLst>
          </p:nvPr>
        </p:nvGraphicFramePr>
        <p:xfrm>
          <a:off x="1528085" y="1573847"/>
          <a:ext cx="5852227" cy="4497451"/>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a:xfrm>
            <a:off x="26831" y="6350"/>
            <a:ext cx="9108504" cy="776875"/>
          </a:xfrm>
        </p:spPr>
        <p:txBody>
          <a:bodyPr>
            <a:noAutofit/>
          </a:bodyPr>
          <a:lstStyle/>
          <a:p>
            <a:r>
              <a:rPr lang="en-GB" sz="1600" b="0" dirty="0"/>
              <a:t>Three quarters rate the quality of communications and management of DTS fault situations as good. However only a third think that DTS is g</a:t>
            </a:r>
            <a:r>
              <a:rPr lang="en-GB" sz="1600" b="0" i="0" dirty="0"/>
              <a:t>ood at being proactive in suggesting ways it can be better used to support customers</a:t>
            </a:r>
            <a:endParaRPr lang="en-GB" sz="1200" b="0" i="0" dirty="0"/>
          </a:p>
        </p:txBody>
      </p:sp>
      <p:sp>
        <p:nvSpPr>
          <p:cNvPr id="6" name="TextBox 5"/>
          <p:cNvSpPr txBox="1"/>
          <p:nvPr/>
        </p:nvSpPr>
        <p:spPr>
          <a:xfrm>
            <a:off x="0" y="1204515"/>
            <a:ext cx="2698955"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Management of the DTS </a:t>
            </a:r>
          </a:p>
        </p:txBody>
      </p:sp>
      <p:sp>
        <p:nvSpPr>
          <p:cNvPr id="4" name="Slide Number Placeholder 3"/>
          <p:cNvSpPr>
            <a:spLocks noGrp="1"/>
          </p:cNvSpPr>
          <p:nvPr>
            <p:ph type="sldNum" sz="quarter" idx="12"/>
          </p:nvPr>
        </p:nvSpPr>
        <p:spPr/>
        <p:txBody>
          <a:bodyPr/>
          <a:lstStyle/>
          <a:p>
            <a:fld id="{A4C18273-3B06-4AC5-BD96-A00D2AA2E2E6}" type="slidenum">
              <a:rPr lang="en-GB" smtClean="0"/>
              <a:pPr/>
              <a:t>15</a:t>
            </a:fld>
            <a:endParaRPr lang="en-GB" dirty="0"/>
          </a:p>
        </p:txBody>
      </p:sp>
      <p:sp>
        <p:nvSpPr>
          <p:cNvPr id="2" name="TextBox 1"/>
          <p:cNvSpPr txBox="1"/>
          <p:nvPr/>
        </p:nvSpPr>
        <p:spPr>
          <a:xfrm>
            <a:off x="5507547" y="6000302"/>
            <a:ext cx="2160240" cy="276999"/>
          </a:xfrm>
          <a:prstGeom prst="rect">
            <a:avLst/>
          </a:prstGeom>
          <a:noFill/>
        </p:spPr>
        <p:txBody>
          <a:bodyPr wrap="square" rtlCol="0">
            <a:spAutoFit/>
          </a:bodyPr>
          <a:lstStyle/>
          <a:p>
            <a:r>
              <a:rPr lang="en-GB" sz="1200" dirty="0">
                <a:solidFill>
                  <a:srgbClr val="6D6E71"/>
                </a:solidFill>
              </a:rPr>
              <a:t>% of participants </a:t>
            </a:r>
          </a:p>
        </p:txBody>
      </p:sp>
      <p:sp>
        <p:nvSpPr>
          <p:cNvPr id="17" name="TextBox 16"/>
          <p:cNvSpPr txBox="1"/>
          <p:nvPr/>
        </p:nvSpPr>
        <p:spPr>
          <a:xfrm>
            <a:off x="5148064" y="739324"/>
            <a:ext cx="2491680" cy="307777"/>
          </a:xfrm>
          <a:prstGeom prst="rect">
            <a:avLst/>
          </a:prstGeom>
          <a:solidFill>
            <a:schemeClr val="bg1"/>
          </a:solidFill>
          <a:ln>
            <a:noFill/>
          </a:ln>
        </p:spPr>
        <p:txBody>
          <a:bodyPr wrap="square" rtlCol="0">
            <a:spAutoFit/>
          </a:bodyPr>
          <a:lstStyle/>
          <a:p>
            <a:pPr algn="ctr"/>
            <a:r>
              <a:rPr lang="en-GB" sz="1400" dirty="0">
                <a:solidFill>
                  <a:srgbClr val="6D6E71"/>
                </a:solidFill>
              </a:rPr>
              <a:t>Management of the DTS</a:t>
            </a:r>
          </a:p>
        </p:txBody>
      </p:sp>
      <p:graphicFrame>
        <p:nvGraphicFramePr>
          <p:cNvPr id="21" name="Content Placeholder 4"/>
          <p:cNvGraphicFramePr>
            <a:graphicFrameLocks noGrp="1"/>
          </p:cNvGraphicFramePr>
          <p:nvPr>
            <p:ph idx="13"/>
            <p:extLst>
              <p:ext uri="{D42A27DB-BD31-4B8C-83A1-F6EECF244321}">
                <p14:modId xmlns:p14="http://schemas.microsoft.com/office/powerpoint/2010/main" val="4242988572"/>
              </p:ext>
            </p:extLst>
          </p:nvPr>
        </p:nvGraphicFramePr>
        <p:xfrm>
          <a:off x="8100393" y="1195849"/>
          <a:ext cx="888689" cy="5050683"/>
        </p:xfrm>
        <a:graphic>
          <a:graphicData uri="http://schemas.openxmlformats.org/drawingml/2006/table">
            <a:tbl>
              <a:tblPr firstRow="1" bandRow="1">
                <a:tableStyleId>{5C22544A-7EE6-4342-B048-85BDC9FD1C3A}</a:tableStyleId>
              </a:tblPr>
              <a:tblGrid>
                <a:gridCol w="888689">
                  <a:extLst>
                    <a:ext uri="{9D8B030D-6E8A-4147-A177-3AD203B41FA5}">
                      <a16:colId xmlns:a16="http://schemas.microsoft.com/office/drawing/2014/main" val="20000"/>
                    </a:ext>
                  </a:extLst>
                </a:gridCol>
              </a:tblGrid>
              <a:tr h="486171">
                <a:tc>
                  <a:txBody>
                    <a:bodyPr/>
                    <a:lstStyle/>
                    <a:p>
                      <a:pPr algn="ctr"/>
                      <a:r>
                        <a:rPr lang="en-GB" sz="1200" dirty="0">
                          <a:solidFill>
                            <a:schemeClr val="tx1"/>
                          </a:solidFill>
                          <a:latin typeface="+mj-lt"/>
                        </a:rPr>
                        <a:t>Mean Score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r h="5228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j-lt"/>
                        </a:rPr>
                        <a:t>Overall</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1"/>
                          </a:solidFill>
                          <a:latin typeface="+mj-lt"/>
                        </a:rPr>
                        <a:t>2016</a:t>
                      </a:r>
                    </a:p>
                    <a:p>
                      <a:pPr algn="ctr"/>
                      <a:endParaRPr lang="en-GB" sz="120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1034892">
                <a:tc>
                  <a:txBody>
                    <a:bodyPr/>
                    <a:lstStyle/>
                    <a:p>
                      <a:pPr algn="ctr"/>
                      <a:r>
                        <a:rPr lang="en-GB" sz="1200" dirty="0">
                          <a:latin typeface="+mj-lt"/>
                          <a:cs typeface="Calibri" pitchFamily="34" charset="0"/>
                        </a:rPr>
                        <a:t>4.2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r h="1080120">
                <a:tc>
                  <a:txBody>
                    <a:bodyPr/>
                    <a:lstStyle/>
                    <a:p>
                      <a:pPr algn="ctr"/>
                      <a:r>
                        <a:rPr lang="en-GB" sz="1200" dirty="0">
                          <a:latin typeface="+mj-lt"/>
                          <a:cs typeface="Calibri" pitchFamily="34" charset="0"/>
                        </a:rPr>
                        <a:t>4.2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3"/>
                  </a:ext>
                </a:extLst>
              </a:tr>
              <a:tr h="904710">
                <a:tc>
                  <a:txBody>
                    <a:bodyPr/>
                    <a:lstStyle/>
                    <a:p>
                      <a:pPr algn="ctr"/>
                      <a:r>
                        <a:rPr lang="en-GB" sz="1200" dirty="0">
                          <a:latin typeface="+mj-lt"/>
                          <a:cs typeface="Calibri" pitchFamily="34" charset="0"/>
                        </a:rPr>
                        <a:t>4.1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4"/>
                  </a:ext>
                </a:extLst>
              </a:tr>
              <a:tr h="904710">
                <a:tc>
                  <a:txBody>
                    <a:bodyPr/>
                    <a:lstStyle/>
                    <a:p>
                      <a:pPr algn="ctr"/>
                      <a:r>
                        <a:rPr lang="en-GB" sz="1200" dirty="0">
                          <a:latin typeface="+mj-lt"/>
                          <a:cs typeface="Calibri" pitchFamily="34" charset="0"/>
                        </a:rPr>
                        <a:t>3.6</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graphicFrame>
        <p:nvGraphicFramePr>
          <p:cNvPr id="19" name="Content Placeholder 4"/>
          <p:cNvGraphicFramePr>
            <a:graphicFrameLocks noGrp="1"/>
          </p:cNvGraphicFramePr>
          <p:nvPr>
            <p:ph idx="13"/>
            <p:extLst>
              <p:ext uri="{D42A27DB-BD31-4B8C-83A1-F6EECF244321}">
                <p14:modId xmlns:p14="http://schemas.microsoft.com/office/powerpoint/2010/main" val="1333062884"/>
              </p:ext>
            </p:extLst>
          </p:nvPr>
        </p:nvGraphicFramePr>
        <p:xfrm>
          <a:off x="7223443" y="1195849"/>
          <a:ext cx="888689" cy="5050683"/>
        </p:xfrm>
        <a:graphic>
          <a:graphicData uri="http://schemas.openxmlformats.org/drawingml/2006/table">
            <a:tbl>
              <a:tblPr firstRow="1" bandRow="1">
                <a:tableStyleId>{5C22544A-7EE6-4342-B048-85BDC9FD1C3A}</a:tableStyleId>
              </a:tblPr>
              <a:tblGrid>
                <a:gridCol w="888689">
                  <a:extLst>
                    <a:ext uri="{9D8B030D-6E8A-4147-A177-3AD203B41FA5}">
                      <a16:colId xmlns:a16="http://schemas.microsoft.com/office/drawing/2014/main" val="20000"/>
                    </a:ext>
                  </a:extLst>
                </a:gridCol>
              </a:tblGrid>
              <a:tr h="486171">
                <a:tc>
                  <a:txBody>
                    <a:bodyPr/>
                    <a:lstStyle/>
                    <a:p>
                      <a:pPr algn="ctr"/>
                      <a:r>
                        <a:rPr lang="en-GB" sz="1200" dirty="0">
                          <a:solidFill>
                            <a:schemeClr val="tx1"/>
                          </a:solidFill>
                          <a:latin typeface="+mj-lt"/>
                        </a:rPr>
                        <a:t>Mean Score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2284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j-lt"/>
                        </a:rPr>
                        <a:t>Overall</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2"/>
                          </a:solidFill>
                          <a:latin typeface="+mj-lt"/>
                        </a:rPr>
                        <a:t>2015</a:t>
                      </a:r>
                    </a:p>
                    <a:p>
                      <a:pPr algn="ctr"/>
                      <a:endParaRPr lang="en-GB" sz="120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034892">
                <a:tc>
                  <a:txBody>
                    <a:bodyPr/>
                    <a:lstStyle/>
                    <a:p>
                      <a:pPr algn="ctr"/>
                      <a:r>
                        <a:rPr lang="en-GB" sz="1200" dirty="0">
                          <a:latin typeface="+mj-lt"/>
                          <a:cs typeface="Calibri" pitchFamily="34" charset="0"/>
                        </a:rPr>
                        <a:t>4.3</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080120">
                <a:tc>
                  <a:txBody>
                    <a:bodyPr/>
                    <a:lstStyle/>
                    <a:p>
                      <a:pPr algn="ctr"/>
                      <a:r>
                        <a:rPr lang="en-GB" sz="1200" dirty="0">
                          <a:latin typeface="+mj-lt"/>
                          <a:cs typeface="Calibri" pitchFamily="34" charset="0"/>
                        </a:rPr>
                        <a:t>4.2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904710">
                <a:tc>
                  <a:txBody>
                    <a:bodyPr/>
                    <a:lstStyle/>
                    <a:p>
                      <a:pPr algn="ctr"/>
                      <a:r>
                        <a:rPr lang="en-GB" sz="1200" dirty="0">
                          <a:latin typeface="+mj-lt"/>
                          <a:cs typeface="Calibri" pitchFamily="34" charset="0"/>
                        </a:rPr>
                        <a:t>-</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904710">
                <a:tc>
                  <a:txBody>
                    <a:bodyPr/>
                    <a:lstStyle/>
                    <a:p>
                      <a:pPr algn="ctr"/>
                      <a:r>
                        <a:rPr lang="en-GB" sz="1200" dirty="0">
                          <a:latin typeface="+mj-lt"/>
                          <a:cs typeface="Calibri" pitchFamily="34" charset="0"/>
                        </a:rPr>
                        <a:t>3.7</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2" name="TextBox 11"/>
          <p:cNvSpPr txBox="1"/>
          <p:nvPr/>
        </p:nvSpPr>
        <p:spPr>
          <a:xfrm>
            <a:off x="4083145" y="2780928"/>
            <a:ext cx="2160240" cy="276999"/>
          </a:xfrm>
          <a:prstGeom prst="rect">
            <a:avLst/>
          </a:prstGeom>
          <a:noFill/>
        </p:spPr>
        <p:txBody>
          <a:bodyPr wrap="square" rtlCol="0">
            <a:spAutoFit/>
          </a:bodyPr>
          <a:lstStyle/>
          <a:p>
            <a:r>
              <a:rPr lang="en-GB" sz="1200" dirty="0">
                <a:solidFill>
                  <a:srgbClr val="6D6E71"/>
                </a:solidFill>
              </a:rPr>
              <a:t>Don’t Knows = 3%</a:t>
            </a:r>
          </a:p>
        </p:txBody>
      </p:sp>
      <p:sp>
        <p:nvSpPr>
          <p:cNvPr id="13" name="TextBox 12"/>
          <p:cNvSpPr txBox="1"/>
          <p:nvPr/>
        </p:nvSpPr>
        <p:spPr>
          <a:xfrm>
            <a:off x="4142541" y="3756051"/>
            <a:ext cx="2160240" cy="276999"/>
          </a:xfrm>
          <a:prstGeom prst="rect">
            <a:avLst/>
          </a:prstGeom>
          <a:noFill/>
        </p:spPr>
        <p:txBody>
          <a:bodyPr wrap="square" rtlCol="0">
            <a:spAutoFit/>
          </a:bodyPr>
          <a:lstStyle/>
          <a:p>
            <a:r>
              <a:rPr lang="en-GB" sz="1200" dirty="0">
                <a:solidFill>
                  <a:srgbClr val="6D6E71"/>
                </a:solidFill>
              </a:rPr>
              <a:t>Don’t Knows = 8%</a:t>
            </a:r>
          </a:p>
        </p:txBody>
      </p:sp>
      <p:sp>
        <p:nvSpPr>
          <p:cNvPr id="14" name="TextBox 13"/>
          <p:cNvSpPr txBox="1"/>
          <p:nvPr/>
        </p:nvSpPr>
        <p:spPr>
          <a:xfrm>
            <a:off x="4127230" y="4763650"/>
            <a:ext cx="2160240" cy="276999"/>
          </a:xfrm>
          <a:prstGeom prst="rect">
            <a:avLst/>
          </a:prstGeom>
          <a:noFill/>
        </p:spPr>
        <p:txBody>
          <a:bodyPr wrap="square" rtlCol="0">
            <a:spAutoFit/>
          </a:bodyPr>
          <a:lstStyle/>
          <a:p>
            <a:r>
              <a:rPr lang="en-GB" sz="1200" dirty="0">
                <a:solidFill>
                  <a:srgbClr val="6D6E71"/>
                </a:solidFill>
              </a:rPr>
              <a:t>Don’t Knows = 25%</a:t>
            </a:r>
          </a:p>
        </p:txBody>
      </p:sp>
      <p:sp>
        <p:nvSpPr>
          <p:cNvPr id="15" name="TextBox 14"/>
          <p:cNvSpPr txBox="1"/>
          <p:nvPr/>
        </p:nvSpPr>
        <p:spPr>
          <a:xfrm>
            <a:off x="4127230" y="5738148"/>
            <a:ext cx="2160240" cy="276999"/>
          </a:xfrm>
          <a:prstGeom prst="rect">
            <a:avLst/>
          </a:prstGeom>
          <a:noFill/>
        </p:spPr>
        <p:txBody>
          <a:bodyPr wrap="square" rtlCol="0">
            <a:spAutoFit/>
          </a:bodyPr>
          <a:lstStyle/>
          <a:p>
            <a:r>
              <a:rPr lang="en-GB" sz="1200" dirty="0">
                <a:solidFill>
                  <a:srgbClr val="6D6E71"/>
                </a:solidFill>
              </a:rPr>
              <a:t>Don’t Knows = 15%</a:t>
            </a:r>
          </a:p>
        </p:txBody>
      </p:sp>
    </p:spTree>
    <p:extLst>
      <p:ext uri="{BB962C8B-B14F-4D97-AF65-F5344CB8AC3E}">
        <p14:creationId xmlns:p14="http://schemas.microsoft.com/office/powerpoint/2010/main" val="828378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37349" y="0"/>
            <a:ext cx="9143163" cy="836711"/>
          </a:xfrm>
        </p:spPr>
        <p:txBody>
          <a:bodyPr>
            <a:noAutofit/>
          </a:bodyPr>
          <a:lstStyle/>
          <a:p>
            <a:r>
              <a:rPr lang="en-GB" i="0" dirty="0"/>
              <a:t>Nearly three quarters rate the quality of service provide by the Gateway Connection as good. Over half rate the flexibility to integrate the gateway with their existing systems as good</a:t>
            </a:r>
          </a:p>
        </p:txBody>
      </p:sp>
      <p:sp>
        <p:nvSpPr>
          <p:cNvPr id="7" name="TextBox 6"/>
          <p:cNvSpPr txBox="1"/>
          <p:nvPr/>
        </p:nvSpPr>
        <p:spPr>
          <a:xfrm>
            <a:off x="838" y="1124744"/>
            <a:ext cx="2768910"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The Gateway connection</a:t>
            </a:r>
          </a:p>
        </p:txBody>
      </p:sp>
      <p:sp>
        <p:nvSpPr>
          <p:cNvPr id="36" name="TextBox 35"/>
          <p:cNvSpPr txBox="1"/>
          <p:nvPr/>
        </p:nvSpPr>
        <p:spPr>
          <a:xfrm>
            <a:off x="432980" y="4749180"/>
            <a:ext cx="805448" cy="461665"/>
          </a:xfrm>
          <a:prstGeom prst="rect">
            <a:avLst/>
          </a:prstGeom>
          <a:noFill/>
        </p:spPr>
        <p:txBody>
          <a:bodyPr wrap="square" rtlCol="0">
            <a:spAutoFit/>
          </a:bodyPr>
          <a:lstStyle/>
          <a:p>
            <a:pPr algn="ctr"/>
            <a:r>
              <a:rPr lang="en-GB" sz="2400" b="1" dirty="0">
                <a:solidFill>
                  <a:prstClr val="white"/>
                </a:solidFill>
              </a:rPr>
              <a:t>4.2</a:t>
            </a:r>
          </a:p>
        </p:txBody>
      </p:sp>
      <p:sp>
        <p:nvSpPr>
          <p:cNvPr id="35" name="TextBox 34"/>
          <p:cNvSpPr txBox="1"/>
          <p:nvPr/>
        </p:nvSpPr>
        <p:spPr>
          <a:xfrm>
            <a:off x="5580112" y="735024"/>
            <a:ext cx="2431267" cy="307777"/>
          </a:xfrm>
          <a:prstGeom prst="rect">
            <a:avLst/>
          </a:prstGeom>
          <a:solidFill>
            <a:schemeClr val="bg1"/>
          </a:solidFill>
          <a:ln>
            <a:noFill/>
          </a:ln>
        </p:spPr>
        <p:txBody>
          <a:bodyPr wrap="square" rtlCol="0">
            <a:spAutoFit/>
          </a:bodyPr>
          <a:lstStyle/>
          <a:p>
            <a:pPr algn="ctr"/>
            <a:r>
              <a:rPr lang="en-GB" sz="1400" dirty="0">
                <a:solidFill>
                  <a:srgbClr val="6D6E71"/>
                </a:solidFill>
              </a:rPr>
              <a:t>The Gateway connection</a:t>
            </a:r>
          </a:p>
        </p:txBody>
      </p:sp>
      <p:sp>
        <p:nvSpPr>
          <p:cNvPr id="33" name="TextBox 32"/>
          <p:cNvSpPr txBox="1"/>
          <p:nvPr/>
        </p:nvSpPr>
        <p:spPr>
          <a:xfrm>
            <a:off x="6763490" y="1877216"/>
            <a:ext cx="2348462" cy="338554"/>
          </a:xfrm>
          <a:prstGeom prst="rect">
            <a:avLst/>
          </a:prstGeom>
          <a:noFill/>
        </p:spPr>
        <p:txBody>
          <a:bodyPr wrap="square" rtlCol="0">
            <a:spAutoFit/>
          </a:bodyPr>
          <a:lstStyle/>
          <a:p>
            <a:pPr algn="ctr"/>
            <a:r>
              <a:rPr lang="en-GB" sz="1600" b="1" dirty="0">
                <a:solidFill>
                  <a:srgbClr val="6D6E71"/>
                </a:solidFill>
              </a:rPr>
              <a:t>Mean score</a:t>
            </a:r>
          </a:p>
        </p:txBody>
      </p:sp>
      <p:graphicFrame>
        <p:nvGraphicFramePr>
          <p:cNvPr id="46" name="Content Placeholder 2"/>
          <p:cNvGraphicFramePr>
            <a:graphicFrameLocks noGrp="1"/>
          </p:cNvGraphicFramePr>
          <p:nvPr>
            <p:ph idx="1"/>
            <p:extLst>
              <p:ext uri="{D42A27DB-BD31-4B8C-83A1-F6EECF244321}">
                <p14:modId xmlns:p14="http://schemas.microsoft.com/office/powerpoint/2010/main" val="3341061416"/>
              </p:ext>
            </p:extLst>
          </p:nvPr>
        </p:nvGraphicFramePr>
        <p:xfrm>
          <a:off x="2153" y="1771075"/>
          <a:ext cx="7383441" cy="2448272"/>
        </p:xfrm>
        <a:graphic>
          <a:graphicData uri="http://schemas.openxmlformats.org/drawingml/2006/chart">
            <c:chart xmlns:c="http://schemas.openxmlformats.org/drawingml/2006/chart" xmlns:r="http://schemas.openxmlformats.org/officeDocument/2006/relationships" r:id="rId3"/>
          </a:graphicData>
        </a:graphic>
      </p:graphicFrame>
      <p:sp>
        <p:nvSpPr>
          <p:cNvPr id="38" name="TextBox 37"/>
          <p:cNvSpPr txBox="1"/>
          <p:nvPr/>
        </p:nvSpPr>
        <p:spPr>
          <a:xfrm>
            <a:off x="2181885" y="4745162"/>
            <a:ext cx="805448" cy="461665"/>
          </a:xfrm>
          <a:prstGeom prst="rect">
            <a:avLst/>
          </a:prstGeom>
          <a:noFill/>
        </p:spPr>
        <p:txBody>
          <a:bodyPr wrap="square" rtlCol="0">
            <a:spAutoFit/>
          </a:bodyPr>
          <a:lstStyle/>
          <a:p>
            <a:pPr algn="ctr"/>
            <a:r>
              <a:rPr lang="en-GB" sz="2400" b="1" dirty="0">
                <a:solidFill>
                  <a:prstClr val="white"/>
                </a:solidFill>
              </a:rPr>
              <a:t>4.4</a:t>
            </a:r>
          </a:p>
        </p:txBody>
      </p:sp>
      <p:sp>
        <p:nvSpPr>
          <p:cNvPr id="39" name="TextBox 38"/>
          <p:cNvSpPr txBox="1"/>
          <p:nvPr/>
        </p:nvSpPr>
        <p:spPr>
          <a:xfrm>
            <a:off x="3979266" y="4740211"/>
            <a:ext cx="805448" cy="461665"/>
          </a:xfrm>
          <a:prstGeom prst="rect">
            <a:avLst/>
          </a:prstGeom>
          <a:noFill/>
        </p:spPr>
        <p:txBody>
          <a:bodyPr wrap="square" rtlCol="0">
            <a:spAutoFit/>
          </a:bodyPr>
          <a:lstStyle/>
          <a:p>
            <a:pPr algn="ctr"/>
            <a:r>
              <a:rPr lang="en-GB" sz="2400" b="1" dirty="0">
                <a:solidFill>
                  <a:prstClr val="white"/>
                </a:solidFill>
              </a:rPr>
              <a:t>42</a:t>
            </a:r>
          </a:p>
        </p:txBody>
      </p:sp>
      <p:sp>
        <p:nvSpPr>
          <p:cNvPr id="41" name="TextBox 40"/>
          <p:cNvSpPr txBox="1"/>
          <p:nvPr/>
        </p:nvSpPr>
        <p:spPr>
          <a:xfrm>
            <a:off x="7618759" y="4653710"/>
            <a:ext cx="805448" cy="461665"/>
          </a:xfrm>
          <a:prstGeom prst="rect">
            <a:avLst/>
          </a:prstGeom>
          <a:noFill/>
        </p:spPr>
        <p:txBody>
          <a:bodyPr wrap="square" rtlCol="0">
            <a:spAutoFit/>
          </a:bodyPr>
          <a:lstStyle/>
          <a:p>
            <a:pPr algn="ctr"/>
            <a:r>
              <a:rPr lang="en-GB" sz="2400" b="1" dirty="0">
                <a:solidFill>
                  <a:prstClr val="white"/>
                </a:solidFill>
              </a:rPr>
              <a:t>4.0</a:t>
            </a:r>
          </a:p>
        </p:txBody>
      </p:sp>
      <p:graphicFrame>
        <p:nvGraphicFramePr>
          <p:cNvPr id="21" name="Content Placeholder 2"/>
          <p:cNvGraphicFramePr>
            <a:graphicFrameLocks/>
          </p:cNvGraphicFramePr>
          <p:nvPr>
            <p:extLst>
              <p:ext uri="{D42A27DB-BD31-4B8C-83A1-F6EECF244321}">
                <p14:modId xmlns:p14="http://schemas.microsoft.com/office/powerpoint/2010/main" val="3643613548"/>
              </p:ext>
            </p:extLst>
          </p:nvPr>
        </p:nvGraphicFramePr>
        <p:xfrm>
          <a:off x="7934" y="3943799"/>
          <a:ext cx="7732418" cy="2448272"/>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p:cNvSpPr txBox="1"/>
          <p:nvPr/>
        </p:nvSpPr>
        <p:spPr>
          <a:xfrm>
            <a:off x="6763490" y="3983142"/>
            <a:ext cx="2348462" cy="338554"/>
          </a:xfrm>
          <a:prstGeom prst="rect">
            <a:avLst/>
          </a:prstGeom>
          <a:noFill/>
        </p:spPr>
        <p:txBody>
          <a:bodyPr wrap="square" rtlCol="0">
            <a:spAutoFit/>
          </a:bodyPr>
          <a:lstStyle/>
          <a:p>
            <a:pPr algn="ctr"/>
            <a:r>
              <a:rPr lang="en-GB" sz="1600" b="1" dirty="0">
                <a:solidFill>
                  <a:srgbClr val="6D6E71"/>
                </a:solidFill>
              </a:rPr>
              <a:t>Mean score</a:t>
            </a:r>
          </a:p>
        </p:txBody>
      </p:sp>
      <p:sp>
        <p:nvSpPr>
          <p:cNvPr id="20" name="TextBox 19"/>
          <p:cNvSpPr txBox="1"/>
          <p:nvPr/>
        </p:nvSpPr>
        <p:spPr>
          <a:xfrm>
            <a:off x="3203848" y="3706143"/>
            <a:ext cx="2088232" cy="276999"/>
          </a:xfrm>
          <a:prstGeom prst="rect">
            <a:avLst/>
          </a:prstGeom>
          <a:noFill/>
        </p:spPr>
        <p:txBody>
          <a:bodyPr wrap="square" rtlCol="0">
            <a:spAutoFit/>
          </a:bodyPr>
          <a:lstStyle/>
          <a:p>
            <a:r>
              <a:rPr lang="en-GB" sz="1200" dirty="0">
                <a:solidFill>
                  <a:srgbClr val="6D6E71"/>
                </a:solidFill>
              </a:rPr>
              <a:t>N/A=13%</a:t>
            </a:r>
          </a:p>
        </p:txBody>
      </p:sp>
      <p:sp>
        <p:nvSpPr>
          <p:cNvPr id="26" name="TextBox 25"/>
          <p:cNvSpPr txBox="1"/>
          <p:nvPr/>
        </p:nvSpPr>
        <p:spPr>
          <a:xfrm>
            <a:off x="3203848" y="5887268"/>
            <a:ext cx="2088232" cy="276999"/>
          </a:xfrm>
          <a:prstGeom prst="rect">
            <a:avLst/>
          </a:prstGeom>
          <a:noFill/>
        </p:spPr>
        <p:txBody>
          <a:bodyPr wrap="square" rtlCol="0">
            <a:spAutoFit/>
          </a:bodyPr>
          <a:lstStyle/>
          <a:p>
            <a:r>
              <a:rPr lang="en-GB" sz="1200" dirty="0">
                <a:solidFill>
                  <a:srgbClr val="6D6E71"/>
                </a:solidFill>
              </a:rPr>
              <a:t>N/A=23%</a:t>
            </a:r>
          </a:p>
        </p:txBody>
      </p:sp>
      <p:sp>
        <p:nvSpPr>
          <p:cNvPr id="31" name="Slide Number Placeholder 1"/>
          <p:cNvSpPr>
            <a:spLocks noGrp="1"/>
          </p:cNvSpPr>
          <p:nvPr>
            <p:ph type="sldNum" sz="quarter" idx="4294967295"/>
          </p:nvPr>
        </p:nvSpPr>
        <p:spPr>
          <a:xfrm>
            <a:off x="0" y="6611779"/>
            <a:ext cx="539552" cy="268603"/>
          </a:xfrm>
          <a:prstGeom prst="rect">
            <a:avLst/>
          </a:prstGeom>
        </p:spPr>
        <p:txBody>
          <a:bodyPr/>
          <a:lstStyle/>
          <a:p>
            <a:fld id="{A4C18273-3B06-4AC5-BD96-A00D2AA2E2E6}" type="slidenum">
              <a:rPr lang="en-GB" sz="1050" smtClean="0"/>
              <a:pPr/>
              <a:t>16</a:t>
            </a:fld>
            <a:endParaRPr lang="en-GB" sz="1050" dirty="0"/>
          </a:p>
        </p:txBody>
      </p:sp>
      <p:sp>
        <p:nvSpPr>
          <p:cNvPr id="32" name="Oval 31"/>
          <p:cNvSpPr/>
          <p:nvPr/>
        </p:nvSpPr>
        <p:spPr>
          <a:xfrm>
            <a:off x="7193981" y="2719902"/>
            <a:ext cx="849555" cy="855793"/>
          </a:xfrm>
          <a:prstGeom prst="ellipse">
            <a:avLst/>
          </a:prstGeom>
          <a:solidFill>
            <a:schemeClr val="tx1"/>
          </a:solidFill>
          <a:ln w="25400" cap="flat" cmpd="sng" algn="ctr">
            <a:noFill/>
            <a:prstDash val="solid"/>
          </a:ln>
          <a:effectLst/>
        </p:spPr>
        <p:txBody>
          <a:bodyPr rtlCol="0" anchor="ctr"/>
          <a:lstStyle/>
          <a:p>
            <a:pPr algn="ctr">
              <a:defRPr/>
            </a:pPr>
            <a:endParaRPr lang="en-GB" sz="1600" kern="0" dirty="0">
              <a:solidFill>
                <a:prstClr val="white"/>
              </a:solidFill>
            </a:endParaRPr>
          </a:p>
        </p:txBody>
      </p:sp>
      <p:sp>
        <p:nvSpPr>
          <p:cNvPr id="34" name="TextBox 33"/>
          <p:cNvSpPr txBox="1"/>
          <p:nvPr/>
        </p:nvSpPr>
        <p:spPr>
          <a:xfrm>
            <a:off x="6773235" y="2947743"/>
            <a:ext cx="1691048" cy="400110"/>
          </a:xfrm>
          <a:prstGeom prst="rect">
            <a:avLst/>
          </a:prstGeom>
          <a:noFill/>
        </p:spPr>
        <p:txBody>
          <a:bodyPr wrap="square" rtlCol="0">
            <a:spAutoFit/>
          </a:bodyPr>
          <a:lstStyle/>
          <a:p>
            <a:pPr algn="ctr"/>
            <a:r>
              <a:rPr lang="en-GB" sz="2000" b="1" dirty="0">
                <a:solidFill>
                  <a:schemeClr val="bg1"/>
                </a:solidFill>
              </a:rPr>
              <a:t>4.3</a:t>
            </a:r>
          </a:p>
        </p:txBody>
      </p:sp>
      <p:sp>
        <p:nvSpPr>
          <p:cNvPr id="37" name="Oval 36"/>
          <p:cNvSpPr/>
          <p:nvPr/>
        </p:nvSpPr>
        <p:spPr>
          <a:xfrm>
            <a:off x="7937721" y="2724494"/>
            <a:ext cx="849555" cy="855793"/>
          </a:xfrm>
          <a:prstGeom prst="ellipse">
            <a:avLst/>
          </a:prstGeom>
          <a:solidFill>
            <a:schemeClr val="accent2"/>
          </a:solidFill>
          <a:ln w="25400" cap="flat" cmpd="sng" algn="ctr">
            <a:noFill/>
            <a:prstDash val="solid"/>
          </a:ln>
          <a:effectLst/>
        </p:spPr>
        <p:txBody>
          <a:bodyPr rtlCol="0" anchor="ctr"/>
          <a:lstStyle/>
          <a:p>
            <a:pPr algn="ctr">
              <a:defRPr/>
            </a:pPr>
            <a:endParaRPr lang="en-GB" sz="1600" kern="0" dirty="0">
              <a:solidFill>
                <a:prstClr val="white"/>
              </a:solidFill>
            </a:endParaRPr>
          </a:p>
        </p:txBody>
      </p:sp>
      <p:sp>
        <p:nvSpPr>
          <p:cNvPr id="40" name="TextBox 39"/>
          <p:cNvSpPr txBox="1"/>
          <p:nvPr/>
        </p:nvSpPr>
        <p:spPr>
          <a:xfrm>
            <a:off x="7516974" y="2947743"/>
            <a:ext cx="1691048" cy="400110"/>
          </a:xfrm>
          <a:prstGeom prst="rect">
            <a:avLst/>
          </a:prstGeom>
          <a:noFill/>
        </p:spPr>
        <p:txBody>
          <a:bodyPr wrap="square" rtlCol="0">
            <a:spAutoFit/>
          </a:bodyPr>
          <a:lstStyle/>
          <a:p>
            <a:pPr algn="ctr"/>
            <a:r>
              <a:rPr lang="en-GB" sz="2000" b="1" dirty="0">
                <a:solidFill>
                  <a:schemeClr val="bg1"/>
                </a:solidFill>
              </a:rPr>
              <a:t>4.3</a:t>
            </a:r>
          </a:p>
        </p:txBody>
      </p:sp>
      <p:sp>
        <p:nvSpPr>
          <p:cNvPr id="42" name="Oval 41"/>
          <p:cNvSpPr/>
          <p:nvPr/>
        </p:nvSpPr>
        <p:spPr>
          <a:xfrm>
            <a:off x="7193981" y="4900945"/>
            <a:ext cx="849555" cy="855793"/>
          </a:xfrm>
          <a:prstGeom prst="ellipse">
            <a:avLst/>
          </a:prstGeom>
          <a:solidFill>
            <a:schemeClr val="tx1"/>
          </a:solidFill>
          <a:ln w="25400" cap="flat" cmpd="sng" algn="ctr">
            <a:noFill/>
            <a:prstDash val="solid"/>
          </a:ln>
          <a:effectLst/>
        </p:spPr>
        <p:txBody>
          <a:bodyPr rtlCol="0" anchor="ctr"/>
          <a:lstStyle/>
          <a:p>
            <a:pPr algn="ctr">
              <a:defRPr/>
            </a:pPr>
            <a:endParaRPr lang="en-GB" sz="1600" kern="0" dirty="0">
              <a:solidFill>
                <a:prstClr val="white"/>
              </a:solidFill>
            </a:endParaRPr>
          </a:p>
        </p:txBody>
      </p:sp>
      <p:sp>
        <p:nvSpPr>
          <p:cNvPr id="43" name="TextBox 42"/>
          <p:cNvSpPr txBox="1"/>
          <p:nvPr/>
        </p:nvSpPr>
        <p:spPr>
          <a:xfrm>
            <a:off x="6773235" y="5154046"/>
            <a:ext cx="1691048" cy="400110"/>
          </a:xfrm>
          <a:prstGeom prst="rect">
            <a:avLst/>
          </a:prstGeom>
          <a:noFill/>
        </p:spPr>
        <p:txBody>
          <a:bodyPr wrap="square" rtlCol="0">
            <a:spAutoFit/>
          </a:bodyPr>
          <a:lstStyle/>
          <a:p>
            <a:pPr algn="ctr"/>
            <a:r>
              <a:rPr lang="en-GB" sz="2000" b="1" dirty="0">
                <a:solidFill>
                  <a:schemeClr val="bg1"/>
                </a:solidFill>
              </a:rPr>
              <a:t>4.0</a:t>
            </a:r>
          </a:p>
        </p:txBody>
      </p:sp>
      <p:sp>
        <p:nvSpPr>
          <p:cNvPr id="44" name="Oval 43"/>
          <p:cNvSpPr/>
          <p:nvPr/>
        </p:nvSpPr>
        <p:spPr>
          <a:xfrm>
            <a:off x="7937720" y="4926205"/>
            <a:ext cx="849555" cy="855793"/>
          </a:xfrm>
          <a:prstGeom prst="ellipse">
            <a:avLst/>
          </a:prstGeom>
          <a:solidFill>
            <a:schemeClr val="accent2"/>
          </a:solidFill>
          <a:ln w="25400" cap="flat" cmpd="sng" algn="ctr">
            <a:noFill/>
            <a:prstDash val="solid"/>
          </a:ln>
          <a:effectLst/>
        </p:spPr>
        <p:txBody>
          <a:bodyPr rtlCol="0" anchor="ctr"/>
          <a:lstStyle/>
          <a:p>
            <a:pPr algn="ctr">
              <a:defRPr/>
            </a:pPr>
            <a:endParaRPr lang="en-GB" sz="1600" kern="0" dirty="0">
              <a:solidFill>
                <a:prstClr val="white"/>
              </a:solidFill>
            </a:endParaRPr>
          </a:p>
        </p:txBody>
      </p:sp>
      <p:sp>
        <p:nvSpPr>
          <p:cNvPr id="45" name="TextBox 44"/>
          <p:cNvSpPr txBox="1"/>
          <p:nvPr/>
        </p:nvSpPr>
        <p:spPr>
          <a:xfrm>
            <a:off x="7516973" y="5154046"/>
            <a:ext cx="1691048" cy="400110"/>
          </a:xfrm>
          <a:prstGeom prst="rect">
            <a:avLst/>
          </a:prstGeom>
          <a:noFill/>
        </p:spPr>
        <p:txBody>
          <a:bodyPr wrap="square" rtlCol="0">
            <a:spAutoFit/>
          </a:bodyPr>
          <a:lstStyle/>
          <a:p>
            <a:pPr algn="ctr"/>
            <a:r>
              <a:rPr lang="en-GB" sz="2000" b="1" dirty="0">
                <a:solidFill>
                  <a:schemeClr val="bg1"/>
                </a:solidFill>
              </a:rPr>
              <a:t>4.0</a:t>
            </a:r>
          </a:p>
        </p:txBody>
      </p:sp>
      <p:sp>
        <p:nvSpPr>
          <p:cNvPr id="47" name="TextBox 46"/>
          <p:cNvSpPr txBox="1"/>
          <p:nvPr/>
        </p:nvSpPr>
        <p:spPr>
          <a:xfrm>
            <a:off x="7263210" y="2320184"/>
            <a:ext cx="748169" cy="276999"/>
          </a:xfrm>
          <a:prstGeom prst="rect">
            <a:avLst/>
          </a:prstGeom>
          <a:noFill/>
        </p:spPr>
        <p:txBody>
          <a:bodyPr wrap="square" rtlCol="0">
            <a:spAutoFit/>
          </a:bodyPr>
          <a:lstStyle/>
          <a:p>
            <a:pPr algn="ctr"/>
            <a:r>
              <a:rPr lang="en-GB" sz="1200" b="1" dirty="0"/>
              <a:t>2015</a:t>
            </a:r>
          </a:p>
        </p:txBody>
      </p:sp>
      <p:sp>
        <p:nvSpPr>
          <p:cNvPr id="48" name="TextBox 47"/>
          <p:cNvSpPr txBox="1"/>
          <p:nvPr/>
        </p:nvSpPr>
        <p:spPr>
          <a:xfrm>
            <a:off x="7244673" y="4515210"/>
            <a:ext cx="748169" cy="276999"/>
          </a:xfrm>
          <a:prstGeom prst="rect">
            <a:avLst/>
          </a:prstGeom>
          <a:noFill/>
        </p:spPr>
        <p:txBody>
          <a:bodyPr wrap="square" rtlCol="0">
            <a:spAutoFit/>
          </a:bodyPr>
          <a:lstStyle/>
          <a:p>
            <a:pPr algn="ctr"/>
            <a:r>
              <a:rPr lang="en-GB" sz="1200" b="1" dirty="0"/>
              <a:t>2015</a:t>
            </a:r>
          </a:p>
        </p:txBody>
      </p:sp>
      <p:sp>
        <p:nvSpPr>
          <p:cNvPr id="49" name="TextBox 48"/>
          <p:cNvSpPr txBox="1"/>
          <p:nvPr/>
        </p:nvSpPr>
        <p:spPr>
          <a:xfrm>
            <a:off x="8043536" y="2320183"/>
            <a:ext cx="748169" cy="276999"/>
          </a:xfrm>
          <a:prstGeom prst="rect">
            <a:avLst/>
          </a:prstGeom>
          <a:noFill/>
        </p:spPr>
        <p:txBody>
          <a:bodyPr wrap="square" rtlCol="0">
            <a:spAutoFit/>
          </a:bodyPr>
          <a:lstStyle/>
          <a:p>
            <a:pPr algn="ctr"/>
            <a:r>
              <a:rPr lang="en-GB" sz="1200" b="1" dirty="0">
                <a:solidFill>
                  <a:schemeClr val="accent2"/>
                </a:solidFill>
              </a:rPr>
              <a:t>2016</a:t>
            </a:r>
          </a:p>
        </p:txBody>
      </p:sp>
      <p:sp>
        <p:nvSpPr>
          <p:cNvPr id="50" name="TextBox 49"/>
          <p:cNvSpPr txBox="1"/>
          <p:nvPr/>
        </p:nvSpPr>
        <p:spPr>
          <a:xfrm>
            <a:off x="8011379" y="4522783"/>
            <a:ext cx="748169" cy="276999"/>
          </a:xfrm>
          <a:prstGeom prst="rect">
            <a:avLst/>
          </a:prstGeom>
          <a:noFill/>
        </p:spPr>
        <p:txBody>
          <a:bodyPr wrap="square" rtlCol="0">
            <a:spAutoFit/>
          </a:bodyPr>
          <a:lstStyle/>
          <a:p>
            <a:pPr algn="ctr"/>
            <a:r>
              <a:rPr lang="en-GB" sz="1200" b="1" dirty="0">
                <a:solidFill>
                  <a:schemeClr val="accent2"/>
                </a:solidFill>
              </a:rPr>
              <a:t>2016</a:t>
            </a:r>
          </a:p>
        </p:txBody>
      </p:sp>
      <p:pic>
        <p:nvPicPr>
          <p:cNvPr id="51" name="Picture 3" descr="P:\RESEARCH\RESOURCES\Icons\Circle\GREY\Circled-pen_2-GRE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4674" y="2049364"/>
            <a:ext cx="748169" cy="74816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3" descr="P:\RESEARCH\RESOURCES\Icons\Circle\GREY\Circled-pen_2-GRE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4674" y="4268284"/>
            <a:ext cx="748169" cy="748169"/>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P:\RESEARCH\RESOURCES\Icons\Circle\BLUE\Circled-pen_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36577" y="2035818"/>
            <a:ext cx="775260" cy="77526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P:\RESEARCH\RESOURCES\Icons\Circle\BLUE\Circled-pen_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29990" y="4233742"/>
            <a:ext cx="775260" cy="775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413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886197010"/>
              </p:ext>
            </p:extLst>
          </p:nvPr>
        </p:nvGraphicFramePr>
        <p:xfrm>
          <a:off x="1528085" y="1573847"/>
          <a:ext cx="5852227" cy="44974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4"/>
          <p:cNvGraphicFramePr>
            <a:graphicFrameLocks noGrp="1"/>
          </p:cNvGraphicFramePr>
          <p:nvPr>
            <p:ph idx="13"/>
            <p:extLst>
              <p:ext uri="{D42A27DB-BD31-4B8C-83A1-F6EECF244321}">
                <p14:modId xmlns:p14="http://schemas.microsoft.com/office/powerpoint/2010/main" val="1238339019"/>
              </p:ext>
            </p:extLst>
          </p:nvPr>
        </p:nvGraphicFramePr>
        <p:xfrm>
          <a:off x="7298398" y="1195849"/>
          <a:ext cx="893001" cy="4943619"/>
        </p:xfrm>
        <a:graphic>
          <a:graphicData uri="http://schemas.openxmlformats.org/drawingml/2006/table">
            <a:tbl>
              <a:tblPr firstRow="1" bandRow="1">
                <a:tableStyleId>{5C22544A-7EE6-4342-B048-85BDC9FD1C3A}</a:tableStyleId>
              </a:tblPr>
              <a:tblGrid>
                <a:gridCol w="893001">
                  <a:extLst>
                    <a:ext uri="{9D8B030D-6E8A-4147-A177-3AD203B41FA5}">
                      <a16:colId xmlns:a16="http://schemas.microsoft.com/office/drawing/2014/main" val="20000"/>
                    </a:ext>
                  </a:extLst>
                </a:gridCol>
              </a:tblGrid>
              <a:tr h="461455">
                <a:tc>
                  <a:txBody>
                    <a:bodyPr/>
                    <a:lstStyle/>
                    <a:p>
                      <a:pPr algn="ctr"/>
                      <a:r>
                        <a:rPr lang="en-GB" sz="1200" dirty="0">
                          <a:solidFill>
                            <a:schemeClr val="tx1"/>
                          </a:solidFill>
                          <a:latin typeface="+mj-lt"/>
                        </a:rPr>
                        <a:t>Mean Score</a:t>
                      </a:r>
                    </a:p>
                  </a:txBody>
                  <a:tcPr>
                    <a:noFill/>
                  </a:tcPr>
                </a:tc>
                <a:extLst>
                  <a:ext uri="{0D108BD9-81ED-4DB2-BD59-A6C34878D82A}">
                    <a16:rowId xmlns:a16="http://schemas.microsoft.com/office/drawing/2014/main" val="10000"/>
                  </a:ext>
                </a:extLst>
              </a:tr>
              <a:tr h="47555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j-lt"/>
                        </a:rPr>
                        <a:t>Overall</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2"/>
                          </a:solidFill>
                          <a:latin typeface="+mj-lt"/>
                        </a:rPr>
                        <a:t>2015</a:t>
                      </a:r>
                    </a:p>
                    <a:p>
                      <a:pPr algn="ctr"/>
                      <a:endParaRPr lang="en-GB" sz="1200" dirty="0">
                        <a:solidFill>
                          <a:schemeClr val="tx1"/>
                        </a:solidFill>
                        <a:latin typeface="+mj-lt"/>
                      </a:endParaRPr>
                    </a:p>
                  </a:txBody>
                  <a:tcPr>
                    <a:noFill/>
                  </a:tcPr>
                </a:tc>
                <a:extLst>
                  <a:ext uri="{0D108BD9-81ED-4DB2-BD59-A6C34878D82A}">
                    <a16:rowId xmlns:a16="http://schemas.microsoft.com/office/drawing/2014/main" val="10001"/>
                  </a:ext>
                </a:extLst>
              </a:tr>
              <a:tr h="771576">
                <a:tc>
                  <a:txBody>
                    <a:bodyPr/>
                    <a:lstStyle/>
                    <a:p>
                      <a:pPr algn="ctr"/>
                      <a:r>
                        <a:rPr lang="en-GB" sz="1200" dirty="0">
                          <a:latin typeface="+mj-lt"/>
                          <a:cs typeface="Calibri" pitchFamily="34" charset="0"/>
                        </a:rPr>
                        <a:t>4.3</a:t>
                      </a:r>
                    </a:p>
                  </a:txBody>
                  <a:tcPr marL="45720" marR="45720">
                    <a:noFill/>
                  </a:tcPr>
                </a:tc>
                <a:extLst>
                  <a:ext uri="{0D108BD9-81ED-4DB2-BD59-A6C34878D82A}">
                    <a16:rowId xmlns:a16="http://schemas.microsoft.com/office/drawing/2014/main" val="10002"/>
                  </a:ext>
                </a:extLst>
              </a:tr>
              <a:tr h="792088">
                <a:tc>
                  <a:txBody>
                    <a:bodyPr/>
                    <a:lstStyle/>
                    <a:p>
                      <a:pPr algn="ctr"/>
                      <a:r>
                        <a:rPr lang="en-GB" sz="1200" dirty="0">
                          <a:latin typeface="+mj-lt"/>
                          <a:cs typeface="Calibri" pitchFamily="34" charset="0"/>
                        </a:rPr>
                        <a:t>4.4</a:t>
                      </a:r>
                    </a:p>
                  </a:txBody>
                  <a:tcPr marL="45720" marR="45720">
                    <a:noFill/>
                  </a:tcPr>
                </a:tc>
                <a:extLst>
                  <a:ext uri="{0D108BD9-81ED-4DB2-BD59-A6C34878D82A}">
                    <a16:rowId xmlns:a16="http://schemas.microsoft.com/office/drawing/2014/main" val="10003"/>
                  </a:ext>
                </a:extLst>
              </a:tr>
              <a:tr h="792088">
                <a:tc>
                  <a:txBody>
                    <a:bodyPr/>
                    <a:lstStyle/>
                    <a:p>
                      <a:pPr algn="ctr"/>
                      <a:r>
                        <a:rPr lang="en-GB" sz="1200" dirty="0">
                          <a:latin typeface="+mj-lt"/>
                          <a:cs typeface="Calibri" pitchFamily="34" charset="0"/>
                        </a:rPr>
                        <a:t>4.3</a:t>
                      </a:r>
                    </a:p>
                  </a:txBody>
                  <a:tcPr marL="45720" marR="45720">
                    <a:noFill/>
                  </a:tcPr>
                </a:tc>
                <a:extLst>
                  <a:ext uri="{0D108BD9-81ED-4DB2-BD59-A6C34878D82A}">
                    <a16:rowId xmlns:a16="http://schemas.microsoft.com/office/drawing/2014/main" val="10004"/>
                  </a:ext>
                </a:extLst>
              </a:tr>
              <a:tr h="792088">
                <a:tc>
                  <a:txBody>
                    <a:bodyPr/>
                    <a:lstStyle/>
                    <a:p>
                      <a:pPr algn="ctr"/>
                      <a:r>
                        <a:rPr lang="en-GB" sz="1200" dirty="0">
                          <a:latin typeface="+mj-lt"/>
                          <a:cs typeface="Calibri" pitchFamily="34" charset="0"/>
                        </a:rPr>
                        <a:t>4.2</a:t>
                      </a:r>
                    </a:p>
                  </a:txBody>
                  <a:tcPr marL="45720" marR="45720">
                    <a:noFill/>
                  </a:tcPr>
                </a:tc>
                <a:extLst>
                  <a:ext uri="{0D108BD9-81ED-4DB2-BD59-A6C34878D82A}">
                    <a16:rowId xmlns:a16="http://schemas.microsoft.com/office/drawing/2014/main" val="10005"/>
                  </a:ext>
                </a:extLst>
              </a:tr>
              <a:tr h="694244">
                <a:tc>
                  <a:txBody>
                    <a:bodyPr/>
                    <a:lstStyle/>
                    <a:p>
                      <a:pPr algn="ctr"/>
                      <a:r>
                        <a:rPr lang="en-GB" sz="1200" dirty="0">
                          <a:latin typeface="+mj-lt"/>
                          <a:cs typeface="Calibri" pitchFamily="34" charset="0"/>
                        </a:rPr>
                        <a:t>4.3</a:t>
                      </a:r>
                    </a:p>
                  </a:txBody>
                  <a:tcPr marL="45720" marR="45720">
                    <a:noFill/>
                  </a:tcPr>
                </a:tc>
                <a:extLst>
                  <a:ext uri="{0D108BD9-81ED-4DB2-BD59-A6C34878D82A}">
                    <a16:rowId xmlns:a16="http://schemas.microsoft.com/office/drawing/2014/main" val="10006"/>
                  </a:ext>
                </a:extLst>
              </a:tr>
            </a:tbl>
          </a:graphicData>
        </a:graphic>
      </p:graphicFrame>
      <p:sp>
        <p:nvSpPr>
          <p:cNvPr id="7" name="Title 6"/>
          <p:cNvSpPr>
            <a:spLocks noGrp="1"/>
          </p:cNvSpPr>
          <p:nvPr>
            <p:ph type="title"/>
          </p:nvPr>
        </p:nvSpPr>
        <p:spPr>
          <a:xfrm>
            <a:off x="35496" y="44624"/>
            <a:ext cx="9108504" cy="776875"/>
          </a:xfrm>
        </p:spPr>
        <p:txBody>
          <a:bodyPr>
            <a:noAutofit/>
          </a:bodyPr>
          <a:lstStyle/>
          <a:p>
            <a:r>
              <a:rPr lang="en-GB" sz="1600" b="0" dirty="0"/>
              <a:t>Around three quarters</a:t>
            </a:r>
            <a:r>
              <a:rPr lang="en-GB" sz="1600" b="0" i="0" dirty="0"/>
              <a:t> of DTS customers using the DTS Helpdesk rate all aspects as good/very good</a:t>
            </a:r>
            <a:endParaRPr lang="en-GB" sz="1200" b="0" i="0" dirty="0"/>
          </a:p>
        </p:txBody>
      </p:sp>
      <p:sp>
        <p:nvSpPr>
          <p:cNvPr id="6" name="TextBox 5"/>
          <p:cNvSpPr txBox="1"/>
          <p:nvPr/>
        </p:nvSpPr>
        <p:spPr>
          <a:xfrm>
            <a:off x="0" y="1204515"/>
            <a:ext cx="2698955"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Satisfaction with Help Desk </a:t>
            </a:r>
          </a:p>
        </p:txBody>
      </p:sp>
      <p:sp>
        <p:nvSpPr>
          <p:cNvPr id="8" name="Rectangle 7"/>
          <p:cNvSpPr/>
          <p:nvPr/>
        </p:nvSpPr>
        <p:spPr>
          <a:xfrm>
            <a:off x="4800" y="934240"/>
            <a:ext cx="4567199" cy="261610"/>
          </a:xfrm>
          <a:prstGeom prst="rect">
            <a:avLst/>
          </a:prstGeom>
        </p:spPr>
        <p:txBody>
          <a:bodyPr wrap="square">
            <a:spAutoFit/>
          </a:bodyPr>
          <a:lstStyle/>
          <a:p>
            <a:r>
              <a:rPr lang="en-GB" sz="1100" dirty="0">
                <a:solidFill>
                  <a:srgbClr val="6D6E71"/>
                </a:solidFill>
                <a:ea typeface="Verdana" panose="020B0604030504040204" pitchFamily="34" charset="0"/>
                <a:cs typeface="Verdana" panose="020B0604030504040204" pitchFamily="34" charset="0"/>
              </a:rPr>
              <a:t>All DTS customers who use DTS Help Desk n=42</a:t>
            </a:r>
          </a:p>
        </p:txBody>
      </p:sp>
      <p:sp>
        <p:nvSpPr>
          <p:cNvPr id="4" name="Slide Number Placeholder 3"/>
          <p:cNvSpPr>
            <a:spLocks noGrp="1"/>
          </p:cNvSpPr>
          <p:nvPr>
            <p:ph type="sldNum" sz="quarter" idx="12"/>
          </p:nvPr>
        </p:nvSpPr>
        <p:spPr/>
        <p:txBody>
          <a:bodyPr/>
          <a:lstStyle/>
          <a:p>
            <a:fld id="{A4C18273-3B06-4AC5-BD96-A00D2AA2E2E6}" type="slidenum">
              <a:rPr lang="en-GB" smtClean="0"/>
              <a:pPr/>
              <a:t>17</a:t>
            </a:fld>
            <a:endParaRPr lang="en-GB" dirty="0"/>
          </a:p>
        </p:txBody>
      </p:sp>
      <p:sp>
        <p:nvSpPr>
          <p:cNvPr id="2" name="TextBox 1"/>
          <p:cNvSpPr txBox="1"/>
          <p:nvPr/>
        </p:nvSpPr>
        <p:spPr>
          <a:xfrm>
            <a:off x="5148064" y="5877273"/>
            <a:ext cx="2160240" cy="276999"/>
          </a:xfrm>
          <a:prstGeom prst="rect">
            <a:avLst/>
          </a:prstGeom>
          <a:noFill/>
        </p:spPr>
        <p:txBody>
          <a:bodyPr wrap="square" rtlCol="0">
            <a:spAutoFit/>
          </a:bodyPr>
          <a:lstStyle/>
          <a:p>
            <a:r>
              <a:rPr lang="en-GB" sz="1200" dirty="0">
                <a:solidFill>
                  <a:srgbClr val="6D6E71"/>
                </a:solidFill>
              </a:rPr>
              <a:t>% of participants </a:t>
            </a:r>
          </a:p>
        </p:txBody>
      </p:sp>
      <p:sp>
        <p:nvSpPr>
          <p:cNvPr id="14" name="Right Arrow 13"/>
          <p:cNvSpPr/>
          <p:nvPr/>
        </p:nvSpPr>
        <p:spPr>
          <a:xfrm>
            <a:off x="1605104" y="3957979"/>
            <a:ext cx="576064" cy="621748"/>
          </a:xfrm>
          <a:prstGeom prst="rightArrow">
            <a:avLst/>
          </a:prstGeom>
          <a:solidFill>
            <a:schemeClr val="tx1"/>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0" name="Group 9"/>
          <p:cNvGrpSpPr/>
          <p:nvPr/>
        </p:nvGrpSpPr>
        <p:grpSpPr>
          <a:xfrm>
            <a:off x="144652" y="2778553"/>
            <a:ext cx="1403012" cy="2193679"/>
            <a:chOff x="179512" y="3092608"/>
            <a:chExt cx="1698558" cy="1714083"/>
          </a:xfrm>
        </p:grpSpPr>
        <p:sp>
          <p:nvSpPr>
            <p:cNvPr id="15" name="Rounded Rectangle 14"/>
            <p:cNvSpPr/>
            <p:nvPr/>
          </p:nvSpPr>
          <p:spPr>
            <a:xfrm>
              <a:off x="231425" y="3092608"/>
              <a:ext cx="1622942" cy="1714083"/>
            </a:xfrm>
            <a:prstGeom prst="roundRect">
              <a:avLst/>
            </a:prstGeom>
            <a:solidFill>
              <a:schemeClr val="accent2"/>
            </a:solidFill>
            <a:ln w="12700">
              <a:solidFill>
                <a:srgbClr val="1268B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3" name="TextBox 12"/>
            <p:cNvSpPr txBox="1"/>
            <p:nvPr/>
          </p:nvSpPr>
          <p:spPr>
            <a:xfrm>
              <a:off x="179512" y="3206586"/>
              <a:ext cx="1698558" cy="1130296"/>
            </a:xfrm>
            <a:prstGeom prst="rect">
              <a:avLst/>
            </a:prstGeom>
            <a:noFill/>
          </p:spPr>
          <p:txBody>
            <a:bodyPr wrap="square" rtlCol="0">
              <a:spAutoFit/>
            </a:bodyPr>
            <a:lstStyle/>
            <a:p>
              <a:pPr algn="ctr"/>
              <a:r>
                <a:rPr lang="en-GB" sz="3200" b="1" dirty="0">
                  <a:solidFill>
                    <a:prstClr val="white"/>
                  </a:solidFill>
                </a:rPr>
                <a:t>70%</a:t>
              </a:r>
            </a:p>
            <a:p>
              <a:pPr algn="ctr"/>
              <a:endParaRPr lang="en-GB" sz="1400" dirty="0">
                <a:solidFill>
                  <a:prstClr val="white"/>
                </a:solidFill>
              </a:endParaRPr>
            </a:p>
            <a:p>
              <a:pPr algn="ctr"/>
              <a:r>
                <a:rPr lang="en-GB" sz="1400" dirty="0">
                  <a:solidFill>
                    <a:prstClr val="white"/>
                  </a:solidFill>
                </a:rPr>
                <a:t>have used the DTS Help Desk</a:t>
              </a:r>
            </a:p>
          </p:txBody>
        </p:sp>
      </p:grpSp>
      <p:sp>
        <p:nvSpPr>
          <p:cNvPr id="17" name="TextBox 16"/>
          <p:cNvSpPr txBox="1"/>
          <p:nvPr/>
        </p:nvSpPr>
        <p:spPr>
          <a:xfrm>
            <a:off x="5983560" y="739324"/>
            <a:ext cx="1656184" cy="307777"/>
          </a:xfrm>
          <a:prstGeom prst="rect">
            <a:avLst/>
          </a:prstGeom>
          <a:solidFill>
            <a:schemeClr val="bg1"/>
          </a:solidFill>
          <a:ln>
            <a:noFill/>
          </a:ln>
        </p:spPr>
        <p:txBody>
          <a:bodyPr wrap="square" rtlCol="0">
            <a:spAutoFit/>
          </a:bodyPr>
          <a:lstStyle/>
          <a:p>
            <a:pPr algn="ctr"/>
            <a:r>
              <a:rPr lang="en-GB" sz="1400" dirty="0">
                <a:solidFill>
                  <a:srgbClr val="6D6E71"/>
                </a:solidFill>
              </a:rPr>
              <a:t>Help Desk</a:t>
            </a:r>
          </a:p>
        </p:txBody>
      </p:sp>
      <p:graphicFrame>
        <p:nvGraphicFramePr>
          <p:cNvPr id="21" name="Content Placeholder 4"/>
          <p:cNvGraphicFramePr>
            <a:graphicFrameLocks noGrp="1"/>
          </p:cNvGraphicFramePr>
          <p:nvPr>
            <p:ph idx="13"/>
            <p:extLst>
              <p:ext uri="{D42A27DB-BD31-4B8C-83A1-F6EECF244321}">
                <p14:modId xmlns:p14="http://schemas.microsoft.com/office/powerpoint/2010/main" val="2954377116"/>
              </p:ext>
            </p:extLst>
          </p:nvPr>
        </p:nvGraphicFramePr>
        <p:xfrm>
          <a:off x="8096081" y="1214116"/>
          <a:ext cx="893001" cy="4928092"/>
        </p:xfrm>
        <a:graphic>
          <a:graphicData uri="http://schemas.openxmlformats.org/drawingml/2006/table">
            <a:tbl>
              <a:tblPr firstRow="1" bandRow="1">
                <a:tableStyleId>{5C22544A-7EE6-4342-B048-85BDC9FD1C3A}</a:tableStyleId>
              </a:tblPr>
              <a:tblGrid>
                <a:gridCol w="893001">
                  <a:extLst>
                    <a:ext uri="{9D8B030D-6E8A-4147-A177-3AD203B41FA5}">
                      <a16:colId xmlns:a16="http://schemas.microsoft.com/office/drawing/2014/main" val="20000"/>
                    </a:ext>
                  </a:extLst>
                </a:gridCol>
              </a:tblGrid>
              <a:tr h="463277">
                <a:tc>
                  <a:txBody>
                    <a:bodyPr/>
                    <a:lstStyle/>
                    <a:p>
                      <a:pPr algn="ctr"/>
                      <a:r>
                        <a:rPr lang="en-GB" sz="1200" dirty="0">
                          <a:solidFill>
                            <a:schemeClr val="tx1"/>
                          </a:solidFill>
                          <a:latin typeface="+mj-lt"/>
                        </a:rPr>
                        <a:t>Mean Score</a:t>
                      </a:r>
                    </a:p>
                  </a:txBody>
                  <a:tcPr>
                    <a:noFill/>
                  </a:tcPr>
                </a:tc>
                <a:extLst>
                  <a:ext uri="{0D108BD9-81ED-4DB2-BD59-A6C34878D82A}">
                    <a16:rowId xmlns:a16="http://schemas.microsoft.com/office/drawing/2014/main" val="10000"/>
                  </a:ext>
                </a:extLst>
              </a:tr>
              <a:tr h="59947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j-lt"/>
                        </a:rPr>
                        <a:t>Overall</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1"/>
                          </a:solidFill>
                          <a:latin typeface="+mj-lt"/>
                        </a:rPr>
                        <a:t>2016</a:t>
                      </a:r>
                    </a:p>
                    <a:p>
                      <a:pPr algn="ctr"/>
                      <a:endParaRPr lang="en-GB" sz="1200" dirty="0">
                        <a:solidFill>
                          <a:schemeClr val="tx1"/>
                        </a:solidFill>
                        <a:latin typeface="+mj-lt"/>
                      </a:endParaRPr>
                    </a:p>
                  </a:txBody>
                  <a:tcPr>
                    <a:noFill/>
                  </a:tcPr>
                </a:tc>
                <a:extLst>
                  <a:ext uri="{0D108BD9-81ED-4DB2-BD59-A6C34878D82A}">
                    <a16:rowId xmlns:a16="http://schemas.microsoft.com/office/drawing/2014/main" val="10001"/>
                  </a:ext>
                </a:extLst>
              </a:tr>
              <a:tr h="751487">
                <a:tc>
                  <a:txBody>
                    <a:bodyPr/>
                    <a:lstStyle/>
                    <a:p>
                      <a:pPr algn="ctr"/>
                      <a:r>
                        <a:rPr lang="en-GB" sz="1200" dirty="0">
                          <a:latin typeface="+mj-lt"/>
                          <a:cs typeface="Calibri" pitchFamily="34" charset="0"/>
                        </a:rPr>
                        <a:t>4.3</a:t>
                      </a:r>
                    </a:p>
                  </a:txBody>
                  <a:tcPr marL="45720" marR="45720">
                    <a:noFill/>
                  </a:tcPr>
                </a:tc>
                <a:extLst>
                  <a:ext uri="{0D108BD9-81ED-4DB2-BD59-A6C34878D82A}">
                    <a16:rowId xmlns:a16="http://schemas.microsoft.com/office/drawing/2014/main" val="10002"/>
                  </a:ext>
                </a:extLst>
              </a:tr>
              <a:tr h="792088">
                <a:tc>
                  <a:txBody>
                    <a:bodyPr/>
                    <a:lstStyle/>
                    <a:p>
                      <a:pPr algn="ctr"/>
                      <a:r>
                        <a:rPr lang="en-GB" sz="1200" dirty="0">
                          <a:latin typeface="+mj-lt"/>
                          <a:cs typeface="Calibri" pitchFamily="34" charset="0"/>
                        </a:rPr>
                        <a:t>4.2</a:t>
                      </a:r>
                    </a:p>
                  </a:txBody>
                  <a:tcPr marL="45720" marR="45720">
                    <a:noFill/>
                  </a:tcPr>
                </a:tc>
                <a:extLst>
                  <a:ext uri="{0D108BD9-81ED-4DB2-BD59-A6C34878D82A}">
                    <a16:rowId xmlns:a16="http://schemas.microsoft.com/office/drawing/2014/main" val="10003"/>
                  </a:ext>
                </a:extLst>
              </a:tr>
              <a:tr h="792088">
                <a:tc>
                  <a:txBody>
                    <a:bodyPr/>
                    <a:lstStyle/>
                    <a:p>
                      <a:pPr algn="ctr"/>
                      <a:r>
                        <a:rPr lang="en-GB" sz="1200" dirty="0">
                          <a:latin typeface="+mj-lt"/>
                          <a:cs typeface="Calibri" pitchFamily="34" charset="0"/>
                        </a:rPr>
                        <a:t>4.2</a:t>
                      </a:r>
                    </a:p>
                  </a:txBody>
                  <a:tcPr marL="45720" marR="45720">
                    <a:noFill/>
                  </a:tcPr>
                </a:tc>
                <a:extLst>
                  <a:ext uri="{0D108BD9-81ED-4DB2-BD59-A6C34878D82A}">
                    <a16:rowId xmlns:a16="http://schemas.microsoft.com/office/drawing/2014/main" val="10004"/>
                  </a:ext>
                </a:extLst>
              </a:tr>
              <a:tr h="792088">
                <a:tc>
                  <a:txBody>
                    <a:bodyPr/>
                    <a:lstStyle/>
                    <a:p>
                      <a:pPr algn="ctr"/>
                      <a:r>
                        <a:rPr lang="en-GB" sz="1200" dirty="0">
                          <a:latin typeface="+mj-lt"/>
                          <a:cs typeface="Calibri" pitchFamily="34" charset="0"/>
                        </a:rPr>
                        <a:t>4.2</a:t>
                      </a:r>
                    </a:p>
                  </a:txBody>
                  <a:tcPr marL="45720" marR="45720">
                    <a:noFill/>
                  </a:tcPr>
                </a:tc>
                <a:extLst>
                  <a:ext uri="{0D108BD9-81ED-4DB2-BD59-A6C34878D82A}">
                    <a16:rowId xmlns:a16="http://schemas.microsoft.com/office/drawing/2014/main" val="10005"/>
                  </a:ext>
                </a:extLst>
              </a:tr>
              <a:tr h="696984">
                <a:tc>
                  <a:txBody>
                    <a:bodyPr/>
                    <a:lstStyle/>
                    <a:p>
                      <a:pPr algn="ctr"/>
                      <a:r>
                        <a:rPr lang="en-GB" sz="1200" dirty="0">
                          <a:latin typeface="+mj-lt"/>
                          <a:cs typeface="Calibri" pitchFamily="34" charset="0"/>
                        </a:rPr>
                        <a:t>4.1</a:t>
                      </a:r>
                    </a:p>
                  </a:txBody>
                  <a:tcPr marL="45720" marR="45720">
                    <a:no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489654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18394" y="2636912"/>
            <a:ext cx="1445494" cy="3528392"/>
          </a:xfrm>
          <a:prstGeom prst="roundRect">
            <a:avLst/>
          </a:prstGeom>
          <a:noFill/>
          <a:ln w="12700">
            <a:solidFill>
              <a:srgbClr val="1268B3"/>
            </a:solidFill>
            <a:prstDash val="sysDo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Slide Number Placeholder 2"/>
          <p:cNvSpPr>
            <a:spLocks noGrp="1"/>
          </p:cNvSpPr>
          <p:nvPr>
            <p:ph type="sldNum" sz="quarter" idx="4"/>
          </p:nvPr>
        </p:nvSpPr>
        <p:spPr/>
        <p:txBody>
          <a:bodyPr/>
          <a:lstStyle/>
          <a:p>
            <a:fld id="{A4C18273-3B06-4AC5-BD96-A00D2AA2E2E6}" type="slidenum">
              <a:rPr lang="en-GB" smtClean="0"/>
              <a:pPr/>
              <a:t>18</a:t>
            </a:fld>
            <a:endParaRPr lang="en-GB" dirty="0"/>
          </a:p>
        </p:txBody>
      </p:sp>
      <p:graphicFrame>
        <p:nvGraphicFramePr>
          <p:cNvPr id="4" name="Chart 3"/>
          <p:cNvGraphicFramePr/>
          <p:nvPr>
            <p:extLst>
              <p:ext uri="{D42A27DB-BD31-4B8C-83A1-F6EECF244321}">
                <p14:modId xmlns:p14="http://schemas.microsoft.com/office/powerpoint/2010/main" val="401316571"/>
              </p:ext>
            </p:extLst>
          </p:nvPr>
        </p:nvGraphicFramePr>
        <p:xfrm>
          <a:off x="162306" y="1800198"/>
          <a:ext cx="8874190" cy="4921528"/>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1"/>
          <p:cNvSpPr txBox="1">
            <a:spLocks/>
          </p:cNvSpPr>
          <p:nvPr/>
        </p:nvSpPr>
        <p:spPr>
          <a:xfrm>
            <a:off x="62306" y="-107029"/>
            <a:ext cx="9081694" cy="9087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GB" sz="1600" dirty="0">
                <a:solidFill>
                  <a:srgbClr val="6D6E71"/>
                </a:solidFill>
                <a:ea typeface="Verdana" panose="020B0604030504040204" pitchFamily="34" charset="0"/>
                <a:cs typeface="Verdana" panose="020B0604030504040204" pitchFamily="34" charset="0"/>
              </a:rPr>
              <a:t>Monthly operation reports and user performance reports are the most used and used by around half. Just under half don’t use any of these reports at all</a:t>
            </a:r>
          </a:p>
        </p:txBody>
      </p:sp>
      <p:sp>
        <p:nvSpPr>
          <p:cNvPr id="14" name="TextBox 13"/>
          <p:cNvSpPr txBox="1"/>
          <p:nvPr/>
        </p:nvSpPr>
        <p:spPr>
          <a:xfrm>
            <a:off x="0" y="1207786"/>
            <a:ext cx="2843808" cy="349006"/>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Reporting tools used</a:t>
            </a:r>
          </a:p>
        </p:txBody>
      </p:sp>
      <p:sp>
        <p:nvSpPr>
          <p:cNvPr id="17" name="TextBox 16"/>
          <p:cNvSpPr txBox="1"/>
          <p:nvPr/>
        </p:nvSpPr>
        <p:spPr>
          <a:xfrm>
            <a:off x="5724128" y="692696"/>
            <a:ext cx="2088231" cy="307777"/>
          </a:xfrm>
          <a:prstGeom prst="rect">
            <a:avLst/>
          </a:prstGeom>
          <a:solidFill>
            <a:schemeClr val="bg1"/>
          </a:solidFill>
          <a:ln>
            <a:noFill/>
          </a:ln>
        </p:spPr>
        <p:txBody>
          <a:bodyPr wrap="square" rtlCol="0">
            <a:spAutoFit/>
          </a:bodyPr>
          <a:lstStyle/>
          <a:p>
            <a:r>
              <a:rPr lang="en-GB" sz="1400" dirty="0">
                <a:solidFill>
                  <a:srgbClr val="6D6E71"/>
                </a:solidFill>
              </a:rPr>
              <a:t>Reporting tools used</a:t>
            </a:r>
          </a:p>
        </p:txBody>
      </p:sp>
      <p:sp>
        <p:nvSpPr>
          <p:cNvPr id="25" name="TextBox 24"/>
          <p:cNvSpPr txBox="1"/>
          <p:nvPr/>
        </p:nvSpPr>
        <p:spPr>
          <a:xfrm>
            <a:off x="494111" y="1992945"/>
            <a:ext cx="1624283" cy="307777"/>
          </a:xfrm>
          <a:prstGeom prst="rect">
            <a:avLst/>
          </a:prstGeom>
          <a:noFill/>
        </p:spPr>
        <p:txBody>
          <a:bodyPr wrap="square" rtlCol="0">
            <a:spAutoFit/>
          </a:bodyPr>
          <a:lstStyle/>
          <a:p>
            <a:r>
              <a:rPr lang="en-GB" sz="1400" b="1" dirty="0">
                <a:solidFill>
                  <a:srgbClr val="6D6E71"/>
                </a:solidFill>
              </a:rPr>
              <a:t>Reports used</a:t>
            </a:r>
            <a:endParaRPr lang="en-GB" sz="1050" b="1" dirty="0">
              <a:solidFill>
                <a:srgbClr val="6D6E71"/>
              </a:solidFill>
            </a:endParaRPr>
          </a:p>
        </p:txBody>
      </p:sp>
    </p:spTree>
    <p:extLst>
      <p:ext uri="{BB962C8B-B14F-4D97-AF65-F5344CB8AC3E}">
        <p14:creationId xmlns:p14="http://schemas.microsoft.com/office/powerpoint/2010/main" val="14794155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9" y="-2"/>
            <a:ext cx="9157649"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A4C18273-3B06-4AC5-BD96-A00D2AA2E2E6}" type="slidenum">
              <a:rPr lang="en-GB" smtClean="0"/>
              <a:pPr/>
              <a:t>19</a:t>
            </a:fld>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3648" y="2552918"/>
            <a:ext cx="7654696" cy="2460258"/>
          </a:xfrm>
          <a:prstGeom prst="rect">
            <a:avLst/>
          </a:prstGeom>
        </p:spPr>
      </p:pic>
      <p:sp>
        <p:nvSpPr>
          <p:cNvPr id="14" name="Rectangle 31"/>
          <p:cNvSpPr>
            <a:spLocks noChangeArrowheads="1"/>
          </p:cNvSpPr>
          <p:nvPr/>
        </p:nvSpPr>
        <p:spPr bwMode="auto">
          <a:xfrm>
            <a:off x="142921" y="2636913"/>
            <a:ext cx="5869239" cy="230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lIns="0" tIns="0" rIns="0" bIns="0" anchor="ctr"/>
          <a:lstStyle>
            <a:lvl1pPr defTabSz="966788" eaLnBrk="0" hangingPunct="0">
              <a:tabLst>
                <a:tab pos="474663" algn="l"/>
              </a:tabLst>
              <a:defRPr>
                <a:solidFill>
                  <a:schemeClr val="tx1"/>
                </a:solidFill>
                <a:latin typeface="Arial" charset="0"/>
              </a:defRPr>
            </a:lvl1pPr>
            <a:lvl2pPr marL="742950" indent="-285750" defTabSz="966788" eaLnBrk="0" hangingPunct="0">
              <a:tabLst>
                <a:tab pos="474663" algn="l"/>
              </a:tabLst>
              <a:defRPr>
                <a:solidFill>
                  <a:schemeClr val="tx1"/>
                </a:solidFill>
                <a:latin typeface="Arial" charset="0"/>
              </a:defRPr>
            </a:lvl2pPr>
            <a:lvl3pPr marL="1143000" indent="-228600" defTabSz="966788" eaLnBrk="0" hangingPunct="0">
              <a:tabLst>
                <a:tab pos="474663" algn="l"/>
              </a:tabLst>
              <a:defRPr>
                <a:solidFill>
                  <a:schemeClr val="tx1"/>
                </a:solidFill>
                <a:latin typeface="Arial" charset="0"/>
              </a:defRPr>
            </a:lvl3pPr>
            <a:lvl4pPr marL="1600200" indent="-228600" defTabSz="966788" eaLnBrk="0" hangingPunct="0">
              <a:tabLst>
                <a:tab pos="474663" algn="l"/>
              </a:tabLst>
              <a:defRPr>
                <a:solidFill>
                  <a:schemeClr val="tx1"/>
                </a:solidFill>
                <a:latin typeface="Arial" charset="0"/>
              </a:defRPr>
            </a:lvl4pPr>
            <a:lvl5pPr marL="2057400" indent="-228600" defTabSz="966788" eaLnBrk="0" hangingPunct="0">
              <a:tabLst>
                <a:tab pos="474663" algn="l"/>
              </a:tabLst>
              <a:defRPr>
                <a:solidFill>
                  <a:schemeClr val="tx1"/>
                </a:solidFill>
                <a:latin typeface="Arial" charset="0"/>
              </a:defRPr>
            </a:lvl5pPr>
            <a:lvl6pPr marL="2514600" indent="-228600" defTabSz="966788" eaLnBrk="0" fontAlgn="base" hangingPunct="0">
              <a:spcBef>
                <a:spcPct val="0"/>
              </a:spcBef>
              <a:spcAft>
                <a:spcPct val="0"/>
              </a:spcAft>
              <a:tabLst>
                <a:tab pos="474663" algn="l"/>
              </a:tabLst>
              <a:defRPr>
                <a:solidFill>
                  <a:schemeClr val="tx1"/>
                </a:solidFill>
                <a:latin typeface="Arial" charset="0"/>
              </a:defRPr>
            </a:lvl6pPr>
            <a:lvl7pPr marL="2971800" indent="-228600" defTabSz="966788" eaLnBrk="0" fontAlgn="base" hangingPunct="0">
              <a:spcBef>
                <a:spcPct val="0"/>
              </a:spcBef>
              <a:spcAft>
                <a:spcPct val="0"/>
              </a:spcAft>
              <a:tabLst>
                <a:tab pos="474663" algn="l"/>
              </a:tabLst>
              <a:defRPr>
                <a:solidFill>
                  <a:schemeClr val="tx1"/>
                </a:solidFill>
                <a:latin typeface="Arial" charset="0"/>
              </a:defRPr>
            </a:lvl7pPr>
            <a:lvl8pPr marL="3429000" indent="-228600" defTabSz="966788" eaLnBrk="0" fontAlgn="base" hangingPunct="0">
              <a:spcBef>
                <a:spcPct val="0"/>
              </a:spcBef>
              <a:spcAft>
                <a:spcPct val="0"/>
              </a:spcAft>
              <a:tabLst>
                <a:tab pos="474663" algn="l"/>
              </a:tabLst>
              <a:defRPr>
                <a:solidFill>
                  <a:schemeClr val="tx1"/>
                </a:solidFill>
                <a:latin typeface="Arial" charset="0"/>
              </a:defRPr>
            </a:lvl8pPr>
            <a:lvl9pPr marL="3886200" indent="-228600" defTabSz="966788" eaLnBrk="0" fontAlgn="base" hangingPunct="0">
              <a:spcBef>
                <a:spcPct val="0"/>
              </a:spcBef>
              <a:spcAft>
                <a:spcPct val="0"/>
              </a:spcAft>
              <a:tabLst>
                <a:tab pos="474663" algn="l"/>
              </a:tabLst>
              <a:defRPr>
                <a:solidFill>
                  <a:schemeClr val="tx1"/>
                </a:solidFill>
                <a:latin typeface="Arial" charset="0"/>
              </a:defRPr>
            </a:lvl9pPr>
          </a:lstStyle>
          <a:p>
            <a:pPr eaLnBrk="1" hangingPunct="1">
              <a:lnSpc>
                <a:spcPct val="110000"/>
              </a:lnSpc>
              <a:spcBef>
                <a:spcPct val="20000"/>
              </a:spcBef>
              <a:buClr>
                <a:srgbClr val="000840"/>
              </a:buClr>
            </a:pPr>
            <a: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t>Enhancements and DTS in the future</a:t>
            </a:r>
            <a:br>
              <a:rPr lang="en-GB" alt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br>
            <a:endParaRPr lang="en-GB" altLang="en-US" sz="2000" i="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9477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2"/>
        </a:solidFill>
        <a:effectLst/>
      </p:bgPr>
    </p:bg>
    <p:spTree>
      <p:nvGrpSpPr>
        <p:cNvPr id="1" name=""/>
        <p:cNvGrpSpPr/>
        <p:nvPr/>
      </p:nvGrpSpPr>
      <p:grpSpPr>
        <a:xfrm>
          <a:off x="0" y="0"/>
          <a:ext cx="0" cy="0"/>
          <a:chOff x="0" y="0"/>
          <a:chExt cx="0" cy="0"/>
        </a:xfrm>
      </p:grpSpPr>
      <p:pic>
        <p:nvPicPr>
          <p:cNvPr id="2050" name="Picture 2" descr="P:\RESEARCH\RESOURCES\Imagebank\Technology\blue backgrou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568"/>
            <a:ext cx="9144000" cy="68374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JS_coloured-backgrounds-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837363"/>
          </a:xfrm>
          <a:prstGeom prst="rect">
            <a:avLst/>
          </a:prstGeom>
        </p:spPr>
      </p:pic>
      <p:sp>
        <p:nvSpPr>
          <p:cNvPr id="6" name="TextBox 5"/>
          <p:cNvSpPr txBox="1"/>
          <p:nvPr/>
        </p:nvSpPr>
        <p:spPr>
          <a:xfrm>
            <a:off x="323528" y="529516"/>
            <a:ext cx="7510611" cy="523220"/>
          </a:xfrm>
          <a:prstGeom prst="rect">
            <a:avLst/>
          </a:prstGeom>
          <a:noFill/>
        </p:spPr>
        <p:txBody>
          <a:bodyPr wrap="square" rtlCol="0">
            <a:spAutoFit/>
          </a:bodyPr>
          <a:lstStyle>
            <a:defPPr>
              <a:defRPr lang="en-US"/>
            </a:defPPr>
            <a:lvl1pPr>
              <a:defRPr sz="4000" b="1" baseline="3000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GB" sz="2800" b="0" baseline="0" dirty="0">
                <a:solidFill>
                  <a:prstClr val="white"/>
                </a:solidFill>
              </a:rPr>
              <a:t>Data Transfer Services Results</a:t>
            </a:r>
            <a:endParaRPr lang="en-US" sz="2800" b="0" baseline="0" dirty="0">
              <a:solidFill>
                <a:prstClr val="white"/>
              </a:solidFill>
            </a:endParaRPr>
          </a:p>
        </p:txBody>
      </p:sp>
      <p:sp>
        <p:nvSpPr>
          <p:cNvPr id="7" name="Slide Number Placeholder 7"/>
          <p:cNvSpPr>
            <a:spLocks noGrp="1"/>
          </p:cNvSpPr>
          <p:nvPr>
            <p:ph type="sldNum" sz="quarter" idx="4"/>
          </p:nvPr>
        </p:nvSpPr>
        <p:spPr>
          <a:xfrm>
            <a:off x="-27693" y="6594813"/>
            <a:ext cx="1043608" cy="246221"/>
          </a:xfrm>
        </p:spPr>
        <p:txBody>
          <a:bodyPr/>
          <a:lstStyle/>
          <a:p>
            <a:fld id="{A4C18273-3B06-4AC5-BD96-A00D2AA2E2E6}" type="slidenum">
              <a:rPr lang="en-GB" sz="1000" smtClean="0"/>
              <a:pPr/>
              <a:t>2</a:t>
            </a:fld>
            <a:endParaRPr lang="en-GB" sz="1000" dirty="0"/>
          </a:p>
        </p:txBody>
      </p:sp>
    </p:spTree>
    <p:extLst>
      <p:ext uri="{BB962C8B-B14F-4D97-AF65-F5344CB8AC3E}">
        <p14:creationId xmlns:p14="http://schemas.microsoft.com/office/powerpoint/2010/main" val="1816366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ext uri="{D42A27DB-BD31-4B8C-83A1-F6EECF244321}">
                <p14:modId xmlns:p14="http://schemas.microsoft.com/office/powerpoint/2010/main" val="1388833586"/>
              </p:ext>
            </p:extLst>
          </p:nvPr>
        </p:nvGraphicFramePr>
        <p:xfrm>
          <a:off x="302424" y="1558345"/>
          <a:ext cx="8728930" cy="4702199"/>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a:xfrm>
            <a:off x="19534" y="-12171"/>
            <a:ext cx="9011820" cy="776875"/>
          </a:xfrm>
        </p:spPr>
        <p:txBody>
          <a:bodyPr>
            <a:noAutofit/>
          </a:bodyPr>
          <a:lstStyle/>
          <a:p>
            <a:r>
              <a:rPr lang="en-GB" i="0" dirty="0"/>
              <a:t>Although more than half are aware of the training available, uptake is low. Face to face training has been accessed by just over a fifth</a:t>
            </a:r>
            <a:endParaRPr lang="en-GB" sz="1400" i="0" dirty="0"/>
          </a:p>
        </p:txBody>
      </p:sp>
      <p:sp>
        <p:nvSpPr>
          <p:cNvPr id="6" name="TextBox 5"/>
          <p:cNvSpPr txBox="1"/>
          <p:nvPr/>
        </p:nvSpPr>
        <p:spPr>
          <a:xfrm>
            <a:off x="0" y="1204515"/>
            <a:ext cx="2698955"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Awareness of DTS training</a:t>
            </a:r>
          </a:p>
        </p:txBody>
      </p:sp>
      <p:sp>
        <p:nvSpPr>
          <p:cNvPr id="4" name="Slide Number Placeholder 3"/>
          <p:cNvSpPr>
            <a:spLocks noGrp="1"/>
          </p:cNvSpPr>
          <p:nvPr>
            <p:ph type="sldNum" sz="quarter" idx="12"/>
          </p:nvPr>
        </p:nvSpPr>
        <p:spPr>
          <a:xfrm>
            <a:off x="0" y="6588547"/>
            <a:ext cx="1043608" cy="246221"/>
          </a:xfrm>
        </p:spPr>
        <p:txBody>
          <a:bodyPr/>
          <a:lstStyle/>
          <a:p>
            <a:fld id="{A4C18273-3B06-4AC5-BD96-A00D2AA2E2E6}" type="slidenum">
              <a:rPr lang="en-GB" smtClean="0"/>
              <a:pPr/>
              <a:t>20</a:t>
            </a:fld>
            <a:endParaRPr lang="en-GB" dirty="0"/>
          </a:p>
        </p:txBody>
      </p:sp>
      <p:sp>
        <p:nvSpPr>
          <p:cNvPr id="11" name="TextBox 10"/>
          <p:cNvSpPr txBox="1"/>
          <p:nvPr/>
        </p:nvSpPr>
        <p:spPr>
          <a:xfrm>
            <a:off x="5892850" y="764704"/>
            <a:ext cx="2118529" cy="307777"/>
          </a:xfrm>
          <a:prstGeom prst="rect">
            <a:avLst/>
          </a:prstGeom>
          <a:solidFill>
            <a:schemeClr val="bg1"/>
          </a:solidFill>
          <a:ln>
            <a:noFill/>
          </a:ln>
        </p:spPr>
        <p:txBody>
          <a:bodyPr wrap="square" rtlCol="0">
            <a:spAutoFit/>
          </a:bodyPr>
          <a:lstStyle/>
          <a:p>
            <a:pPr algn="ctr"/>
            <a:r>
              <a:rPr lang="en-GB" sz="1400" dirty="0">
                <a:solidFill>
                  <a:srgbClr val="6D6E71"/>
                </a:solidFill>
              </a:rPr>
              <a:t>DTS Training</a:t>
            </a:r>
          </a:p>
        </p:txBody>
      </p:sp>
      <p:sp>
        <p:nvSpPr>
          <p:cNvPr id="2" name="TextBox 1"/>
          <p:cNvSpPr txBox="1"/>
          <p:nvPr/>
        </p:nvSpPr>
        <p:spPr>
          <a:xfrm>
            <a:off x="4067944" y="6105597"/>
            <a:ext cx="2160240" cy="276999"/>
          </a:xfrm>
          <a:prstGeom prst="rect">
            <a:avLst/>
          </a:prstGeom>
          <a:noFill/>
        </p:spPr>
        <p:txBody>
          <a:bodyPr wrap="square" rtlCol="0">
            <a:spAutoFit/>
          </a:bodyPr>
          <a:lstStyle/>
          <a:p>
            <a:r>
              <a:rPr lang="en-GB" sz="1200" dirty="0">
                <a:solidFill>
                  <a:srgbClr val="6D6E71"/>
                </a:solidFill>
              </a:rPr>
              <a:t>% of participants </a:t>
            </a:r>
          </a:p>
        </p:txBody>
      </p:sp>
      <p:sp>
        <p:nvSpPr>
          <p:cNvPr id="10" name="TextBox 9"/>
          <p:cNvSpPr txBox="1"/>
          <p:nvPr/>
        </p:nvSpPr>
        <p:spPr>
          <a:xfrm>
            <a:off x="-53365" y="894661"/>
            <a:ext cx="3600400" cy="261610"/>
          </a:xfrm>
          <a:prstGeom prst="rect">
            <a:avLst/>
          </a:prstGeom>
          <a:noFill/>
        </p:spPr>
        <p:txBody>
          <a:bodyPr wrap="square" rtlCol="0">
            <a:spAutoFit/>
          </a:bodyPr>
          <a:lstStyle/>
          <a:p>
            <a:r>
              <a:rPr lang="en-GB" sz="1050" dirty="0">
                <a:solidFill>
                  <a:srgbClr val="6D6E71"/>
                </a:solidFill>
              </a:rPr>
              <a:t>All online survey &amp; CATI  DTS n=60</a:t>
            </a:r>
          </a:p>
        </p:txBody>
      </p:sp>
    </p:spTree>
    <p:extLst>
      <p:ext uri="{BB962C8B-B14F-4D97-AF65-F5344CB8AC3E}">
        <p14:creationId xmlns:p14="http://schemas.microsoft.com/office/powerpoint/2010/main" val="2365300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41" name="Title 7"/>
          <p:cNvSpPr txBox="1">
            <a:spLocks/>
          </p:cNvSpPr>
          <p:nvPr/>
        </p:nvSpPr>
        <p:spPr>
          <a:xfrm>
            <a:off x="192570" y="222746"/>
            <a:ext cx="8513985" cy="539752"/>
          </a:xfrm>
          <a:prstGeom prst="rect">
            <a:avLst/>
          </a:prstGeom>
        </p:spPr>
        <p:txBody>
          <a:bodyPr vert="horz" lIns="91440" tIns="45720" rIns="91440" bIns="45720" rtlCol="0" anchor="ctr">
            <a:noAutofit/>
          </a:bodyPr>
          <a:lstStyle>
            <a:lvl1pPr algn="l" defTabSz="914400" rtl="0" eaLnBrk="1" latinLnBrk="0" hangingPunct="1">
              <a:spcBef>
                <a:spcPct val="0"/>
              </a:spcBef>
              <a:buNone/>
              <a:defRPr sz="1600" b="0" i="1"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r>
              <a:rPr lang="en-GB" i="0" dirty="0"/>
              <a:t>There is interest amongst customers for training using a new online delivery method as it would aid training and reduce time and travel</a:t>
            </a:r>
          </a:p>
        </p:txBody>
      </p:sp>
      <p:pic>
        <p:nvPicPr>
          <p:cNvPr id="30" name="Picture 29" descr="paper-notepad-isolated-white-background-34538987_RT.png"/>
          <p:cNvPicPr>
            <a:picLocks noChangeAspect="1"/>
          </p:cNvPicPr>
          <p:nvPr/>
        </p:nvPicPr>
        <p:blipFill rotWithShape="1">
          <a:blip r:embed="rId3" cstate="print">
            <a:extLst>
              <a:ext uri="{28A0092B-C50C-407E-A947-70E740481C1C}">
                <a14:useLocalDpi xmlns:a14="http://schemas.microsoft.com/office/drawing/2010/main" val="0"/>
              </a:ext>
            </a:extLst>
          </a:blip>
          <a:srcRect r="33585" b="5231"/>
          <a:stretch/>
        </p:blipFill>
        <p:spPr>
          <a:xfrm flipH="1">
            <a:off x="253998" y="1101203"/>
            <a:ext cx="3184412" cy="5178241"/>
          </a:xfrm>
          <a:prstGeom prst="rect">
            <a:avLst/>
          </a:prstGeom>
        </p:spPr>
      </p:pic>
      <p:sp>
        <p:nvSpPr>
          <p:cNvPr id="32" name="Title 5"/>
          <p:cNvSpPr>
            <a:spLocks noGrp="1"/>
          </p:cNvSpPr>
          <p:nvPr>
            <p:ph type="title"/>
          </p:nvPr>
        </p:nvSpPr>
        <p:spPr>
          <a:xfrm>
            <a:off x="310444" y="1905559"/>
            <a:ext cx="2681111" cy="4515556"/>
          </a:xfrm>
        </p:spPr>
        <p:txBody>
          <a:bodyPr>
            <a:noAutofit/>
          </a:bodyPr>
          <a:lstStyle/>
          <a:p>
            <a:pPr algn="ctr"/>
            <a:r>
              <a:rPr lang="en-GB" dirty="0" err="1"/>
              <a:t>ElectraLink</a:t>
            </a:r>
            <a:r>
              <a:rPr lang="en-GB" dirty="0"/>
              <a:t> would like to introduce a </a:t>
            </a:r>
            <a:r>
              <a:rPr lang="en-GB" b="1" dirty="0"/>
              <a:t>new online delivery method </a:t>
            </a:r>
            <a:r>
              <a:rPr lang="en-GB" dirty="0"/>
              <a:t>for its training, providing 2-hour classes on features of the DTS and Webtools, over the course of 6 weeks, with a new topic </a:t>
            </a:r>
            <a:br>
              <a:rPr lang="en-GB" dirty="0"/>
            </a:br>
            <a:r>
              <a:rPr lang="en-GB" dirty="0"/>
              <a:t>each week. </a:t>
            </a:r>
            <a:br>
              <a:rPr lang="en-GB" dirty="0"/>
            </a:br>
            <a:br>
              <a:rPr lang="en-GB" dirty="0"/>
            </a:br>
            <a:endParaRPr lang="en-GB" dirty="0">
              <a:effectLst/>
            </a:endParaRPr>
          </a:p>
        </p:txBody>
      </p:sp>
      <p:sp>
        <p:nvSpPr>
          <p:cNvPr id="52" name="Rectangular Callout 51"/>
          <p:cNvSpPr/>
          <p:nvPr/>
        </p:nvSpPr>
        <p:spPr>
          <a:xfrm>
            <a:off x="3527780" y="1749777"/>
            <a:ext cx="2469442" cy="2822223"/>
          </a:xfrm>
          <a:prstGeom prst="wedgeRectCallout">
            <a:avLst>
              <a:gd name="adj1" fmla="val 8266"/>
              <a:gd name="adj2" fmla="val 2779"/>
            </a:avLst>
          </a:prstGeom>
          <a:solidFill>
            <a:schemeClr val="accent2"/>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i="1" dirty="0">
                <a:solidFill>
                  <a:prstClr val="white"/>
                </a:solidFill>
              </a:rPr>
              <a:t>“</a:t>
            </a:r>
            <a:r>
              <a:rPr lang="en-GB" sz="1400" i="1" dirty="0">
                <a:solidFill>
                  <a:prstClr val="white"/>
                </a:solidFill>
              </a:rPr>
              <a:t>I am fully supportive </a:t>
            </a:r>
            <a:br>
              <a:rPr lang="en-GB" sz="1400" i="1" dirty="0">
                <a:solidFill>
                  <a:prstClr val="white"/>
                </a:solidFill>
              </a:rPr>
            </a:br>
            <a:r>
              <a:rPr lang="en-GB" sz="1400" i="1" dirty="0">
                <a:solidFill>
                  <a:prstClr val="white"/>
                </a:solidFill>
              </a:rPr>
              <a:t>of this … it gives more availability for people and also cuts time and money spent. The only thing is it might need additional training as </a:t>
            </a:r>
            <a:br>
              <a:rPr lang="en-GB" sz="1400" i="1" dirty="0">
                <a:solidFill>
                  <a:prstClr val="white"/>
                </a:solidFill>
              </a:rPr>
            </a:br>
            <a:r>
              <a:rPr lang="en-GB" sz="1400" i="1" dirty="0">
                <a:solidFill>
                  <a:prstClr val="white"/>
                </a:solidFill>
              </a:rPr>
              <a:t>it isn't face to face or one </a:t>
            </a:r>
            <a:br>
              <a:rPr lang="en-GB" sz="1400" i="1" dirty="0">
                <a:solidFill>
                  <a:prstClr val="white"/>
                </a:solidFill>
              </a:rPr>
            </a:br>
            <a:r>
              <a:rPr lang="en-GB" sz="1400" i="1" dirty="0">
                <a:solidFill>
                  <a:prstClr val="white"/>
                </a:solidFill>
              </a:rPr>
              <a:t>to one and that is something which is also beneficial.”</a:t>
            </a:r>
          </a:p>
        </p:txBody>
      </p:sp>
      <p:sp>
        <p:nvSpPr>
          <p:cNvPr id="53" name="Rectangular Callout 52"/>
          <p:cNvSpPr/>
          <p:nvPr/>
        </p:nvSpPr>
        <p:spPr>
          <a:xfrm>
            <a:off x="6138333" y="1745407"/>
            <a:ext cx="2681112" cy="1262052"/>
          </a:xfrm>
          <a:prstGeom prst="wedgeRectCallout">
            <a:avLst>
              <a:gd name="adj1" fmla="val 31738"/>
              <a:gd name="adj2" fmla="val -11890"/>
            </a:avLst>
          </a:prstGeom>
          <a:solidFill>
            <a:srgbClr val="FF0090"/>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i="1" dirty="0">
                <a:solidFill>
                  <a:prstClr val="white"/>
                </a:solidFill>
              </a:rPr>
              <a:t>“</a:t>
            </a:r>
            <a:r>
              <a:rPr lang="en-GB" sz="1400" i="1" dirty="0">
                <a:solidFill>
                  <a:prstClr val="white"/>
                </a:solidFill>
              </a:rPr>
              <a:t>Good idea, particularly useful for refresher training, for resource changes and </a:t>
            </a:r>
            <a:br>
              <a:rPr lang="en-GB" sz="1400" i="1" dirty="0">
                <a:solidFill>
                  <a:prstClr val="white"/>
                </a:solidFill>
              </a:rPr>
            </a:br>
            <a:r>
              <a:rPr lang="en-GB" sz="1400" i="1" dirty="0">
                <a:solidFill>
                  <a:prstClr val="white"/>
                </a:solidFill>
              </a:rPr>
              <a:t>for new entrants to the industry.”</a:t>
            </a:r>
          </a:p>
        </p:txBody>
      </p:sp>
      <p:sp>
        <p:nvSpPr>
          <p:cNvPr id="54" name="Rectangular Callout 53"/>
          <p:cNvSpPr/>
          <p:nvPr/>
        </p:nvSpPr>
        <p:spPr>
          <a:xfrm>
            <a:off x="3541889" y="4684889"/>
            <a:ext cx="2427112" cy="1594555"/>
          </a:xfrm>
          <a:prstGeom prst="wedgeRectCallout">
            <a:avLst>
              <a:gd name="adj1" fmla="val 7901"/>
              <a:gd name="adj2" fmla="val -4270"/>
            </a:avLst>
          </a:prstGeom>
          <a:solidFill>
            <a:schemeClr val="accent2"/>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i="1" dirty="0">
                <a:solidFill>
                  <a:prstClr val="white"/>
                </a:solidFill>
              </a:rPr>
              <a:t>“</a:t>
            </a:r>
            <a:r>
              <a:rPr lang="en-GB" sz="1400" i="1" dirty="0">
                <a:solidFill>
                  <a:prstClr val="white"/>
                </a:solidFill>
              </a:rPr>
              <a:t>Fantastic, from </a:t>
            </a:r>
            <a:br>
              <a:rPr lang="en-GB" sz="1400" i="1" dirty="0">
                <a:solidFill>
                  <a:prstClr val="white"/>
                </a:solidFill>
              </a:rPr>
            </a:br>
            <a:r>
              <a:rPr lang="en-GB" sz="1400" i="1" dirty="0">
                <a:solidFill>
                  <a:prstClr val="white"/>
                </a:solidFill>
              </a:rPr>
              <a:t>a working point of </a:t>
            </a:r>
            <a:br>
              <a:rPr lang="en-GB" sz="1400" i="1" dirty="0">
                <a:solidFill>
                  <a:prstClr val="white"/>
                </a:solidFill>
              </a:rPr>
            </a:br>
            <a:r>
              <a:rPr lang="en-GB" sz="1400" i="1" dirty="0">
                <a:solidFill>
                  <a:prstClr val="white"/>
                </a:solidFill>
              </a:rPr>
              <a:t>view and in terms of </a:t>
            </a:r>
            <a:br>
              <a:rPr lang="en-GB" sz="1400" i="1" dirty="0">
                <a:solidFill>
                  <a:prstClr val="white"/>
                </a:solidFill>
              </a:rPr>
            </a:br>
            <a:r>
              <a:rPr lang="en-GB" sz="1400" i="1" dirty="0">
                <a:solidFill>
                  <a:prstClr val="white"/>
                </a:solidFill>
              </a:rPr>
              <a:t>the wider industry, anything that can </a:t>
            </a:r>
            <a:br>
              <a:rPr lang="en-GB" sz="1400" i="1" dirty="0">
                <a:solidFill>
                  <a:prstClr val="white"/>
                </a:solidFill>
              </a:rPr>
            </a:br>
            <a:r>
              <a:rPr lang="en-GB" sz="1400" i="1" dirty="0">
                <a:solidFill>
                  <a:prstClr val="white"/>
                </a:solidFill>
              </a:rPr>
              <a:t>reduce time and travel </a:t>
            </a:r>
            <a:br>
              <a:rPr lang="en-GB" sz="1400" i="1" dirty="0">
                <a:solidFill>
                  <a:prstClr val="white"/>
                </a:solidFill>
              </a:rPr>
            </a:br>
            <a:r>
              <a:rPr lang="en-GB" sz="1400" i="1" dirty="0">
                <a:solidFill>
                  <a:prstClr val="white"/>
                </a:solidFill>
              </a:rPr>
              <a:t>is a good thing.”</a:t>
            </a:r>
          </a:p>
        </p:txBody>
      </p:sp>
      <p:sp>
        <p:nvSpPr>
          <p:cNvPr id="55" name="Rectangular Callout 54"/>
          <p:cNvSpPr/>
          <p:nvPr/>
        </p:nvSpPr>
        <p:spPr>
          <a:xfrm>
            <a:off x="6138333" y="3176795"/>
            <a:ext cx="2681112" cy="1354661"/>
          </a:xfrm>
          <a:prstGeom prst="wedgeRectCallout">
            <a:avLst>
              <a:gd name="adj1" fmla="val 24370"/>
              <a:gd name="adj2" fmla="val -19265"/>
            </a:avLst>
          </a:prstGeom>
          <a:solidFill>
            <a:srgbClr val="FF0090"/>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i="1" dirty="0">
                <a:solidFill>
                  <a:prstClr val="white"/>
                </a:solidFill>
              </a:rPr>
              <a:t>“</a:t>
            </a:r>
            <a:r>
              <a:rPr lang="en-GB" sz="1400" i="1" dirty="0">
                <a:solidFill>
                  <a:prstClr val="white"/>
                </a:solidFill>
              </a:rPr>
              <a:t>I think this is an environmentally friendly method of providing training whilst also saving time and money.”   </a:t>
            </a:r>
            <a:endParaRPr lang="en-GB" sz="1300" i="1" dirty="0">
              <a:solidFill>
                <a:prstClr val="white"/>
              </a:solidFill>
            </a:endParaRPr>
          </a:p>
        </p:txBody>
      </p:sp>
      <p:sp>
        <p:nvSpPr>
          <p:cNvPr id="50" name="Rectangle 1"/>
          <p:cNvSpPr>
            <a:spLocks noChangeArrowheads="1"/>
          </p:cNvSpPr>
          <p:nvPr/>
        </p:nvSpPr>
        <p:spPr bwMode="auto">
          <a:xfrm rot="21181343">
            <a:off x="3561373" y="929403"/>
            <a:ext cx="2324511" cy="678898"/>
          </a:xfrm>
          <a:prstGeom prst="rect">
            <a:avLst/>
          </a:prstGeom>
          <a:solidFill>
            <a:schemeClr val="accent2">
              <a:lumMod val="20000"/>
              <a:lumOff val="80000"/>
            </a:schemeClr>
          </a:solidFill>
          <a:ln w="9525" algn="ctr">
            <a:noFill/>
            <a:round/>
            <a:headEnd/>
            <a:tailEnd/>
          </a:ln>
          <a:effectLst>
            <a:outerShdw blurRad="50800" dist="38100" dir="2700000" algn="tl" rotWithShape="0">
              <a:srgbClr val="000000">
                <a:alpha val="43000"/>
              </a:srgbClr>
            </a:outerShdw>
          </a:effectLst>
        </p:spPr>
        <p:txBody>
          <a:bodyPr/>
          <a:lstStyle>
            <a:lvl1pPr>
              <a:spcBef>
                <a:spcPct val="20000"/>
              </a:spcBef>
              <a:buClr>
                <a:srgbClr val="FF33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FF33CC"/>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FF33CC"/>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9pPr>
          </a:lstStyle>
          <a:p>
            <a:pPr algn="ctr">
              <a:buFont typeface="Wingdings" panose="05000000000000000000" pitchFamily="2" charset="2"/>
              <a:buNone/>
              <a:defRPr/>
            </a:pPr>
            <a:r>
              <a:rPr lang="en-GB" sz="1800" b="1" kern="0" dirty="0">
                <a:solidFill>
                  <a:srgbClr val="6D6E71"/>
                </a:solidFill>
                <a:latin typeface="Verdana"/>
                <a:cs typeface="Verdana"/>
              </a:rPr>
              <a:t>Reduces times </a:t>
            </a:r>
            <a:br>
              <a:rPr lang="en-GB" sz="1800" b="1" kern="0" dirty="0">
                <a:solidFill>
                  <a:srgbClr val="6D6E71"/>
                </a:solidFill>
                <a:latin typeface="Verdana"/>
                <a:cs typeface="Verdana"/>
              </a:rPr>
            </a:br>
            <a:r>
              <a:rPr lang="en-GB" sz="1800" b="1" kern="0" dirty="0">
                <a:solidFill>
                  <a:srgbClr val="6D6E71"/>
                </a:solidFill>
                <a:latin typeface="Verdana"/>
                <a:cs typeface="Verdana"/>
              </a:rPr>
              <a:t>&amp; travel </a:t>
            </a:r>
          </a:p>
        </p:txBody>
      </p:sp>
      <p:pic>
        <p:nvPicPr>
          <p:cNvPr id="34" name="Picture 33" descr="Man, smart, glasses, briefcase.png"/>
          <p:cNvPicPr>
            <a:picLocks noChangeAspect="1"/>
          </p:cNvPicPr>
          <p:nvPr/>
        </p:nvPicPr>
        <p:blipFill rotWithShape="1">
          <a:blip r:embed="rId4" cstate="print">
            <a:extLst>
              <a:ext uri="{28A0092B-C50C-407E-A947-70E740481C1C}">
                <a14:useLocalDpi xmlns:a14="http://schemas.microsoft.com/office/drawing/2010/main" val="0"/>
              </a:ext>
            </a:extLst>
          </a:blip>
          <a:srcRect r="9249" b="45168"/>
          <a:stretch/>
        </p:blipFill>
        <p:spPr>
          <a:xfrm flipH="1">
            <a:off x="6798753" y="4402666"/>
            <a:ext cx="1907802" cy="2455334"/>
          </a:xfrm>
          <a:prstGeom prst="rect">
            <a:avLst/>
          </a:prstGeom>
        </p:spPr>
      </p:pic>
      <p:sp>
        <p:nvSpPr>
          <p:cNvPr id="51" name="Rectangle 1"/>
          <p:cNvSpPr>
            <a:spLocks noChangeArrowheads="1"/>
          </p:cNvSpPr>
          <p:nvPr/>
        </p:nvSpPr>
        <p:spPr bwMode="auto">
          <a:xfrm rot="21181343">
            <a:off x="6326341" y="943560"/>
            <a:ext cx="2309354" cy="416950"/>
          </a:xfrm>
          <a:prstGeom prst="rect">
            <a:avLst/>
          </a:prstGeom>
          <a:solidFill>
            <a:schemeClr val="accent1">
              <a:lumMod val="20000"/>
              <a:lumOff val="80000"/>
            </a:schemeClr>
          </a:solidFill>
          <a:ln w="9525" algn="ctr">
            <a:noFill/>
            <a:round/>
            <a:headEnd/>
            <a:tailEnd/>
          </a:ln>
          <a:effectLst>
            <a:outerShdw blurRad="50800" dist="38100" dir="2700000" algn="tl" rotWithShape="0">
              <a:srgbClr val="000000">
                <a:alpha val="43000"/>
              </a:srgbClr>
            </a:outerShdw>
          </a:effectLst>
        </p:spPr>
        <p:txBody>
          <a:bodyPr/>
          <a:lstStyle>
            <a:lvl1pPr>
              <a:spcBef>
                <a:spcPct val="20000"/>
              </a:spcBef>
              <a:buClr>
                <a:srgbClr val="FF33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FF33CC"/>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FF33CC"/>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9pPr>
          </a:lstStyle>
          <a:p>
            <a:pPr algn="ctr">
              <a:buFont typeface="Wingdings" panose="05000000000000000000" pitchFamily="2" charset="2"/>
              <a:buNone/>
              <a:defRPr/>
            </a:pPr>
            <a:r>
              <a:rPr lang="en-GB" sz="1800" b="1" kern="0" dirty="0">
                <a:solidFill>
                  <a:srgbClr val="6D6E71"/>
                </a:solidFill>
                <a:latin typeface="Verdana"/>
                <a:cs typeface="Verdana"/>
              </a:rPr>
              <a:t>Aids training</a:t>
            </a:r>
          </a:p>
        </p:txBody>
      </p:sp>
      <p:grpSp>
        <p:nvGrpSpPr>
          <p:cNvPr id="2" name="Group 1"/>
          <p:cNvGrpSpPr/>
          <p:nvPr/>
        </p:nvGrpSpPr>
        <p:grpSpPr>
          <a:xfrm>
            <a:off x="8598370" y="3520719"/>
            <a:ext cx="578553" cy="1425221"/>
            <a:chOff x="8509003" y="3725333"/>
            <a:chExt cx="578553" cy="1425221"/>
          </a:xfrm>
          <a:effectLst>
            <a:outerShdw blurRad="50800" dist="38100" dir="2700000" algn="tl" rotWithShape="0">
              <a:srgbClr val="000000">
                <a:alpha val="43000"/>
              </a:srgbClr>
            </a:outerShdw>
          </a:effectLst>
        </p:grpSpPr>
        <p:sp>
          <p:nvSpPr>
            <p:cNvPr id="3" name="Oval 2"/>
            <p:cNvSpPr/>
            <p:nvPr/>
          </p:nvSpPr>
          <p:spPr>
            <a:xfrm>
              <a:off x="8720667" y="4501443"/>
              <a:ext cx="282221" cy="282221"/>
            </a:xfrm>
            <a:prstGeom prst="ellipse">
              <a:avLst/>
            </a:prstGeom>
            <a:solidFill>
              <a:schemeClr val="bg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Oval 56"/>
            <p:cNvSpPr/>
            <p:nvPr/>
          </p:nvSpPr>
          <p:spPr>
            <a:xfrm>
              <a:off x="8509003" y="3725333"/>
              <a:ext cx="578553" cy="578553"/>
            </a:xfrm>
            <a:prstGeom prst="ellipse">
              <a:avLst/>
            </a:prstGeom>
            <a:solidFill>
              <a:schemeClr val="bg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Oval 57"/>
            <p:cNvSpPr/>
            <p:nvPr/>
          </p:nvSpPr>
          <p:spPr>
            <a:xfrm>
              <a:off x="8607778" y="4953000"/>
              <a:ext cx="197554" cy="197554"/>
            </a:xfrm>
            <a:prstGeom prst="ellipse">
              <a:avLst/>
            </a:prstGeom>
            <a:solidFill>
              <a:schemeClr val="bg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6" name="Slide Number Placeholder 7"/>
          <p:cNvSpPr>
            <a:spLocks noGrp="1"/>
          </p:cNvSpPr>
          <p:nvPr>
            <p:ph type="sldNum" sz="quarter" idx="4"/>
          </p:nvPr>
        </p:nvSpPr>
        <p:spPr>
          <a:xfrm>
            <a:off x="-27693" y="6594813"/>
            <a:ext cx="1043608" cy="246221"/>
          </a:xfrm>
        </p:spPr>
        <p:txBody>
          <a:bodyPr/>
          <a:lstStyle/>
          <a:p>
            <a:fld id="{A4C18273-3B06-4AC5-BD96-A00D2AA2E2E6}" type="slidenum">
              <a:rPr lang="en-GB" sz="1000" smtClean="0"/>
              <a:pPr/>
              <a:t>21</a:t>
            </a:fld>
            <a:endParaRPr lang="en-GB" sz="1000" dirty="0"/>
          </a:p>
        </p:txBody>
      </p:sp>
    </p:spTree>
    <p:extLst>
      <p:ext uri="{BB962C8B-B14F-4D97-AF65-F5344CB8AC3E}">
        <p14:creationId xmlns:p14="http://schemas.microsoft.com/office/powerpoint/2010/main" val="42102788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064" y="2089493"/>
            <a:ext cx="9140936" cy="3195667"/>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Title 7"/>
          <p:cNvSpPr>
            <a:spLocks noGrp="1"/>
          </p:cNvSpPr>
          <p:nvPr>
            <p:ph type="title"/>
          </p:nvPr>
        </p:nvSpPr>
        <p:spPr>
          <a:xfrm>
            <a:off x="20863" y="0"/>
            <a:ext cx="9143163" cy="836711"/>
          </a:xfrm>
          <a:ln>
            <a:noFill/>
          </a:ln>
        </p:spPr>
        <p:txBody>
          <a:bodyPr>
            <a:noAutofit/>
          </a:bodyPr>
          <a:lstStyle/>
          <a:p>
            <a:r>
              <a:rPr lang="en-GB" i="0" dirty="0"/>
              <a:t>Half are aware of and use the DTS web tools and a third are aware of them but don’t use them. A fifth are not aware of them at all</a:t>
            </a:r>
          </a:p>
        </p:txBody>
      </p:sp>
      <p:sp>
        <p:nvSpPr>
          <p:cNvPr id="7" name="TextBox 6"/>
          <p:cNvSpPr txBox="1"/>
          <p:nvPr/>
        </p:nvSpPr>
        <p:spPr>
          <a:xfrm>
            <a:off x="838" y="1124744"/>
            <a:ext cx="2768910"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Awareness of Web Tools</a:t>
            </a:r>
          </a:p>
        </p:txBody>
      </p:sp>
      <p:sp>
        <p:nvSpPr>
          <p:cNvPr id="35" name="TextBox 34"/>
          <p:cNvSpPr txBox="1"/>
          <p:nvPr/>
        </p:nvSpPr>
        <p:spPr>
          <a:xfrm>
            <a:off x="6084168" y="735024"/>
            <a:ext cx="1584176" cy="307777"/>
          </a:xfrm>
          <a:prstGeom prst="rect">
            <a:avLst/>
          </a:prstGeom>
          <a:solidFill>
            <a:schemeClr val="bg1"/>
          </a:solidFill>
          <a:ln>
            <a:noFill/>
          </a:ln>
        </p:spPr>
        <p:txBody>
          <a:bodyPr wrap="square" rtlCol="0">
            <a:spAutoFit/>
          </a:bodyPr>
          <a:lstStyle/>
          <a:p>
            <a:pPr algn="ctr"/>
            <a:r>
              <a:rPr lang="en-GB" sz="1400" dirty="0">
                <a:solidFill>
                  <a:srgbClr val="6D6E71"/>
                </a:solidFill>
              </a:rPr>
              <a:t>DTS Web Tools</a:t>
            </a:r>
          </a:p>
        </p:txBody>
      </p:sp>
      <p:sp>
        <p:nvSpPr>
          <p:cNvPr id="15" name="Slide Number Placeholder 1"/>
          <p:cNvSpPr>
            <a:spLocks noGrp="1"/>
          </p:cNvSpPr>
          <p:nvPr>
            <p:ph type="sldNum" sz="quarter" idx="4294967295"/>
          </p:nvPr>
        </p:nvSpPr>
        <p:spPr>
          <a:xfrm>
            <a:off x="0" y="6611779"/>
            <a:ext cx="539552" cy="268603"/>
          </a:xfrm>
          <a:prstGeom prst="rect">
            <a:avLst/>
          </a:prstGeom>
        </p:spPr>
        <p:txBody>
          <a:bodyPr/>
          <a:lstStyle/>
          <a:p>
            <a:fld id="{A4C18273-3B06-4AC5-BD96-A00D2AA2E2E6}" type="slidenum">
              <a:rPr lang="en-GB" sz="1050" smtClean="0"/>
              <a:pPr/>
              <a:t>22</a:t>
            </a:fld>
            <a:endParaRPr lang="en-GB" sz="1050" dirty="0"/>
          </a:p>
        </p:txBody>
      </p:sp>
      <p:graphicFrame>
        <p:nvGraphicFramePr>
          <p:cNvPr id="4" name="Chart 3"/>
          <p:cNvGraphicFramePr/>
          <p:nvPr>
            <p:extLst/>
          </p:nvPr>
        </p:nvGraphicFramePr>
        <p:xfrm>
          <a:off x="1259632" y="1655326"/>
          <a:ext cx="6984776"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6"/>
          <p:cNvSpPr txBox="1">
            <a:spLocks/>
          </p:cNvSpPr>
          <p:nvPr/>
        </p:nvSpPr>
        <p:spPr>
          <a:xfrm>
            <a:off x="-8182" y="5576511"/>
            <a:ext cx="9152181" cy="776875"/>
          </a:xfrm>
          <a:prstGeom prst="rect">
            <a:avLst/>
          </a:prstGeom>
          <a:solidFill>
            <a:schemeClr val="bg2"/>
          </a:solidFill>
        </p:spPr>
        <p:txBody>
          <a:bodyPr vert="horz" lIns="91440" tIns="45720" rIns="91440" bIns="45720" rtlCol="0" anchor="ctr">
            <a:noAutofit/>
          </a:bodyPr>
          <a:lstStyle>
            <a:lvl1pPr algn="l" defTabSz="914400" rtl="0" eaLnBrk="1" latinLnBrk="0" hangingPunct="1">
              <a:spcBef>
                <a:spcPct val="0"/>
              </a:spcBef>
              <a:buNone/>
              <a:defRPr sz="1600" b="0" i="1"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GB" sz="1400" i="0" dirty="0"/>
              <a:t>Almost all using web tools are using the AUDIT facility; resubmission and recollection tools are used by three quarters. Usage of the other tools is lower</a:t>
            </a:r>
            <a:endParaRPr lang="en-GB" sz="1200" i="0" dirty="0"/>
          </a:p>
        </p:txBody>
      </p:sp>
    </p:spTree>
    <p:extLst>
      <p:ext uri="{BB962C8B-B14F-4D97-AF65-F5344CB8AC3E}">
        <p14:creationId xmlns:p14="http://schemas.microsoft.com/office/powerpoint/2010/main" val="18927403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467546" y="1930874"/>
            <a:ext cx="2226352" cy="307777"/>
          </a:xfrm>
          <a:prstGeom prst="rect">
            <a:avLst/>
          </a:prstGeom>
          <a:noFill/>
        </p:spPr>
        <p:txBody>
          <a:bodyPr wrap="square" rtlCol="0">
            <a:spAutoFit/>
          </a:bodyPr>
          <a:lstStyle/>
          <a:p>
            <a:pPr algn="ctr"/>
            <a:r>
              <a:rPr lang="en-GB" sz="1400" b="1" dirty="0">
                <a:solidFill>
                  <a:srgbClr val="6D6E71"/>
                </a:solidFill>
              </a:rPr>
              <a:t>Yes</a:t>
            </a:r>
            <a:endParaRPr lang="en-GB" sz="1050" b="1" dirty="0">
              <a:solidFill>
                <a:srgbClr val="6D6E71"/>
              </a:solidFill>
            </a:endParaRPr>
          </a:p>
        </p:txBody>
      </p:sp>
      <p:pic>
        <p:nvPicPr>
          <p:cNvPr id="22" name="Picture 3" descr="P:\RESEARCH\RESOURCES\Icons\Circle\GREY\Circled-pen_2-GRE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06637" y="1710679"/>
            <a:ext cx="748169" cy="74816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
          </p:nvPr>
        </p:nvSpPr>
        <p:spPr/>
        <p:txBody>
          <a:bodyPr/>
          <a:lstStyle/>
          <a:p>
            <a:fld id="{A4C18273-3B06-4AC5-BD96-A00D2AA2E2E6}" type="slidenum">
              <a:rPr lang="en-GB" smtClean="0"/>
              <a:pPr/>
              <a:t>23</a:t>
            </a:fld>
            <a:endParaRPr lang="en-GB" dirty="0"/>
          </a:p>
        </p:txBody>
      </p:sp>
      <p:graphicFrame>
        <p:nvGraphicFramePr>
          <p:cNvPr id="4" name="Chart 3"/>
          <p:cNvGraphicFramePr/>
          <p:nvPr>
            <p:extLst/>
          </p:nvPr>
        </p:nvGraphicFramePr>
        <p:xfrm>
          <a:off x="31153" y="2708920"/>
          <a:ext cx="9144000" cy="5184576"/>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p:cNvSpPr txBox="1">
            <a:spLocks/>
          </p:cNvSpPr>
          <p:nvPr/>
        </p:nvSpPr>
        <p:spPr>
          <a:xfrm>
            <a:off x="62306" y="-107029"/>
            <a:ext cx="9081694" cy="9087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GB" sz="1600" dirty="0">
                <a:solidFill>
                  <a:srgbClr val="6D6E71"/>
                </a:solidFill>
                <a:ea typeface="Verdana" panose="020B0604030504040204" pitchFamily="34" charset="0"/>
                <a:cs typeface="Verdana" panose="020B0604030504040204" pitchFamily="34" charset="0"/>
              </a:rPr>
              <a:t>Two thirds of customers are interested in accessing documentation publically without registration</a:t>
            </a:r>
          </a:p>
        </p:txBody>
      </p:sp>
      <p:sp>
        <p:nvSpPr>
          <p:cNvPr id="14" name="TextBox 13"/>
          <p:cNvSpPr txBox="1"/>
          <p:nvPr/>
        </p:nvSpPr>
        <p:spPr>
          <a:xfrm>
            <a:off x="0" y="1207786"/>
            <a:ext cx="2843808" cy="349006"/>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Accessing documentation</a:t>
            </a:r>
          </a:p>
        </p:txBody>
      </p:sp>
      <p:sp>
        <p:nvSpPr>
          <p:cNvPr id="17" name="TextBox 16"/>
          <p:cNvSpPr txBox="1"/>
          <p:nvPr/>
        </p:nvSpPr>
        <p:spPr>
          <a:xfrm>
            <a:off x="5724128" y="735385"/>
            <a:ext cx="2088231" cy="307777"/>
          </a:xfrm>
          <a:prstGeom prst="rect">
            <a:avLst/>
          </a:prstGeom>
          <a:solidFill>
            <a:schemeClr val="bg1"/>
          </a:solidFill>
          <a:ln>
            <a:noFill/>
          </a:ln>
        </p:spPr>
        <p:txBody>
          <a:bodyPr wrap="square" rtlCol="0">
            <a:spAutoFit/>
          </a:bodyPr>
          <a:lstStyle/>
          <a:p>
            <a:r>
              <a:rPr lang="en-GB" sz="1400" dirty="0">
                <a:solidFill>
                  <a:srgbClr val="6D6E71"/>
                </a:solidFill>
              </a:rPr>
              <a:t>Documentation</a:t>
            </a:r>
          </a:p>
        </p:txBody>
      </p:sp>
      <p:sp>
        <p:nvSpPr>
          <p:cNvPr id="12" name="Rounded Rectangle 11"/>
          <p:cNvSpPr/>
          <p:nvPr/>
        </p:nvSpPr>
        <p:spPr>
          <a:xfrm>
            <a:off x="467546" y="2348880"/>
            <a:ext cx="2226352" cy="103136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b="1" dirty="0">
                <a:solidFill>
                  <a:prstClr val="white"/>
                </a:solidFill>
              </a:rPr>
              <a:t>67%</a:t>
            </a:r>
            <a:endParaRPr lang="en-GB" dirty="0">
              <a:solidFill>
                <a:prstClr val="white"/>
              </a:solidFill>
            </a:endParaRPr>
          </a:p>
        </p:txBody>
      </p:sp>
      <p:sp>
        <p:nvSpPr>
          <p:cNvPr id="13" name="Rounded Rectangle 12"/>
          <p:cNvSpPr/>
          <p:nvPr/>
        </p:nvSpPr>
        <p:spPr>
          <a:xfrm>
            <a:off x="3382110" y="2348880"/>
            <a:ext cx="2246173" cy="1031369"/>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b="1" dirty="0">
                <a:solidFill>
                  <a:prstClr val="white"/>
                </a:solidFill>
              </a:rPr>
              <a:t>12%</a:t>
            </a:r>
            <a:endParaRPr lang="en-GB" dirty="0">
              <a:solidFill>
                <a:prstClr val="white"/>
              </a:solidFill>
            </a:endParaRPr>
          </a:p>
        </p:txBody>
      </p:sp>
      <p:sp>
        <p:nvSpPr>
          <p:cNvPr id="15" name="Rounded Rectangle 14"/>
          <p:cNvSpPr/>
          <p:nvPr/>
        </p:nvSpPr>
        <p:spPr>
          <a:xfrm>
            <a:off x="6326978" y="2348881"/>
            <a:ext cx="2246173" cy="103136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b="1" dirty="0">
                <a:solidFill>
                  <a:prstClr val="white"/>
                </a:solidFill>
              </a:rPr>
              <a:t>22%</a:t>
            </a:r>
            <a:endParaRPr lang="en-GB" dirty="0">
              <a:solidFill>
                <a:prstClr val="white"/>
              </a:solidFill>
            </a:endParaRPr>
          </a:p>
        </p:txBody>
      </p:sp>
      <p:sp>
        <p:nvSpPr>
          <p:cNvPr id="19" name="TextBox 18"/>
          <p:cNvSpPr txBox="1"/>
          <p:nvPr/>
        </p:nvSpPr>
        <p:spPr>
          <a:xfrm>
            <a:off x="3401931" y="1945309"/>
            <a:ext cx="2226352" cy="307777"/>
          </a:xfrm>
          <a:prstGeom prst="rect">
            <a:avLst/>
          </a:prstGeom>
          <a:noFill/>
        </p:spPr>
        <p:txBody>
          <a:bodyPr wrap="square" rtlCol="0">
            <a:spAutoFit/>
          </a:bodyPr>
          <a:lstStyle/>
          <a:p>
            <a:pPr algn="ctr"/>
            <a:r>
              <a:rPr lang="en-GB" sz="1400" b="1" dirty="0">
                <a:solidFill>
                  <a:srgbClr val="6D6E71"/>
                </a:solidFill>
              </a:rPr>
              <a:t>No</a:t>
            </a:r>
            <a:endParaRPr lang="en-GB" sz="1050" b="1" dirty="0">
              <a:solidFill>
                <a:srgbClr val="6D6E71"/>
              </a:solidFill>
            </a:endParaRPr>
          </a:p>
        </p:txBody>
      </p:sp>
      <p:sp>
        <p:nvSpPr>
          <p:cNvPr id="20" name="TextBox 19"/>
          <p:cNvSpPr txBox="1"/>
          <p:nvPr/>
        </p:nvSpPr>
        <p:spPr>
          <a:xfrm>
            <a:off x="6336887" y="1768842"/>
            <a:ext cx="2226352" cy="523220"/>
          </a:xfrm>
          <a:prstGeom prst="rect">
            <a:avLst/>
          </a:prstGeom>
          <a:noFill/>
        </p:spPr>
        <p:txBody>
          <a:bodyPr wrap="square" rtlCol="0">
            <a:spAutoFit/>
          </a:bodyPr>
          <a:lstStyle/>
          <a:p>
            <a:pPr algn="ctr"/>
            <a:r>
              <a:rPr lang="en-GB" sz="1400" b="1" dirty="0">
                <a:solidFill>
                  <a:srgbClr val="6D6E71"/>
                </a:solidFill>
              </a:rPr>
              <a:t>Don’t </a:t>
            </a:r>
          </a:p>
          <a:p>
            <a:pPr algn="ctr"/>
            <a:r>
              <a:rPr lang="en-GB" sz="1400" b="1" dirty="0">
                <a:solidFill>
                  <a:srgbClr val="6D6E71"/>
                </a:solidFill>
              </a:rPr>
              <a:t>know </a:t>
            </a:r>
            <a:endParaRPr lang="en-GB" sz="1050" b="1" dirty="0">
              <a:solidFill>
                <a:srgbClr val="6D6E71"/>
              </a:solidFill>
            </a:endParaRPr>
          </a:p>
        </p:txBody>
      </p:sp>
      <p:sp>
        <p:nvSpPr>
          <p:cNvPr id="21" name="TextBox 20"/>
          <p:cNvSpPr txBox="1"/>
          <p:nvPr/>
        </p:nvSpPr>
        <p:spPr>
          <a:xfrm>
            <a:off x="523205" y="3850517"/>
            <a:ext cx="7700622" cy="1797415"/>
          </a:xfrm>
          <a:prstGeom prst="rect">
            <a:avLst/>
          </a:prstGeom>
          <a:noFill/>
        </p:spPr>
        <p:txBody>
          <a:bodyPr wrap="square" rtlCol="0">
            <a:spAutoFit/>
          </a:bodyPr>
          <a:lstStyle/>
          <a:p>
            <a:pPr marL="453390" indent="-226695" algn="just">
              <a:lnSpc>
                <a:spcPct val="120000"/>
              </a:lnSpc>
              <a:spcBef>
                <a:spcPts val="600"/>
              </a:spcBef>
            </a:pPr>
            <a:r>
              <a:rPr lang="en-GB" sz="1400" b="1" dirty="0">
                <a:solidFill>
                  <a:srgbClr val="6D6E71"/>
                </a:solidFill>
                <a:ea typeface="Calibri" panose="020F0502020204030204" pitchFamily="34" charset="0"/>
                <a:cs typeface="Times New Roman" panose="02020603050405020304" pitchFamily="18" charset="0"/>
              </a:rPr>
              <a:t>ElectraLink</a:t>
            </a:r>
            <a:r>
              <a:rPr lang="en-GB" sz="1400" dirty="0">
                <a:solidFill>
                  <a:srgbClr val="6D6E71"/>
                </a:solidFill>
                <a:ea typeface="Calibri" panose="020F0502020204030204" pitchFamily="34" charset="0"/>
                <a:cs typeface="Times New Roman" panose="02020603050405020304" pitchFamily="18" charset="0"/>
              </a:rPr>
              <a:t> </a:t>
            </a:r>
            <a:r>
              <a:rPr lang="en-GB" sz="1400" b="1" dirty="0">
                <a:solidFill>
                  <a:srgbClr val="6D6E71"/>
                </a:solidFill>
                <a:ea typeface="Calibri" panose="020F0502020204030204" pitchFamily="34" charset="0"/>
                <a:cs typeface="Times New Roman" panose="02020603050405020304" pitchFamily="18" charset="0"/>
              </a:rPr>
              <a:t>is considering making documentation that is currently only available to registered website users, available publically without registration required.</a:t>
            </a:r>
            <a:r>
              <a:rPr lang="en-GB" sz="1400" dirty="0">
                <a:solidFill>
                  <a:srgbClr val="6D6E71"/>
                </a:solidFill>
                <a:ea typeface="Calibri" panose="020F0502020204030204" pitchFamily="34" charset="0"/>
                <a:cs typeface="Times New Roman" panose="02020603050405020304" pitchFamily="18" charset="0"/>
              </a:rPr>
              <a:t> </a:t>
            </a:r>
            <a:r>
              <a:rPr lang="en-GB" sz="1400" b="1" dirty="0">
                <a:solidFill>
                  <a:srgbClr val="6D6E71"/>
                </a:solidFill>
                <a:ea typeface="Calibri" panose="020F0502020204030204" pitchFamily="34" charset="0"/>
                <a:cs typeface="Times New Roman" panose="02020603050405020304" pitchFamily="18" charset="0"/>
              </a:rPr>
              <a:t>Is this something you would support? </a:t>
            </a:r>
            <a:endParaRPr lang="en-GB" sz="3200" b="1" dirty="0">
              <a:solidFill>
                <a:srgbClr val="6D6E71"/>
              </a:solidFill>
              <a:ea typeface="Calibri" panose="020F0502020204030204" pitchFamily="34" charset="0"/>
              <a:cs typeface="Times New Roman" panose="02020603050405020304" pitchFamily="18" charset="0"/>
            </a:endParaRPr>
          </a:p>
          <a:p>
            <a:pPr marL="453390" indent="-226695" algn="just">
              <a:lnSpc>
                <a:spcPct val="120000"/>
              </a:lnSpc>
              <a:spcBef>
                <a:spcPts val="600"/>
              </a:spcBef>
            </a:pPr>
            <a:r>
              <a:rPr lang="en-GB" sz="1400" dirty="0">
                <a:solidFill>
                  <a:srgbClr val="6D6E71"/>
                </a:solidFill>
                <a:ea typeface="Calibri" panose="020F0502020204030204" pitchFamily="34" charset="0"/>
                <a:cs typeface="Times New Roman" panose="02020603050405020304" pitchFamily="18" charset="0"/>
              </a:rPr>
              <a:t> </a:t>
            </a:r>
            <a:endParaRPr lang="en-GB" sz="3200" dirty="0">
              <a:solidFill>
                <a:srgbClr val="6D6E71"/>
              </a:solidFill>
              <a:ea typeface="Calibri" panose="020F0502020204030204" pitchFamily="34" charset="0"/>
              <a:cs typeface="Times New Roman" panose="02020603050405020304" pitchFamily="18" charset="0"/>
            </a:endParaRPr>
          </a:p>
          <a:p>
            <a:pPr marL="453390" indent="-226695" algn="just">
              <a:lnSpc>
                <a:spcPct val="120000"/>
              </a:lnSpc>
              <a:spcBef>
                <a:spcPts val="600"/>
              </a:spcBef>
            </a:pPr>
            <a:r>
              <a:rPr lang="en-GB" sz="1400" dirty="0">
                <a:solidFill>
                  <a:srgbClr val="6D6E71"/>
                </a:solidFill>
                <a:ea typeface="Calibri" panose="020F0502020204030204" pitchFamily="34" charset="0"/>
                <a:cs typeface="Times New Roman" panose="02020603050405020304" pitchFamily="18" charset="0"/>
              </a:rPr>
              <a:t>This documentation includes the Data Transfer Services Agreement and the Data Transfer Handbook, as well as User Guides for the DTS and Web Tools.</a:t>
            </a:r>
            <a:endParaRPr lang="en-GB" sz="3200" dirty="0">
              <a:solidFill>
                <a:srgbClr val="6D6E71"/>
              </a:solidFill>
              <a:ea typeface="Calibri" panose="020F0502020204030204" pitchFamily="34" charset="0"/>
              <a:cs typeface="Times New Roman" panose="02020603050405020304" pitchFamily="18" charset="0"/>
            </a:endParaRPr>
          </a:p>
        </p:txBody>
      </p:sp>
      <p:pic>
        <p:nvPicPr>
          <p:cNvPr id="23" name="Picture 3" descr="P:\RESEARCH\RESOURCES\Icons\Circle\GREY\Circled-pen_2-GRE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1111" y="1710679"/>
            <a:ext cx="748169" cy="74816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P:\RESEARCH\RESOURCES\Icons\Circle\GREY\Circled-pen_2-GRE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7463" y="1436343"/>
            <a:ext cx="1105201" cy="1105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2404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1569" y="2082521"/>
            <a:ext cx="9140936" cy="3339683"/>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0" y="0"/>
            <a:ext cx="9030116" cy="845115"/>
          </a:xfrm>
        </p:spPr>
        <p:txBody>
          <a:bodyPr>
            <a:noAutofit/>
          </a:bodyPr>
          <a:lstStyle/>
          <a:p>
            <a:r>
              <a:rPr lang="en-GB" i="0" dirty="0"/>
              <a:t>Only a third of customers are aware that traffic charges have dropped. Awareness is higher for Big Six customers</a:t>
            </a:r>
            <a:endParaRPr lang="en-GB" sz="1600" b="0" i="0" dirty="0"/>
          </a:p>
        </p:txBody>
      </p:sp>
      <p:sp>
        <p:nvSpPr>
          <p:cNvPr id="34" name="TextBox 33"/>
          <p:cNvSpPr txBox="1"/>
          <p:nvPr/>
        </p:nvSpPr>
        <p:spPr>
          <a:xfrm>
            <a:off x="838" y="1180830"/>
            <a:ext cx="2768910"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Traffic charges awareness</a:t>
            </a:r>
          </a:p>
        </p:txBody>
      </p:sp>
      <p:sp>
        <p:nvSpPr>
          <p:cNvPr id="13" name="TextBox 12"/>
          <p:cNvSpPr txBox="1"/>
          <p:nvPr/>
        </p:nvSpPr>
        <p:spPr>
          <a:xfrm>
            <a:off x="5148064" y="763154"/>
            <a:ext cx="2597009" cy="307777"/>
          </a:xfrm>
          <a:prstGeom prst="rect">
            <a:avLst/>
          </a:prstGeom>
          <a:solidFill>
            <a:sysClr val="window" lastClr="FFFFFF"/>
          </a:solidFill>
          <a:ln>
            <a:noFill/>
          </a:ln>
        </p:spPr>
        <p:txBody>
          <a:bodyPr wrap="square" rtlCol="0">
            <a:spAutoFit/>
          </a:bodyPr>
          <a:lstStyle/>
          <a:p>
            <a:pPr algn="ctr">
              <a:defRPr/>
            </a:pPr>
            <a:r>
              <a:rPr lang="en-GB" sz="1400" kern="0" dirty="0">
                <a:solidFill>
                  <a:srgbClr val="6D6E71"/>
                </a:solidFill>
              </a:rPr>
              <a:t>Traffic charges awareness</a:t>
            </a:r>
          </a:p>
        </p:txBody>
      </p:sp>
      <p:sp>
        <p:nvSpPr>
          <p:cNvPr id="14" name="Slide Number Placeholder 1"/>
          <p:cNvSpPr>
            <a:spLocks noGrp="1"/>
          </p:cNvSpPr>
          <p:nvPr>
            <p:ph type="sldNum" sz="quarter" idx="4294967295"/>
          </p:nvPr>
        </p:nvSpPr>
        <p:spPr>
          <a:xfrm>
            <a:off x="0" y="6611779"/>
            <a:ext cx="539552" cy="268603"/>
          </a:xfrm>
          <a:prstGeom prst="rect">
            <a:avLst/>
          </a:prstGeom>
        </p:spPr>
        <p:txBody>
          <a:bodyPr/>
          <a:lstStyle/>
          <a:p>
            <a:fld id="{A4C18273-3B06-4AC5-BD96-A00D2AA2E2E6}" type="slidenum">
              <a:rPr lang="en-GB" sz="1050" smtClean="0"/>
              <a:pPr/>
              <a:t>24</a:t>
            </a:fld>
            <a:endParaRPr lang="en-GB" sz="1050" dirty="0"/>
          </a:p>
        </p:txBody>
      </p:sp>
      <p:pic>
        <p:nvPicPr>
          <p:cNvPr id="2050" name="Picture 2" descr="P:\RESEARCH\RESOURCES\Icons\Without circle\PINK\Money_PIN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8862" y="736149"/>
            <a:ext cx="1554816" cy="155481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Chart 10"/>
          <p:cNvGraphicFramePr/>
          <p:nvPr>
            <p:extLst>
              <p:ext uri="{D42A27DB-BD31-4B8C-83A1-F6EECF244321}">
                <p14:modId xmlns:p14="http://schemas.microsoft.com/office/powerpoint/2010/main" val="2811789172"/>
              </p:ext>
            </p:extLst>
          </p:nvPr>
        </p:nvGraphicFramePr>
        <p:xfrm>
          <a:off x="-91484" y="2561752"/>
          <a:ext cx="7975852" cy="2955905"/>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7"/>
          <p:cNvSpPr txBox="1">
            <a:spLocks/>
          </p:cNvSpPr>
          <p:nvPr/>
        </p:nvSpPr>
        <p:spPr>
          <a:xfrm>
            <a:off x="9342" y="5659807"/>
            <a:ext cx="9143163" cy="836711"/>
          </a:xfrm>
          <a:prstGeom prst="rect">
            <a:avLst/>
          </a:prstGeom>
          <a:solidFill>
            <a:schemeClr val="bg2"/>
          </a:solidFill>
        </p:spPr>
        <p:txBody>
          <a:bodyPr vert="horz" lIns="91440" tIns="45720" rIns="91440" bIns="45720" rtlCol="0" anchor="ctr">
            <a:noAutofit/>
          </a:bodyPr>
          <a:lstStyle>
            <a:lvl1pPr algn="l" defTabSz="914400" rtl="0" eaLnBrk="1" latinLnBrk="0" hangingPunct="1">
              <a:spcBef>
                <a:spcPct val="0"/>
              </a:spcBef>
              <a:buNone/>
              <a:defRPr lang="en-US" sz="1600" b="0" i="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GB" sz="1400" i="0" dirty="0"/>
              <a:t>Only a third are aware of the increase in the DTS’s hub capacity and of those, only one in ten think it helps them to operate better within the market</a:t>
            </a:r>
            <a:endParaRPr lang="en-GB" i="0" dirty="0"/>
          </a:p>
        </p:txBody>
      </p:sp>
    </p:spTree>
    <p:extLst>
      <p:ext uri="{BB962C8B-B14F-4D97-AF65-F5344CB8AC3E}">
        <p14:creationId xmlns:p14="http://schemas.microsoft.com/office/powerpoint/2010/main" val="3123168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0" y="-3339"/>
            <a:ext cx="9138930" cy="776875"/>
          </a:xfrm>
        </p:spPr>
        <p:txBody>
          <a:bodyPr>
            <a:noAutofit/>
          </a:bodyPr>
          <a:lstStyle/>
          <a:p>
            <a:r>
              <a:rPr lang="en-GB" i="0" dirty="0"/>
              <a:t>A quarter have access to DCC systems for connecting to smart meters</a:t>
            </a:r>
            <a:endParaRPr lang="en-GB" sz="1600" b="0" i="0" dirty="0"/>
          </a:p>
        </p:txBody>
      </p:sp>
      <p:sp>
        <p:nvSpPr>
          <p:cNvPr id="3" name="Slide Number Placeholder 2"/>
          <p:cNvSpPr>
            <a:spLocks noGrp="1"/>
          </p:cNvSpPr>
          <p:nvPr>
            <p:ph type="sldNum" sz="quarter" idx="4"/>
          </p:nvPr>
        </p:nvSpPr>
        <p:spPr>
          <a:xfrm>
            <a:off x="0" y="6642957"/>
            <a:ext cx="1043608" cy="246221"/>
          </a:xfrm>
        </p:spPr>
        <p:txBody>
          <a:bodyPr/>
          <a:lstStyle/>
          <a:p>
            <a:fld id="{A4C18273-3B06-4AC5-BD96-A00D2AA2E2E6}" type="slidenum">
              <a:rPr lang="en-GB" smtClean="0"/>
              <a:pPr/>
              <a:t>25</a:t>
            </a:fld>
            <a:endParaRPr lang="en-GB" dirty="0"/>
          </a:p>
        </p:txBody>
      </p:sp>
      <p:sp>
        <p:nvSpPr>
          <p:cNvPr id="16" name="Rectangle 15"/>
          <p:cNvSpPr/>
          <p:nvPr/>
        </p:nvSpPr>
        <p:spPr>
          <a:xfrm>
            <a:off x="0" y="1972196"/>
            <a:ext cx="9132962" cy="3541321"/>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3" name="TextBox 22"/>
          <p:cNvSpPr txBox="1"/>
          <p:nvPr/>
        </p:nvSpPr>
        <p:spPr>
          <a:xfrm>
            <a:off x="0" y="1217850"/>
            <a:ext cx="2768910"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Access to DCC systems</a:t>
            </a:r>
          </a:p>
        </p:txBody>
      </p:sp>
      <p:sp>
        <p:nvSpPr>
          <p:cNvPr id="18" name="TextBox 17"/>
          <p:cNvSpPr txBox="1"/>
          <p:nvPr/>
        </p:nvSpPr>
        <p:spPr>
          <a:xfrm>
            <a:off x="5364088" y="736697"/>
            <a:ext cx="2586925" cy="307777"/>
          </a:xfrm>
          <a:prstGeom prst="rect">
            <a:avLst/>
          </a:prstGeom>
          <a:solidFill>
            <a:sysClr val="window" lastClr="FFFFFF"/>
          </a:solidFill>
          <a:ln>
            <a:noFill/>
          </a:ln>
        </p:spPr>
        <p:txBody>
          <a:bodyPr wrap="square" rtlCol="0">
            <a:spAutoFit/>
          </a:bodyPr>
          <a:lstStyle/>
          <a:p>
            <a:pPr algn="ctr">
              <a:defRPr/>
            </a:pPr>
            <a:r>
              <a:rPr lang="en-GB" sz="1400" kern="0" dirty="0">
                <a:solidFill>
                  <a:srgbClr val="6D6E71"/>
                </a:solidFill>
              </a:rPr>
              <a:t>Access to DCC systems</a:t>
            </a:r>
          </a:p>
        </p:txBody>
      </p:sp>
      <p:graphicFrame>
        <p:nvGraphicFramePr>
          <p:cNvPr id="6" name="Chart 5"/>
          <p:cNvGraphicFramePr/>
          <p:nvPr>
            <p:extLst>
              <p:ext uri="{D42A27DB-BD31-4B8C-83A1-F6EECF244321}">
                <p14:modId xmlns:p14="http://schemas.microsoft.com/office/powerpoint/2010/main" val="3195124245"/>
              </p:ext>
            </p:extLst>
          </p:nvPr>
        </p:nvGraphicFramePr>
        <p:xfrm>
          <a:off x="1866513" y="2035165"/>
          <a:ext cx="4791037" cy="3478352"/>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p:cNvSpPr txBox="1"/>
          <p:nvPr/>
        </p:nvSpPr>
        <p:spPr>
          <a:xfrm>
            <a:off x="548188" y="2207127"/>
            <a:ext cx="2894371" cy="307777"/>
          </a:xfrm>
          <a:prstGeom prst="rect">
            <a:avLst/>
          </a:prstGeom>
          <a:noFill/>
        </p:spPr>
        <p:txBody>
          <a:bodyPr wrap="square" rtlCol="0">
            <a:spAutoFit/>
          </a:bodyPr>
          <a:lstStyle/>
          <a:p>
            <a:r>
              <a:rPr lang="en-GB" sz="1400" b="1" dirty="0">
                <a:solidFill>
                  <a:srgbClr val="6D6E71"/>
                </a:solidFill>
              </a:rPr>
              <a:t>Access to DCC systems?</a:t>
            </a:r>
            <a:endParaRPr lang="en-GB" sz="1050" b="1" dirty="0">
              <a:solidFill>
                <a:srgbClr val="6D6E71"/>
              </a:solidFill>
            </a:endParaRPr>
          </a:p>
        </p:txBody>
      </p:sp>
      <p:sp>
        <p:nvSpPr>
          <p:cNvPr id="11" name="Title 1"/>
          <p:cNvSpPr txBox="1">
            <a:spLocks/>
          </p:cNvSpPr>
          <p:nvPr/>
        </p:nvSpPr>
        <p:spPr>
          <a:xfrm>
            <a:off x="5070" y="5784455"/>
            <a:ext cx="9138930" cy="776875"/>
          </a:xfrm>
          <a:prstGeom prst="rect">
            <a:avLst/>
          </a:prstGeom>
          <a:solidFill>
            <a:schemeClr val="bg2"/>
          </a:solidFill>
        </p:spPr>
        <p:txBody>
          <a:bodyPr vert="horz" lIns="91440" tIns="45720" rIns="91440" bIns="45720" rtlCol="0" anchor="ctr">
            <a:noAutofit/>
          </a:bodyPr>
          <a:lstStyle>
            <a:lvl1pPr algn="l" defTabSz="914400" rtl="0" eaLnBrk="1" latinLnBrk="0" hangingPunct="1">
              <a:spcBef>
                <a:spcPct val="0"/>
              </a:spcBef>
              <a:buNone/>
              <a:defRPr lang="en-US" sz="1600" b="0" i="1" kern="120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algn="ctr"/>
            <a:r>
              <a:rPr lang="en-GB" sz="1400" i="0" dirty="0"/>
              <a:t>Customers currently have a need to access the DCC systems to enable them to make use of smart metering. 40% of Big Six have the connection and 16% of non Big Six </a:t>
            </a:r>
          </a:p>
        </p:txBody>
      </p:sp>
    </p:spTree>
    <p:extLst>
      <p:ext uri="{BB962C8B-B14F-4D97-AF65-F5344CB8AC3E}">
        <p14:creationId xmlns:p14="http://schemas.microsoft.com/office/powerpoint/2010/main" val="3738880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A4C18273-3B06-4AC5-BD96-A00D2AA2E2E6}" type="slidenum">
              <a:rPr lang="en-GB" smtClean="0"/>
              <a:pPr/>
              <a:t>26</a:t>
            </a:fld>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3648" y="2552918"/>
            <a:ext cx="7654696" cy="2460258"/>
          </a:xfrm>
          <a:prstGeom prst="rect">
            <a:avLst/>
          </a:prstGeom>
        </p:spPr>
      </p:pic>
      <p:sp>
        <p:nvSpPr>
          <p:cNvPr id="14" name="Rectangle 31"/>
          <p:cNvSpPr>
            <a:spLocks noChangeArrowheads="1"/>
          </p:cNvSpPr>
          <p:nvPr/>
        </p:nvSpPr>
        <p:spPr bwMode="auto">
          <a:xfrm>
            <a:off x="142921" y="2636913"/>
            <a:ext cx="4478493" cy="230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lIns="0" tIns="0" rIns="0" bIns="0" anchor="ctr"/>
          <a:lstStyle>
            <a:lvl1pPr defTabSz="966788" eaLnBrk="0" hangingPunct="0">
              <a:tabLst>
                <a:tab pos="474663" algn="l"/>
              </a:tabLst>
              <a:defRPr>
                <a:solidFill>
                  <a:schemeClr val="tx1"/>
                </a:solidFill>
                <a:latin typeface="Arial" charset="0"/>
              </a:defRPr>
            </a:lvl1pPr>
            <a:lvl2pPr marL="742950" indent="-285750" defTabSz="966788" eaLnBrk="0" hangingPunct="0">
              <a:tabLst>
                <a:tab pos="474663" algn="l"/>
              </a:tabLst>
              <a:defRPr>
                <a:solidFill>
                  <a:schemeClr val="tx1"/>
                </a:solidFill>
                <a:latin typeface="Arial" charset="0"/>
              </a:defRPr>
            </a:lvl2pPr>
            <a:lvl3pPr marL="1143000" indent="-228600" defTabSz="966788" eaLnBrk="0" hangingPunct="0">
              <a:tabLst>
                <a:tab pos="474663" algn="l"/>
              </a:tabLst>
              <a:defRPr>
                <a:solidFill>
                  <a:schemeClr val="tx1"/>
                </a:solidFill>
                <a:latin typeface="Arial" charset="0"/>
              </a:defRPr>
            </a:lvl3pPr>
            <a:lvl4pPr marL="1600200" indent="-228600" defTabSz="966788" eaLnBrk="0" hangingPunct="0">
              <a:tabLst>
                <a:tab pos="474663" algn="l"/>
              </a:tabLst>
              <a:defRPr>
                <a:solidFill>
                  <a:schemeClr val="tx1"/>
                </a:solidFill>
                <a:latin typeface="Arial" charset="0"/>
              </a:defRPr>
            </a:lvl4pPr>
            <a:lvl5pPr marL="2057400" indent="-228600" defTabSz="966788" eaLnBrk="0" hangingPunct="0">
              <a:tabLst>
                <a:tab pos="474663" algn="l"/>
              </a:tabLst>
              <a:defRPr>
                <a:solidFill>
                  <a:schemeClr val="tx1"/>
                </a:solidFill>
                <a:latin typeface="Arial" charset="0"/>
              </a:defRPr>
            </a:lvl5pPr>
            <a:lvl6pPr marL="2514600" indent="-228600" defTabSz="966788" eaLnBrk="0" fontAlgn="base" hangingPunct="0">
              <a:spcBef>
                <a:spcPct val="0"/>
              </a:spcBef>
              <a:spcAft>
                <a:spcPct val="0"/>
              </a:spcAft>
              <a:tabLst>
                <a:tab pos="474663" algn="l"/>
              </a:tabLst>
              <a:defRPr>
                <a:solidFill>
                  <a:schemeClr val="tx1"/>
                </a:solidFill>
                <a:latin typeface="Arial" charset="0"/>
              </a:defRPr>
            </a:lvl6pPr>
            <a:lvl7pPr marL="2971800" indent="-228600" defTabSz="966788" eaLnBrk="0" fontAlgn="base" hangingPunct="0">
              <a:spcBef>
                <a:spcPct val="0"/>
              </a:spcBef>
              <a:spcAft>
                <a:spcPct val="0"/>
              </a:spcAft>
              <a:tabLst>
                <a:tab pos="474663" algn="l"/>
              </a:tabLst>
              <a:defRPr>
                <a:solidFill>
                  <a:schemeClr val="tx1"/>
                </a:solidFill>
                <a:latin typeface="Arial" charset="0"/>
              </a:defRPr>
            </a:lvl7pPr>
            <a:lvl8pPr marL="3429000" indent="-228600" defTabSz="966788" eaLnBrk="0" fontAlgn="base" hangingPunct="0">
              <a:spcBef>
                <a:spcPct val="0"/>
              </a:spcBef>
              <a:spcAft>
                <a:spcPct val="0"/>
              </a:spcAft>
              <a:tabLst>
                <a:tab pos="474663" algn="l"/>
              </a:tabLst>
              <a:defRPr>
                <a:solidFill>
                  <a:schemeClr val="tx1"/>
                </a:solidFill>
                <a:latin typeface="Arial" charset="0"/>
              </a:defRPr>
            </a:lvl8pPr>
            <a:lvl9pPr marL="3886200" indent="-228600" defTabSz="966788" eaLnBrk="0" fontAlgn="base" hangingPunct="0">
              <a:spcBef>
                <a:spcPct val="0"/>
              </a:spcBef>
              <a:spcAft>
                <a:spcPct val="0"/>
              </a:spcAft>
              <a:tabLst>
                <a:tab pos="474663" algn="l"/>
              </a:tabLst>
              <a:defRPr>
                <a:solidFill>
                  <a:schemeClr val="tx1"/>
                </a:solidFill>
                <a:latin typeface="Arial" charset="0"/>
              </a:defRPr>
            </a:lvl9pPr>
          </a:lstStyle>
          <a:p>
            <a:pPr eaLnBrk="1" hangingPunct="1">
              <a:lnSpc>
                <a:spcPct val="110000"/>
              </a:lnSpc>
              <a:spcBef>
                <a:spcPct val="20000"/>
              </a:spcBef>
              <a:buClr>
                <a:srgbClr val="000840"/>
              </a:buClr>
            </a:pPr>
            <a: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t>New customers</a:t>
            </a:r>
            <a:b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br>
            <a:endParaRPr lang="en-GB" altLang="en-US" sz="2400" i="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0959279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Content Placeholder 2"/>
          <p:cNvGraphicFramePr>
            <a:graphicFrameLocks/>
          </p:cNvGraphicFramePr>
          <p:nvPr>
            <p:extLst>
              <p:ext uri="{D42A27DB-BD31-4B8C-83A1-F6EECF244321}">
                <p14:modId xmlns:p14="http://schemas.microsoft.com/office/powerpoint/2010/main" val="486147034"/>
              </p:ext>
            </p:extLst>
          </p:nvPr>
        </p:nvGraphicFramePr>
        <p:xfrm>
          <a:off x="595418" y="1928847"/>
          <a:ext cx="6712886" cy="2103940"/>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7"/>
          <p:cNvSpPr>
            <a:spLocks noGrp="1"/>
          </p:cNvSpPr>
          <p:nvPr>
            <p:ph type="title"/>
          </p:nvPr>
        </p:nvSpPr>
        <p:spPr>
          <a:xfrm>
            <a:off x="37349" y="0"/>
            <a:ext cx="9143163" cy="836711"/>
          </a:xfrm>
        </p:spPr>
        <p:txBody>
          <a:bodyPr>
            <a:noAutofit/>
          </a:bodyPr>
          <a:lstStyle/>
          <a:p>
            <a:r>
              <a:rPr lang="en-GB" i="0" dirty="0"/>
              <a:t>Two thirds of new customers think that the DTS has been clear in communicating the connection processes. Although just over half of new customers felt well supported when they started working with the DTS, just under a fifth did not </a:t>
            </a:r>
          </a:p>
        </p:txBody>
      </p:sp>
      <p:sp>
        <p:nvSpPr>
          <p:cNvPr id="7" name="TextBox 6"/>
          <p:cNvSpPr txBox="1"/>
          <p:nvPr/>
        </p:nvSpPr>
        <p:spPr>
          <a:xfrm>
            <a:off x="838" y="1124744"/>
            <a:ext cx="2768910"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Communicating connection process</a:t>
            </a:r>
          </a:p>
        </p:txBody>
      </p:sp>
      <p:sp>
        <p:nvSpPr>
          <p:cNvPr id="28" name="Oval 27"/>
          <p:cNvSpPr/>
          <p:nvPr/>
        </p:nvSpPr>
        <p:spPr>
          <a:xfrm>
            <a:off x="7625169" y="2603019"/>
            <a:ext cx="954563" cy="965959"/>
          </a:xfrm>
          <a:prstGeom prst="ellipse">
            <a:avLst/>
          </a:prstGeom>
          <a:solidFill>
            <a:schemeClr val="accent2"/>
          </a:solidFill>
          <a:ln w="25400" cap="flat" cmpd="sng" algn="ctr">
            <a:noFill/>
            <a:prstDash val="solid"/>
          </a:ln>
          <a:effectLst/>
        </p:spPr>
        <p:txBody>
          <a:bodyPr rtlCol="0" anchor="ctr"/>
          <a:lstStyle/>
          <a:p>
            <a:pPr algn="ctr">
              <a:defRPr/>
            </a:pPr>
            <a:endParaRPr lang="en-GB" sz="1600" kern="0" dirty="0">
              <a:solidFill>
                <a:prstClr val="white"/>
              </a:solidFill>
            </a:endParaRPr>
          </a:p>
        </p:txBody>
      </p:sp>
      <p:sp>
        <p:nvSpPr>
          <p:cNvPr id="30" name="TextBox 29"/>
          <p:cNvSpPr txBox="1"/>
          <p:nvPr/>
        </p:nvSpPr>
        <p:spPr>
          <a:xfrm>
            <a:off x="7736242" y="2852936"/>
            <a:ext cx="787627" cy="461665"/>
          </a:xfrm>
          <a:prstGeom prst="rect">
            <a:avLst/>
          </a:prstGeom>
          <a:noFill/>
        </p:spPr>
        <p:txBody>
          <a:bodyPr wrap="square" rtlCol="0">
            <a:spAutoFit/>
          </a:bodyPr>
          <a:lstStyle/>
          <a:p>
            <a:pPr algn="ctr"/>
            <a:r>
              <a:rPr lang="en-GB" sz="2400" b="1" dirty="0">
                <a:solidFill>
                  <a:prstClr val="white"/>
                </a:solidFill>
              </a:rPr>
              <a:t>3.8</a:t>
            </a:r>
          </a:p>
        </p:txBody>
      </p:sp>
      <p:sp>
        <p:nvSpPr>
          <p:cNvPr id="33" name="TextBox 32"/>
          <p:cNvSpPr txBox="1"/>
          <p:nvPr/>
        </p:nvSpPr>
        <p:spPr>
          <a:xfrm>
            <a:off x="6775842" y="1242296"/>
            <a:ext cx="2348462" cy="338554"/>
          </a:xfrm>
          <a:prstGeom prst="rect">
            <a:avLst/>
          </a:prstGeom>
          <a:noFill/>
        </p:spPr>
        <p:txBody>
          <a:bodyPr wrap="square" rtlCol="0">
            <a:spAutoFit/>
          </a:bodyPr>
          <a:lstStyle/>
          <a:p>
            <a:pPr algn="ctr"/>
            <a:r>
              <a:rPr lang="en-GB" sz="1600" b="1" dirty="0">
                <a:solidFill>
                  <a:srgbClr val="6D6E71"/>
                </a:solidFill>
              </a:rPr>
              <a:t>Mean score</a:t>
            </a:r>
          </a:p>
        </p:txBody>
      </p:sp>
      <p:sp>
        <p:nvSpPr>
          <p:cNvPr id="18" name="TextBox 17"/>
          <p:cNvSpPr txBox="1"/>
          <p:nvPr/>
        </p:nvSpPr>
        <p:spPr>
          <a:xfrm>
            <a:off x="-53365" y="894661"/>
            <a:ext cx="3600400" cy="261610"/>
          </a:xfrm>
          <a:prstGeom prst="rect">
            <a:avLst/>
          </a:prstGeom>
          <a:noFill/>
        </p:spPr>
        <p:txBody>
          <a:bodyPr wrap="square" rtlCol="0">
            <a:spAutoFit/>
          </a:bodyPr>
          <a:lstStyle/>
          <a:p>
            <a:r>
              <a:rPr lang="en-GB" sz="1050" dirty="0">
                <a:solidFill>
                  <a:srgbClr val="6D6E71"/>
                </a:solidFill>
              </a:rPr>
              <a:t>New customers n= 16</a:t>
            </a:r>
          </a:p>
        </p:txBody>
      </p:sp>
      <p:sp>
        <p:nvSpPr>
          <p:cNvPr id="48" name="TextBox 47"/>
          <p:cNvSpPr txBox="1"/>
          <p:nvPr/>
        </p:nvSpPr>
        <p:spPr>
          <a:xfrm>
            <a:off x="3888886" y="4808909"/>
            <a:ext cx="805448" cy="461665"/>
          </a:xfrm>
          <a:prstGeom prst="rect">
            <a:avLst/>
          </a:prstGeom>
          <a:noFill/>
        </p:spPr>
        <p:txBody>
          <a:bodyPr wrap="square" rtlCol="0">
            <a:spAutoFit/>
          </a:bodyPr>
          <a:lstStyle/>
          <a:p>
            <a:pPr algn="ctr"/>
            <a:r>
              <a:rPr lang="en-GB" sz="2400" b="1" dirty="0">
                <a:solidFill>
                  <a:prstClr val="white"/>
                </a:solidFill>
              </a:rPr>
              <a:t>6.3</a:t>
            </a:r>
          </a:p>
        </p:txBody>
      </p:sp>
      <p:sp>
        <p:nvSpPr>
          <p:cNvPr id="53" name="TextBox 52"/>
          <p:cNvSpPr txBox="1"/>
          <p:nvPr/>
        </p:nvSpPr>
        <p:spPr>
          <a:xfrm>
            <a:off x="5576434" y="5775533"/>
            <a:ext cx="1199408" cy="246221"/>
          </a:xfrm>
          <a:prstGeom prst="rect">
            <a:avLst/>
          </a:prstGeom>
          <a:noFill/>
        </p:spPr>
        <p:txBody>
          <a:bodyPr wrap="square" rtlCol="0">
            <a:spAutoFit/>
          </a:bodyPr>
          <a:lstStyle/>
          <a:p>
            <a:pPr algn="ctr"/>
            <a:r>
              <a:rPr lang="en-GB" sz="1000" dirty="0">
                <a:solidFill>
                  <a:prstClr val="white"/>
                </a:solidFill>
              </a:rPr>
              <a:t>n=16</a:t>
            </a:r>
          </a:p>
        </p:txBody>
      </p:sp>
      <p:sp>
        <p:nvSpPr>
          <p:cNvPr id="54" name="TextBox 53"/>
          <p:cNvSpPr txBox="1"/>
          <p:nvPr/>
        </p:nvSpPr>
        <p:spPr>
          <a:xfrm>
            <a:off x="1851411" y="5783822"/>
            <a:ext cx="1199408" cy="246221"/>
          </a:xfrm>
          <a:prstGeom prst="rect">
            <a:avLst/>
          </a:prstGeom>
          <a:noFill/>
        </p:spPr>
        <p:txBody>
          <a:bodyPr wrap="square" rtlCol="0">
            <a:spAutoFit/>
          </a:bodyPr>
          <a:lstStyle/>
          <a:p>
            <a:pPr algn="ctr"/>
            <a:r>
              <a:rPr lang="en-GB" sz="1000" dirty="0">
                <a:solidFill>
                  <a:prstClr val="white"/>
                </a:solidFill>
              </a:rPr>
              <a:t>n=19</a:t>
            </a:r>
          </a:p>
        </p:txBody>
      </p:sp>
      <p:sp>
        <p:nvSpPr>
          <p:cNvPr id="57" name="TextBox 56"/>
          <p:cNvSpPr txBox="1"/>
          <p:nvPr/>
        </p:nvSpPr>
        <p:spPr>
          <a:xfrm>
            <a:off x="3663551" y="5774470"/>
            <a:ext cx="1199408" cy="246221"/>
          </a:xfrm>
          <a:prstGeom prst="rect">
            <a:avLst/>
          </a:prstGeom>
          <a:noFill/>
        </p:spPr>
        <p:txBody>
          <a:bodyPr wrap="square" rtlCol="0">
            <a:spAutoFit/>
          </a:bodyPr>
          <a:lstStyle/>
          <a:p>
            <a:pPr algn="ctr"/>
            <a:r>
              <a:rPr lang="en-GB" sz="1000" dirty="0">
                <a:solidFill>
                  <a:prstClr val="white"/>
                </a:solidFill>
              </a:rPr>
              <a:t>n=19</a:t>
            </a:r>
          </a:p>
        </p:txBody>
      </p:sp>
      <p:sp>
        <p:nvSpPr>
          <p:cNvPr id="26" name="TextBox 25"/>
          <p:cNvSpPr txBox="1"/>
          <p:nvPr/>
        </p:nvSpPr>
        <p:spPr>
          <a:xfrm>
            <a:off x="827584" y="3611184"/>
            <a:ext cx="2411331" cy="276999"/>
          </a:xfrm>
          <a:prstGeom prst="rect">
            <a:avLst/>
          </a:prstGeom>
          <a:noFill/>
        </p:spPr>
        <p:txBody>
          <a:bodyPr wrap="square" rtlCol="0">
            <a:spAutoFit/>
          </a:bodyPr>
          <a:lstStyle/>
          <a:p>
            <a:r>
              <a:rPr lang="en-GB" sz="1200" dirty="0">
                <a:solidFill>
                  <a:prstClr val="white">
                    <a:lumMod val="50000"/>
                  </a:prstClr>
                </a:solidFill>
              </a:rPr>
              <a:t>Don’t know = 6%</a:t>
            </a:r>
          </a:p>
        </p:txBody>
      </p:sp>
      <p:sp>
        <p:nvSpPr>
          <p:cNvPr id="27" name="TextBox 26"/>
          <p:cNvSpPr txBox="1"/>
          <p:nvPr/>
        </p:nvSpPr>
        <p:spPr>
          <a:xfrm>
            <a:off x="5722674" y="761903"/>
            <a:ext cx="2143235" cy="307777"/>
          </a:xfrm>
          <a:prstGeom prst="rect">
            <a:avLst/>
          </a:prstGeom>
          <a:solidFill>
            <a:schemeClr val="bg1"/>
          </a:solidFill>
          <a:ln>
            <a:noFill/>
          </a:ln>
        </p:spPr>
        <p:txBody>
          <a:bodyPr wrap="square" rtlCol="0">
            <a:spAutoFit/>
          </a:bodyPr>
          <a:lstStyle/>
          <a:p>
            <a:pPr algn="ctr"/>
            <a:r>
              <a:rPr lang="en-GB" sz="1400" dirty="0">
                <a:solidFill>
                  <a:srgbClr val="6D6E71"/>
                </a:solidFill>
              </a:rPr>
              <a:t>New Customers</a:t>
            </a:r>
          </a:p>
        </p:txBody>
      </p:sp>
      <p:sp>
        <p:nvSpPr>
          <p:cNvPr id="32" name="Slide Number Placeholder 1"/>
          <p:cNvSpPr>
            <a:spLocks noGrp="1"/>
          </p:cNvSpPr>
          <p:nvPr>
            <p:ph type="sldNum" sz="quarter" idx="4294967295"/>
          </p:nvPr>
        </p:nvSpPr>
        <p:spPr>
          <a:xfrm>
            <a:off x="0" y="6611779"/>
            <a:ext cx="539552" cy="268603"/>
          </a:xfrm>
          <a:prstGeom prst="rect">
            <a:avLst/>
          </a:prstGeom>
        </p:spPr>
        <p:txBody>
          <a:bodyPr/>
          <a:lstStyle/>
          <a:p>
            <a:fld id="{A4C18273-3B06-4AC5-BD96-A00D2AA2E2E6}" type="slidenum">
              <a:rPr lang="en-GB" sz="1050" smtClean="0"/>
              <a:pPr/>
              <a:t>27</a:t>
            </a:fld>
            <a:endParaRPr lang="en-GB" sz="1050" dirty="0"/>
          </a:p>
        </p:txBody>
      </p:sp>
      <p:grpSp>
        <p:nvGrpSpPr>
          <p:cNvPr id="4" name="Group 3"/>
          <p:cNvGrpSpPr/>
          <p:nvPr/>
        </p:nvGrpSpPr>
        <p:grpSpPr>
          <a:xfrm>
            <a:off x="7714822" y="1608153"/>
            <a:ext cx="775260" cy="775260"/>
            <a:chOff x="8101521" y="2365708"/>
            <a:chExt cx="775260" cy="775260"/>
          </a:xfrm>
        </p:grpSpPr>
        <p:pic>
          <p:nvPicPr>
            <p:cNvPr id="40" name="Picture 2" descr="P:\RESEARCH\RESOURCES\Icons\Circle\BLUE\Circled-pen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1521" y="2365708"/>
              <a:ext cx="775260" cy="77526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p:cNvSpPr txBox="1"/>
            <p:nvPr/>
          </p:nvSpPr>
          <p:spPr>
            <a:xfrm>
              <a:off x="8115066" y="2647945"/>
              <a:ext cx="748169" cy="276999"/>
            </a:xfrm>
            <a:prstGeom prst="rect">
              <a:avLst/>
            </a:prstGeom>
            <a:noFill/>
          </p:spPr>
          <p:txBody>
            <a:bodyPr wrap="square" rtlCol="0">
              <a:spAutoFit/>
            </a:bodyPr>
            <a:lstStyle/>
            <a:p>
              <a:pPr algn="ctr"/>
              <a:r>
                <a:rPr lang="en-GB" sz="1200" b="1" dirty="0">
                  <a:solidFill>
                    <a:srgbClr val="1268B3"/>
                  </a:solidFill>
                </a:rPr>
                <a:t>2016</a:t>
              </a:r>
            </a:p>
          </p:txBody>
        </p:sp>
      </p:grpSp>
      <p:graphicFrame>
        <p:nvGraphicFramePr>
          <p:cNvPr id="20" name="Content Placeholder 2"/>
          <p:cNvGraphicFramePr>
            <a:graphicFrameLocks/>
          </p:cNvGraphicFramePr>
          <p:nvPr>
            <p:extLst>
              <p:ext uri="{D42A27DB-BD31-4B8C-83A1-F6EECF244321}">
                <p14:modId xmlns:p14="http://schemas.microsoft.com/office/powerpoint/2010/main" val="1568399047"/>
              </p:ext>
            </p:extLst>
          </p:nvPr>
        </p:nvGraphicFramePr>
        <p:xfrm>
          <a:off x="611560" y="3854009"/>
          <a:ext cx="7507034" cy="2103940"/>
        </p:xfrm>
        <a:graphic>
          <a:graphicData uri="http://schemas.openxmlformats.org/drawingml/2006/chart">
            <c:chart xmlns:c="http://schemas.openxmlformats.org/drawingml/2006/chart" xmlns:r="http://schemas.openxmlformats.org/officeDocument/2006/relationships" r:id="rId5"/>
          </a:graphicData>
        </a:graphic>
      </p:graphicFrame>
      <p:grpSp>
        <p:nvGrpSpPr>
          <p:cNvPr id="21" name="Group 20"/>
          <p:cNvGrpSpPr/>
          <p:nvPr/>
        </p:nvGrpSpPr>
        <p:grpSpPr>
          <a:xfrm>
            <a:off x="7652773" y="4643015"/>
            <a:ext cx="954563" cy="965959"/>
            <a:chOff x="7596336" y="3327137"/>
            <a:chExt cx="954563" cy="965959"/>
          </a:xfrm>
        </p:grpSpPr>
        <p:sp>
          <p:nvSpPr>
            <p:cNvPr id="22" name="Oval 21"/>
            <p:cNvSpPr/>
            <p:nvPr/>
          </p:nvSpPr>
          <p:spPr>
            <a:xfrm>
              <a:off x="7596336" y="3327137"/>
              <a:ext cx="954563" cy="965959"/>
            </a:xfrm>
            <a:prstGeom prst="ellipse">
              <a:avLst/>
            </a:prstGeom>
            <a:solidFill>
              <a:schemeClr val="accent2"/>
            </a:solidFill>
            <a:ln w="25400" cap="flat" cmpd="sng" algn="ctr">
              <a:noFill/>
              <a:prstDash val="solid"/>
            </a:ln>
            <a:effectLst/>
          </p:spPr>
          <p:txBody>
            <a:bodyPr rtlCol="0" anchor="ctr"/>
            <a:lstStyle/>
            <a:p>
              <a:pPr algn="ctr">
                <a:defRPr/>
              </a:pPr>
              <a:endParaRPr lang="en-GB" sz="1600" kern="0" dirty="0">
                <a:solidFill>
                  <a:prstClr val="white"/>
                </a:solidFill>
              </a:endParaRPr>
            </a:p>
          </p:txBody>
        </p:sp>
        <p:sp>
          <p:nvSpPr>
            <p:cNvPr id="23" name="TextBox 22"/>
            <p:cNvSpPr txBox="1"/>
            <p:nvPr/>
          </p:nvSpPr>
          <p:spPr>
            <a:xfrm>
              <a:off x="7668344" y="3543399"/>
              <a:ext cx="787627" cy="461665"/>
            </a:xfrm>
            <a:prstGeom prst="rect">
              <a:avLst/>
            </a:prstGeom>
            <a:noFill/>
          </p:spPr>
          <p:txBody>
            <a:bodyPr wrap="square" rtlCol="0">
              <a:spAutoFit/>
            </a:bodyPr>
            <a:lstStyle/>
            <a:p>
              <a:pPr algn="ctr"/>
              <a:r>
                <a:rPr lang="en-GB" sz="2400" b="1" dirty="0">
                  <a:solidFill>
                    <a:prstClr val="white"/>
                  </a:solidFill>
                </a:rPr>
                <a:t>3.6</a:t>
              </a:r>
            </a:p>
          </p:txBody>
        </p:sp>
      </p:grpSp>
      <p:grpSp>
        <p:nvGrpSpPr>
          <p:cNvPr id="29" name="Group 28"/>
          <p:cNvGrpSpPr/>
          <p:nvPr/>
        </p:nvGrpSpPr>
        <p:grpSpPr>
          <a:xfrm>
            <a:off x="7708640" y="3700760"/>
            <a:ext cx="775260" cy="775260"/>
            <a:chOff x="8101521" y="2365708"/>
            <a:chExt cx="775260" cy="775260"/>
          </a:xfrm>
        </p:grpSpPr>
        <p:pic>
          <p:nvPicPr>
            <p:cNvPr id="31" name="Picture 2" descr="P:\RESEARCH\RESOURCES\Icons\Circle\BLUE\Circled-pen_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1521" y="2365708"/>
              <a:ext cx="775260" cy="775260"/>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8115066" y="2647945"/>
              <a:ext cx="748169" cy="276999"/>
            </a:xfrm>
            <a:prstGeom prst="rect">
              <a:avLst/>
            </a:prstGeom>
            <a:noFill/>
          </p:spPr>
          <p:txBody>
            <a:bodyPr wrap="square" rtlCol="0">
              <a:spAutoFit/>
            </a:bodyPr>
            <a:lstStyle/>
            <a:p>
              <a:pPr algn="ctr"/>
              <a:r>
                <a:rPr lang="en-GB" sz="1200" b="1" dirty="0">
                  <a:solidFill>
                    <a:srgbClr val="1268B3"/>
                  </a:solidFill>
                </a:rPr>
                <a:t>2016</a:t>
              </a:r>
            </a:p>
          </p:txBody>
        </p:sp>
      </p:grpSp>
    </p:spTree>
    <p:extLst>
      <p:ext uri="{BB962C8B-B14F-4D97-AF65-F5344CB8AC3E}">
        <p14:creationId xmlns:p14="http://schemas.microsoft.com/office/powerpoint/2010/main" val="19680870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A4C18273-3B06-4AC5-BD96-A00D2AA2E2E6}" type="slidenum">
              <a:rPr lang="en-GB" smtClean="0"/>
              <a:pPr/>
              <a:t>28</a:t>
            </a:fld>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3648" y="2552918"/>
            <a:ext cx="7654696" cy="2460258"/>
          </a:xfrm>
          <a:prstGeom prst="rect">
            <a:avLst/>
          </a:prstGeom>
        </p:spPr>
      </p:pic>
      <p:sp>
        <p:nvSpPr>
          <p:cNvPr id="14" name="Rectangle 31"/>
          <p:cNvSpPr>
            <a:spLocks noChangeArrowheads="1"/>
          </p:cNvSpPr>
          <p:nvPr/>
        </p:nvSpPr>
        <p:spPr bwMode="auto">
          <a:xfrm>
            <a:off x="142921" y="2636913"/>
            <a:ext cx="4478493" cy="230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lIns="0" tIns="0" rIns="0" bIns="0" anchor="ctr"/>
          <a:lstStyle>
            <a:lvl1pPr defTabSz="966788" eaLnBrk="0" hangingPunct="0">
              <a:tabLst>
                <a:tab pos="474663" algn="l"/>
              </a:tabLst>
              <a:defRPr>
                <a:solidFill>
                  <a:schemeClr val="tx1"/>
                </a:solidFill>
                <a:latin typeface="Arial" charset="0"/>
              </a:defRPr>
            </a:lvl1pPr>
            <a:lvl2pPr marL="742950" indent="-285750" defTabSz="966788" eaLnBrk="0" hangingPunct="0">
              <a:tabLst>
                <a:tab pos="474663" algn="l"/>
              </a:tabLst>
              <a:defRPr>
                <a:solidFill>
                  <a:schemeClr val="tx1"/>
                </a:solidFill>
                <a:latin typeface="Arial" charset="0"/>
              </a:defRPr>
            </a:lvl2pPr>
            <a:lvl3pPr marL="1143000" indent="-228600" defTabSz="966788" eaLnBrk="0" hangingPunct="0">
              <a:tabLst>
                <a:tab pos="474663" algn="l"/>
              </a:tabLst>
              <a:defRPr>
                <a:solidFill>
                  <a:schemeClr val="tx1"/>
                </a:solidFill>
                <a:latin typeface="Arial" charset="0"/>
              </a:defRPr>
            </a:lvl3pPr>
            <a:lvl4pPr marL="1600200" indent="-228600" defTabSz="966788" eaLnBrk="0" hangingPunct="0">
              <a:tabLst>
                <a:tab pos="474663" algn="l"/>
              </a:tabLst>
              <a:defRPr>
                <a:solidFill>
                  <a:schemeClr val="tx1"/>
                </a:solidFill>
                <a:latin typeface="Arial" charset="0"/>
              </a:defRPr>
            </a:lvl4pPr>
            <a:lvl5pPr marL="2057400" indent="-228600" defTabSz="966788" eaLnBrk="0" hangingPunct="0">
              <a:tabLst>
                <a:tab pos="474663" algn="l"/>
              </a:tabLst>
              <a:defRPr>
                <a:solidFill>
                  <a:schemeClr val="tx1"/>
                </a:solidFill>
                <a:latin typeface="Arial" charset="0"/>
              </a:defRPr>
            </a:lvl5pPr>
            <a:lvl6pPr marL="2514600" indent="-228600" defTabSz="966788" eaLnBrk="0" fontAlgn="base" hangingPunct="0">
              <a:spcBef>
                <a:spcPct val="0"/>
              </a:spcBef>
              <a:spcAft>
                <a:spcPct val="0"/>
              </a:spcAft>
              <a:tabLst>
                <a:tab pos="474663" algn="l"/>
              </a:tabLst>
              <a:defRPr>
                <a:solidFill>
                  <a:schemeClr val="tx1"/>
                </a:solidFill>
                <a:latin typeface="Arial" charset="0"/>
              </a:defRPr>
            </a:lvl6pPr>
            <a:lvl7pPr marL="2971800" indent="-228600" defTabSz="966788" eaLnBrk="0" fontAlgn="base" hangingPunct="0">
              <a:spcBef>
                <a:spcPct val="0"/>
              </a:spcBef>
              <a:spcAft>
                <a:spcPct val="0"/>
              </a:spcAft>
              <a:tabLst>
                <a:tab pos="474663" algn="l"/>
              </a:tabLst>
              <a:defRPr>
                <a:solidFill>
                  <a:schemeClr val="tx1"/>
                </a:solidFill>
                <a:latin typeface="Arial" charset="0"/>
              </a:defRPr>
            </a:lvl7pPr>
            <a:lvl8pPr marL="3429000" indent="-228600" defTabSz="966788" eaLnBrk="0" fontAlgn="base" hangingPunct="0">
              <a:spcBef>
                <a:spcPct val="0"/>
              </a:spcBef>
              <a:spcAft>
                <a:spcPct val="0"/>
              </a:spcAft>
              <a:tabLst>
                <a:tab pos="474663" algn="l"/>
              </a:tabLst>
              <a:defRPr>
                <a:solidFill>
                  <a:schemeClr val="tx1"/>
                </a:solidFill>
                <a:latin typeface="Arial" charset="0"/>
              </a:defRPr>
            </a:lvl8pPr>
            <a:lvl9pPr marL="3886200" indent="-228600" defTabSz="966788" eaLnBrk="0" fontAlgn="base" hangingPunct="0">
              <a:spcBef>
                <a:spcPct val="0"/>
              </a:spcBef>
              <a:spcAft>
                <a:spcPct val="0"/>
              </a:spcAft>
              <a:tabLst>
                <a:tab pos="474663" algn="l"/>
              </a:tabLst>
              <a:defRPr>
                <a:solidFill>
                  <a:schemeClr val="tx1"/>
                </a:solidFill>
                <a:latin typeface="Arial" charset="0"/>
              </a:defRPr>
            </a:lvl9pPr>
          </a:lstStyle>
          <a:p>
            <a:pPr eaLnBrk="1" hangingPunct="1">
              <a:lnSpc>
                <a:spcPct val="110000"/>
              </a:lnSpc>
              <a:spcBef>
                <a:spcPct val="20000"/>
              </a:spcBef>
              <a:buClr>
                <a:srgbClr val="000840"/>
              </a:buClr>
            </a:pPr>
            <a: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t>Customer engagement</a:t>
            </a:r>
            <a:endParaRPr lang="en-GB" altLang="en-US" sz="2400" i="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57396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4" name="Oval 3"/>
          <p:cNvSpPr/>
          <p:nvPr/>
        </p:nvSpPr>
        <p:spPr>
          <a:xfrm>
            <a:off x="5926666" y="-818443"/>
            <a:ext cx="3555999" cy="3555999"/>
          </a:xfrm>
          <a:prstGeom prst="ellipse">
            <a:avLst/>
          </a:prstGeom>
          <a:solidFill>
            <a:schemeClr val="bg1">
              <a:lumMod val="95000"/>
            </a:schemeClr>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descr="Untitled-42 copy-.png"/>
          <p:cNvPicPr>
            <a:picLocks noChangeAspect="1"/>
          </p:cNvPicPr>
          <p:nvPr/>
        </p:nvPicPr>
        <p:blipFill rotWithShape="1">
          <a:blip r:embed="rId3" cstate="print">
            <a:extLst>
              <a:ext uri="{28A0092B-C50C-407E-A947-70E740481C1C}">
                <a14:useLocalDpi xmlns:a14="http://schemas.microsoft.com/office/drawing/2010/main" val="0"/>
              </a:ext>
            </a:extLst>
          </a:blip>
          <a:srcRect l="690" t="11559" r="38257" b="10137"/>
          <a:stretch/>
        </p:blipFill>
        <p:spPr>
          <a:xfrm>
            <a:off x="0" y="1946930"/>
            <a:ext cx="9144000" cy="2508660"/>
          </a:xfrm>
          <a:prstGeom prst="rect">
            <a:avLst/>
          </a:prstGeom>
        </p:spPr>
      </p:pic>
      <p:graphicFrame>
        <p:nvGraphicFramePr>
          <p:cNvPr id="46" name="Content Placeholder 2"/>
          <p:cNvGraphicFramePr>
            <a:graphicFrameLocks noGrp="1"/>
          </p:cNvGraphicFramePr>
          <p:nvPr>
            <p:ph idx="1"/>
            <p:extLst>
              <p:ext uri="{D42A27DB-BD31-4B8C-83A1-F6EECF244321}">
                <p14:modId xmlns:p14="http://schemas.microsoft.com/office/powerpoint/2010/main" val="2998565937"/>
              </p:ext>
            </p:extLst>
          </p:nvPr>
        </p:nvGraphicFramePr>
        <p:xfrm>
          <a:off x="0" y="2681116"/>
          <a:ext cx="10061222" cy="1368779"/>
        </p:xfrm>
        <a:graphic>
          <a:graphicData uri="http://schemas.openxmlformats.org/drawingml/2006/chart">
            <c:chart xmlns:c="http://schemas.openxmlformats.org/drawingml/2006/chart" xmlns:r="http://schemas.openxmlformats.org/officeDocument/2006/relationships" r:id="rId4"/>
          </a:graphicData>
        </a:graphic>
      </p:graphicFrame>
      <p:sp>
        <p:nvSpPr>
          <p:cNvPr id="8" name="Title 7"/>
          <p:cNvSpPr>
            <a:spLocks noGrp="1"/>
          </p:cNvSpPr>
          <p:nvPr>
            <p:ph type="title"/>
          </p:nvPr>
        </p:nvSpPr>
        <p:spPr>
          <a:xfrm>
            <a:off x="249016" y="352779"/>
            <a:ext cx="5494961" cy="437444"/>
          </a:xfrm>
        </p:spPr>
        <p:txBody>
          <a:bodyPr>
            <a:noAutofit/>
          </a:bodyPr>
          <a:lstStyle/>
          <a:p>
            <a:r>
              <a:rPr lang="en-GB" i="0" dirty="0"/>
              <a:t>Although two fifths are neutral as to whether the </a:t>
            </a:r>
            <a:br>
              <a:rPr lang="en-GB" i="0" dirty="0"/>
            </a:br>
            <a:r>
              <a:rPr lang="en-GB" i="0" dirty="0"/>
              <a:t>engagement programme has added value, a third </a:t>
            </a:r>
            <a:br>
              <a:rPr lang="en-GB" i="0" dirty="0"/>
            </a:br>
            <a:r>
              <a:rPr lang="en-GB" i="0" dirty="0"/>
              <a:t>of customers agree that it has</a:t>
            </a:r>
          </a:p>
        </p:txBody>
      </p:sp>
      <p:sp>
        <p:nvSpPr>
          <p:cNvPr id="26" name="TextBox 25"/>
          <p:cNvSpPr txBox="1"/>
          <p:nvPr/>
        </p:nvSpPr>
        <p:spPr>
          <a:xfrm>
            <a:off x="200620" y="2269788"/>
            <a:ext cx="7080713" cy="307777"/>
          </a:xfrm>
          <a:prstGeom prst="rect">
            <a:avLst/>
          </a:prstGeom>
          <a:noFill/>
        </p:spPr>
        <p:txBody>
          <a:bodyPr wrap="square" rtlCol="0">
            <a:spAutoFit/>
          </a:bodyPr>
          <a:lstStyle/>
          <a:p>
            <a:r>
              <a:rPr lang="en-GB" sz="1400" b="1" dirty="0">
                <a:solidFill>
                  <a:srgbClr val="6D6E71"/>
                </a:solidFill>
                <a:ea typeface="Verdana" panose="020B0604030504040204" pitchFamily="34" charset="0"/>
                <a:cs typeface="Verdana" panose="020B0604030504040204" pitchFamily="34" charset="0"/>
              </a:rPr>
              <a:t>Agreement that Engagement programme has added value </a:t>
            </a:r>
          </a:p>
        </p:txBody>
      </p:sp>
      <p:sp>
        <p:nvSpPr>
          <p:cNvPr id="14" name="TextBox 13"/>
          <p:cNvSpPr txBox="1"/>
          <p:nvPr/>
        </p:nvSpPr>
        <p:spPr>
          <a:xfrm>
            <a:off x="555973" y="3820975"/>
            <a:ext cx="2411331" cy="276999"/>
          </a:xfrm>
          <a:prstGeom prst="rect">
            <a:avLst/>
          </a:prstGeom>
          <a:noFill/>
        </p:spPr>
        <p:txBody>
          <a:bodyPr wrap="square" rtlCol="0">
            <a:spAutoFit/>
          </a:bodyPr>
          <a:lstStyle/>
          <a:p>
            <a:r>
              <a:rPr lang="en-GB" sz="1200" dirty="0">
                <a:solidFill>
                  <a:prstClr val="white">
                    <a:lumMod val="50000"/>
                  </a:prstClr>
                </a:solidFill>
              </a:rPr>
              <a:t>Don’t know = 22%</a:t>
            </a:r>
          </a:p>
        </p:txBody>
      </p:sp>
      <p:sp>
        <p:nvSpPr>
          <p:cNvPr id="2" name="TextBox 1"/>
          <p:cNvSpPr txBox="1"/>
          <p:nvPr/>
        </p:nvSpPr>
        <p:spPr>
          <a:xfrm>
            <a:off x="6301656" y="451342"/>
            <a:ext cx="2520280" cy="1200329"/>
          </a:xfrm>
          <a:prstGeom prst="rect">
            <a:avLst/>
          </a:prstGeom>
          <a:noFill/>
        </p:spPr>
        <p:txBody>
          <a:bodyPr wrap="square" rtlCol="0">
            <a:spAutoFit/>
          </a:bodyPr>
          <a:lstStyle/>
          <a:p>
            <a:pPr algn="ctr"/>
            <a:r>
              <a:rPr lang="en-GB" b="1" dirty="0">
                <a:solidFill>
                  <a:srgbClr val="6D6E71"/>
                </a:solidFill>
              </a:rPr>
              <a:t>50% New customers agree </a:t>
            </a:r>
            <a:br>
              <a:rPr lang="en-GB" b="1" dirty="0">
                <a:solidFill>
                  <a:srgbClr val="6D6E71"/>
                </a:solidFill>
              </a:rPr>
            </a:br>
            <a:r>
              <a:rPr lang="en-GB" b="1" dirty="0">
                <a:solidFill>
                  <a:srgbClr val="6D6E71"/>
                </a:solidFill>
              </a:rPr>
              <a:t>vs. 28% of established</a:t>
            </a:r>
          </a:p>
        </p:txBody>
      </p:sp>
      <p:sp>
        <p:nvSpPr>
          <p:cNvPr id="21" name="Rectangle 1"/>
          <p:cNvSpPr>
            <a:spLocks noChangeArrowheads="1"/>
          </p:cNvSpPr>
          <p:nvPr/>
        </p:nvSpPr>
        <p:spPr bwMode="auto">
          <a:xfrm rot="21480000">
            <a:off x="322731" y="1287798"/>
            <a:ext cx="4970382" cy="422359"/>
          </a:xfrm>
          <a:prstGeom prst="rect">
            <a:avLst/>
          </a:prstGeom>
          <a:solidFill>
            <a:schemeClr val="bg1">
              <a:lumMod val="95000"/>
            </a:schemeClr>
          </a:solidFill>
          <a:ln w="9525" algn="ctr">
            <a:noFill/>
            <a:round/>
            <a:headEnd/>
            <a:tailEnd/>
          </a:ln>
          <a:effectLst>
            <a:outerShdw blurRad="50800" dist="38100" dir="2700000" algn="tl" rotWithShape="0">
              <a:srgbClr val="000000">
                <a:alpha val="43000"/>
              </a:srgbClr>
            </a:outerShdw>
          </a:effectLst>
        </p:spPr>
        <p:txBody>
          <a:bodyPr/>
          <a:lstStyle>
            <a:lvl1pPr>
              <a:spcBef>
                <a:spcPct val="20000"/>
              </a:spcBef>
              <a:buClr>
                <a:srgbClr val="FF33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FF33CC"/>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FF33CC"/>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9pPr>
          </a:lstStyle>
          <a:p>
            <a:pPr algn="ctr">
              <a:buFont typeface="Wingdings" panose="05000000000000000000" pitchFamily="2" charset="2"/>
              <a:buNone/>
            </a:pPr>
            <a:r>
              <a:rPr lang="en-GB" sz="1800" b="1" dirty="0">
                <a:solidFill>
                  <a:srgbClr val="6D6E71"/>
                </a:solidFill>
                <a:latin typeface="Verdana"/>
                <a:cs typeface="Verdana"/>
              </a:rPr>
              <a:t>Customer Engagement Programme</a:t>
            </a:r>
          </a:p>
        </p:txBody>
      </p:sp>
      <p:sp>
        <p:nvSpPr>
          <p:cNvPr id="23" name="Rectangular Callout 22"/>
          <p:cNvSpPr/>
          <p:nvPr/>
        </p:nvSpPr>
        <p:spPr>
          <a:xfrm>
            <a:off x="310444" y="4799796"/>
            <a:ext cx="3922889" cy="989497"/>
          </a:xfrm>
          <a:prstGeom prst="wedgeRectCallout">
            <a:avLst>
              <a:gd name="adj1" fmla="val 40433"/>
              <a:gd name="adj2" fmla="val -63879"/>
            </a:avLst>
          </a:prstGeom>
          <a:solidFill>
            <a:schemeClr val="accent2"/>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srgbClr val="FFFFFF"/>
                </a:solidFill>
              </a:rPr>
              <a:t>“Communication has always </a:t>
            </a:r>
            <a:br>
              <a:rPr lang="en-GB" sz="1400" i="1" dirty="0">
                <a:solidFill>
                  <a:srgbClr val="FFFFFF"/>
                </a:solidFill>
              </a:rPr>
            </a:br>
            <a:r>
              <a:rPr lang="en-GB" sz="1400" i="1" dirty="0">
                <a:solidFill>
                  <a:srgbClr val="FFFFFF"/>
                </a:solidFill>
              </a:rPr>
              <a:t>been of a good standard.”</a:t>
            </a:r>
          </a:p>
        </p:txBody>
      </p:sp>
      <p:sp>
        <p:nvSpPr>
          <p:cNvPr id="24" name="Rectangular Callout 23"/>
          <p:cNvSpPr/>
          <p:nvPr/>
        </p:nvSpPr>
        <p:spPr>
          <a:xfrm>
            <a:off x="4416778" y="4796437"/>
            <a:ext cx="4313296" cy="989120"/>
          </a:xfrm>
          <a:prstGeom prst="wedgeRectCallout">
            <a:avLst>
              <a:gd name="adj1" fmla="val -4035"/>
              <a:gd name="adj2" fmla="val -64167"/>
            </a:avLst>
          </a:prstGeom>
          <a:solidFill>
            <a:schemeClr val="accent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srgbClr val="FFFFFF"/>
                </a:solidFill>
              </a:rPr>
              <a:t>“More 1-2-1 engagement </a:t>
            </a:r>
            <a:br>
              <a:rPr lang="en-GB" sz="1400" i="1" dirty="0">
                <a:solidFill>
                  <a:srgbClr val="FFFFFF"/>
                </a:solidFill>
              </a:rPr>
            </a:br>
            <a:r>
              <a:rPr lang="en-GB" sz="1400" i="1" dirty="0">
                <a:solidFill>
                  <a:srgbClr val="FFFFFF"/>
                </a:solidFill>
              </a:rPr>
              <a:t>and face to face sessions </a:t>
            </a:r>
          </a:p>
          <a:p>
            <a:pPr algn="ctr"/>
            <a:r>
              <a:rPr lang="en-GB" sz="1400" i="1" dirty="0">
                <a:solidFill>
                  <a:srgbClr val="FFFFFF"/>
                </a:solidFill>
              </a:rPr>
              <a:t>less email more calls.”</a:t>
            </a:r>
          </a:p>
        </p:txBody>
      </p:sp>
      <p:sp>
        <p:nvSpPr>
          <p:cNvPr id="15" name="Slide Number Placeholder 7"/>
          <p:cNvSpPr>
            <a:spLocks noGrp="1"/>
          </p:cNvSpPr>
          <p:nvPr>
            <p:ph type="sldNum" sz="quarter" idx="4"/>
          </p:nvPr>
        </p:nvSpPr>
        <p:spPr>
          <a:xfrm>
            <a:off x="-27693" y="6594813"/>
            <a:ext cx="1043608" cy="246221"/>
          </a:xfrm>
        </p:spPr>
        <p:txBody>
          <a:bodyPr/>
          <a:lstStyle/>
          <a:p>
            <a:fld id="{A4C18273-3B06-4AC5-BD96-A00D2AA2E2E6}" type="slidenum">
              <a:rPr lang="en-GB" sz="1000" smtClean="0"/>
              <a:pPr/>
              <a:t>29</a:t>
            </a:fld>
            <a:endParaRPr lang="en-GB" sz="1000" dirty="0"/>
          </a:p>
        </p:txBody>
      </p:sp>
    </p:spTree>
    <p:extLst>
      <p:ext uri="{BB962C8B-B14F-4D97-AF65-F5344CB8AC3E}">
        <p14:creationId xmlns:p14="http://schemas.microsoft.com/office/powerpoint/2010/main" val="1805326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9" y="-2"/>
            <a:ext cx="9157649"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A4C18273-3B06-4AC5-BD96-A00D2AA2E2E6}" type="slidenum">
              <a:rPr lang="en-GB" smtClean="0"/>
              <a:pPr/>
              <a:t>3</a:t>
            </a:fld>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3648" y="2552918"/>
            <a:ext cx="7654696" cy="2460258"/>
          </a:xfrm>
          <a:prstGeom prst="rect">
            <a:avLst/>
          </a:prstGeom>
        </p:spPr>
      </p:pic>
      <p:sp>
        <p:nvSpPr>
          <p:cNvPr id="14" name="Rectangle 31"/>
          <p:cNvSpPr>
            <a:spLocks noChangeArrowheads="1"/>
          </p:cNvSpPr>
          <p:nvPr/>
        </p:nvSpPr>
        <p:spPr bwMode="auto">
          <a:xfrm>
            <a:off x="142921" y="2636913"/>
            <a:ext cx="5077151" cy="230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lIns="0" tIns="0" rIns="0" bIns="0" anchor="ctr"/>
          <a:lstStyle>
            <a:lvl1pPr defTabSz="966788" eaLnBrk="0" hangingPunct="0">
              <a:tabLst>
                <a:tab pos="474663" algn="l"/>
              </a:tabLst>
              <a:defRPr>
                <a:solidFill>
                  <a:schemeClr val="tx1"/>
                </a:solidFill>
                <a:latin typeface="Arial" charset="0"/>
              </a:defRPr>
            </a:lvl1pPr>
            <a:lvl2pPr marL="742950" indent="-285750" defTabSz="966788" eaLnBrk="0" hangingPunct="0">
              <a:tabLst>
                <a:tab pos="474663" algn="l"/>
              </a:tabLst>
              <a:defRPr>
                <a:solidFill>
                  <a:schemeClr val="tx1"/>
                </a:solidFill>
                <a:latin typeface="Arial" charset="0"/>
              </a:defRPr>
            </a:lvl2pPr>
            <a:lvl3pPr marL="1143000" indent="-228600" defTabSz="966788" eaLnBrk="0" hangingPunct="0">
              <a:tabLst>
                <a:tab pos="474663" algn="l"/>
              </a:tabLst>
              <a:defRPr>
                <a:solidFill>
                  <a:schemeClr val="tx1"/>
                </a:solidFill>
                <a:latin typeface="Arial" charset="0"/>
              </a:defRPr>
            </a:lvl3pPr>
            <a:lvl4pPr marL="1600200" indent="-228600" defTabSz="966788" eaLnBrk="0" hangingPunct="0">
              <a:tabLst>
                <a:tab pos="474663" algn="l"/>
              </a:tabLst>
              <a:defRPr>
                <a:solidFill>
                  <a:schemeClr val="tx1"/>
                </a:solidFill>
                <a:latin typeface="Arial" charset="0"/>
              </a:defRPr>
            </a:lvl4pPr>
            <a:lvl5pPr marL="2057400" indent="-228600" defTabSz="966788" eaLnBrk="0" hangingPunct="0">
              <a:tabLst>
                <a:tab pos="474663" algn="l"/>
              </a:tabLst>
              <a:defRPr>
                <a:solidFill>
                  <a:schemeClr val="tx1"/>
                </a:solidFill>
                <a:latin typeface="Arial" charset="0"/>
              </a:defRPr>
            </a:lvl5pPr>
            <a:lvl6pPr marL="2514600" indent="-228600" defTabSz="966788" eaLnBrk="0" fontAlgn="base" hangingPunct="0">
              <a:spcBef>
                <a:spcPct val="0"/>
              </a:spcBef>
              <a:spcAft>
                <a:spcPct val="0"/>
              </a:spcAft>
              <a:tabLst>
                <a:tab pos="474663" algn="l"/>
              </a:tabLst>
              <a:defRPr>
                <a:solidFill>
                  <a:schemeClr val="tx1"/>
                </a:solidFill>
                <a:latin typeface="Arial" charset="0"/>
              </a:defRPr>
            </a:lvl6pPr>
            <a:lvl7pPr marL="2971800" indent="-228600" defTabSz="966788" eaLnBrk="0" fontAlgn="base" hangingPunct="0">
              <a:spcBef>
                <a:spcPct val="0"/>
              </a:spcBef>
              <a:spcAft>
                <a:spcPct val="0"/>
              </a:spcAft>
              <a:tabLst>
                <a:tab pos="474663" algn="l"/>
              </a:tabLst>
              <a:defRPr>
                <a:solidFill>
                  <a:schemeClr val="tx1"/>
                </a:solidFill>
                <a:latin typeface="Arial" charset="0"/>
              </a:defRPr>
            </a:lvl7pPr>
            <a:lvl8pPr marL="3429000" indent="-228600" defTabSz="966788" eaLnBrk="0" fontAlgn="base" hangingPunct="0">
              <a:spcBef>
                <a:spcPct val="0"/>
              </a:spcBef>
              <a:spcAft>
                <a:spcPct val="0"/>
              </a:spcAft>
              <a:tabLst>
                <a:tab pos="474663" algn="l"/>
              </a:tabLst>
              <a:defRPr>
                <a:solidFill>
                  <a:schemeClr val="tx1"/>
                </a:solidFill>
                <a:latin typeface="Arial" charset="0"/>
              </a:defRPr>
            </a:lvl8pPr>
            <a:lvl9pPr marL="3886200" indent="-228600" defTabSz="966788" eaLnBrk="0" fontAlgn="base" hangingPunct="0">
              <a:spcBef>
                <a:spcPct val="0"/>
              </a:spcBef>
              <a:spcAft>
                <a:spcPct val="0"/>
              </a:spcAft>
              <a:tabLst>
                <a:tab pos="474663" algn="l"/>
              </a:tabLst>
              <a:defRPr>
                <a:solidFill>
                  <a:schemeClr val="tx1"/>
                </a:solidFill>
                <a:latin typeface="Arial" charset="0"/>
              </a:defRPr>
            </a:lvl9pPr>
          </a:lstStyle>
          <a:p>
            <a:pPr eaLnBrk="1" hangingPunct="1">
              <a:lnSpc>
                <a:spcPct val="110000"/>
              </a:lnSpc>
              <a:spcBef>
                <a:spcPct val="20000"/>
              </a:spcBef>
              <a:buClr>
                <a:srgbClr val="000840"/>
              </a:buClr>
            </a:pPr>
            <a: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t>Background and methodology</a:t>
            </a:r>
            <a:br>
              <a:rPr lang="en-GB" alt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br>
            <a:endParaRPr lang="en-GB" altLang="en-US" sz="2000" i="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694825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p:nvPr>
            <p:extLst>
              <p:ext uri="{D42A27DB-BD31-4B8C-83A1-F6EECF244321}">
                <p14:modId xmlns:p14="http://schemas.microsoft.com/office/powerpoint/2010/main" val="768347887"/>
              </p:ext>
            </p:extLst>
          </p:nvPr>
        </p:nvGraphicFramePr>
        <p:xfrm>
          <a:off x="-53366" y="1550608"/>
          <a:ext cx="8225765" cy="5005623"/>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6"/>
          <p:cNvSpPr>
            <a:spLocks noGrp="1"/>
          </p:cNvSpPr>
          <p:nvPr>
            <p:ph type="title"/>
          </p:nvPr>
        </p:nvSpPr>
        <p:spPr>
          <a:xfrm>
            <a:off x="35496" y="-27384"/>
            <a:ext cx="9011820" cy="776875"/>
          </a:xfrm>
        </p:spPr>
        <p:txBody>
          <a:bodyPr>
            <a:noAutofit/>
          </a:bodyPr>
          <a:lstStyle/>
          <a:p>
            <a:r>
              <a:rPr lang="en-GB" sz="1600" b="0" dirty="0"/>
              <a:t>Two thirds think that the frequency of communication and the channels used to communicate are good. A third rate the materials and engagement events as good but half have no experience of them. There is low dissatisfaction for all aspects</a:t>
            </a:r>
            <a:endParaRPr lang="en-GB" sz="1200" b="0" i="0" dirty="0"/>
          </a:p>
        </p:txBody>
      </p:sp>
      <p:sp>
        <p:nvSpPr>
          <p:cNvPr id="6" name="TextBox 5"/>
          <p:cNvSpPr txBox="1"/>
          <p:nvPr/>
        </p:nvSpPr>
        <p:spPr>
          <a:xfrm>
            <a:off x="0" y="1204515"/>
            <a:ext cx="2698955"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Customer Engagement </a:t>
            </a:r>
          </a:p>
        </p:txBody>
      </p:sp>
      <p:sp>
        <p:nvSpPr>
          <p:cNvPr id="4" name="Slide Number Placeholder 3"/>
          <p:cNvSpPr>
            <a:spLocks noGrp="1"/>
          </p:cNvSpPr>
          <p:nvPr>
            <p:ph type="sldNum" sz="quarter" idx="12"/>
          </p:nvPr>
        </p:nvSpPr>
        <p:spPr/>
        <p:txBody>
          <a:bodyPr/>
          <a:lstStyle/>
          <a:p>
            <a:fld id="{A4C18273-3B06-4AC5-BD96-A00D2AA2E2E6}" type="slidenum">
              <a:rPr lang="en-GB" smtClean="0"/>
              <a:pPr/>
              <a:t>30</a:t>
            </a:fld>
            <a:endParaRPr lang="en-GB" dirty="0"/>
          </a:p>
        </p:txBody>
      </p:sp>
      <p:sp>
        <p:nvSpPr>
          <p:cNvPr id="11" name="TextBox 10"/>
          <p:cNvSpPr txBox="1"/>
          <p:nvPr/>
        </p:nvSpPr>
        <p:spPr>
          <a:xfrm>
            <a:off x="4572000" y="816967"/>
            <a:ext cx="3384376" cy="307777"/>
          </a:xfrm>
          <a:prstGeom prst="rect">
            <a:avLst/>
          </a:prstGeom>
          <a:solidFill>
            <a:schemeClr val="bg1"/>
          </a:solidFill>
          <a:ln>
            <a:noFill/>
          </a:ln>
        </p:spPr>
        <p:txBody>
          <a:bodyPr wrap="square" rtlCol="0">
            <a:spAutoFit/>
          </a:bodyPr>
          <a:lstStyle/>
          <a:p>
            <a:r>
              <a:rPr lang="en-GB" sz="1400" dirty="0">
                <a:solidFill>
                  <a:srgbClr val="6D6E71"/>
                </a:solidFill>
              </a:rPr>
              <a:t>Customer Engagement Programme</a:t>
            </a:r>
          </a:p>
        </p:txBody>
      </p:sp>
      <p:sp>
        <p:nvSpPr>
          <p:cNvPr id="2" name="TextBox 1"/>
          <p:cNvSpPr txBox="1"/>
          <p:nvPr/>
        </p:nvSpPr>
        <p:spPr>
          <a:xfrm>
            <a:off x="5508104" y="6251966"/>
            <a:ext cx="2160240" cy="276999"/>
          </a:xfrm>
          <a:prstGeom prst="rect">
            <a:avLst/>
          </a:prstGeom>
          <a:noFill/>
        </p:spPr>
        <p:txBody>
          <a:bodyPr wrap="square" rtlCol="0">
            <a:spAutoFit/>
          </a:bodyPr>
          <a:lstStyle/>
          <a:p>
            <a:r>
              <a:rPr lang="en-GB" sz="1200" dirty="0">
                <a:solidFill>
                  <a:srgbClr val="6D6E71"/>
                </a:solidFill>
              </a:rPr>
              <a:t>% of participants </a:t>
            </a:r>
          </a:p>
        </p:txBody>
      </p:sp>
      <p:graphicFrame>
        <p:nvGraphicFramePr>
          <p:cNvPr id="31" name="Content Placeholder 4"/>
          <p:cNvGraphicFramePr>
            <a:graphicFrameLocks noGrp="1"/>
          </p:cNvGraphicFramePr>
          <p:nvPr>
            <p:ph idx="13"/>
            <p:extLst/>
          </p:nvPr>
        </p:nvGraphicFramePr>
        <p:xfrm>
          <a:off x="8172400" y="1026314"/>
          <a:ext cx="882181" cy="5090450"/>
        </p:xfrm>
        <a:graphic>
          <a:graphicData uri="http://schemas.openxmlformats.org/drawingml/2006/table">
            <a:tbl>
              <a:tblPr firstRow="1" bandRow="1">
                <a:tableStyleId>{5C22544A-7EE6-4342-B048-85BDC9FD1C3A}</a:tableStyleId>
              </a:tblPr>
              <a:tblGrid>
                <a:gridCol w="882181">
                  <a:extLst>
                    <a:ext uri="{9D8B030D-6E8A-4147-A177-3AD203B41FA5}">
                      <a16:colId xmlns:a16="http://schemas.microsoft.com/office/drawing/2014/main" val="20000"/>
                    </a:ext>
                  </a:extLst>
                </a:gridCol>
              </a:tblGrid>
              <a:tr h="759193">
                <a:tc>
                  <a:txBody>
                    <a:bodyPr/>
                    <a:lstStyle/>
                    <a:p>
                      <a:pPr algn="ctr"/>
                      <a:r>
                        <a:rPr lang="en-GB" sz="1200" dirty="0">
                          <a:solidFill>
                            <a:schemeClr val="tx1"/>
                          </a:solidFill>
                          <a:latin typeface="+mj-lt"/>
                        </a:rPr>
                        <a:t>Mean Score</a:t>
                      </a:r>
                    </a:p>
                  </a:txBody>
                  <a:tcPr>
                    <a:noFill/>
                  </a:tcPr>
                </a:tc>
                <a:extLst>
                  <a:ext uri="{0D108BD9-81ED-4DB2-BD59-A6C34878D82A}">
                    <a16:rowId xmlns:a16="http://schemas.microsoft.com/office/drawing/2014/main" val="10000"/>
                  </a:ext>
                </a:extLst>
              </a:tr>
              <a:tr h="7073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j-lt"/>
                        </a:rPr>
                        <a:t>Overall</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dirty="0">
                          <a:solidFill>
                            <a:schemeClr val="accent1"/>
                          </a:solidFill>
                          <a:latin typeface="+mj-lt"/>
                        </a:rPr>
                        <a:t>2016</a:t>
                      </a:r>
                    </a:p>
                    <a:p>
                      <a:pPr algn="ctr"/>
                      <a:endParaRPr lang="en-GB" sz="1200" dirty="0">
                        <a:solidFill>
                          <a:schemeClr val="tx1"/>
                        </a:solidFill>
                        <a:latin typeface="+mj-lt"/>
                      </a:endParaRPr>
                    </a:p>
                  </a:txBody>
                  <a:tcPr>
                    <a:noFill/>
                  </a:tcPr>
                </a:tc>
                <a:extLst>
                  <a:ext uri="{0D108BD9-81ED-4DB2-BD59-A6C34878D82A}">
                    <a16:rowId xmlns:a16="http://schemas.microsoft.com/office/drawing/2014/main" val="10001"/>
                  </a:ext>
                </a:extLst>
              </a:tr>
              <a:tr h="1080120">
                <a:tc>
                  <a:txBody>
                    <a:bodyPr/>
                    <a:lstStyle/>
                    <a:p>
                      <a:pPr algn="ctr"/>
                      <a:r>
                        <a:rPr lang="en-GB" sz="1200" dirty="0">
                          <a:latin typeface="+mj-lt"/>
                          <a:cs typeface="Calibri" pitchFamily="34" charset="0"/>
                        </a:rPr>
                        <a:t>3.9</a:t>
                      </a:r>
                    </a:p>
                  </a:txBody>
                  <a:tcPr marL="45720" marR="45720">
                    <a:noFill/>
                  </a:tcPr>
                </a:tc>
                <a:extLst>
                  <a:ext uri="{0D108BD9-81ED-4DB2-BD59-A6C34878D82A}">
                    <a16:rowId xmlns:a16="http://schemas.microsoft.com/office/drawing/2014/main" val="10002"/>
                  </a:ext>
                </a:extLst>
              </a:tr>
              <a:tr h="1034793">
                <a:tc>
                  <a:txBody>
                    <a:bodyPr/>
                    <a:lstStyle/>
                    <a:p>
                      <a:pPr algn="ctr"/>
                      <a:r>
                        <a:rPr lang="en-GB" sz="1200" dirty="0">
                          <a:latin typeface="+mj-lt"/>
                          <a:cs typeface="Calibri" pitchFamily="34" charset="0"/>
                        </a:rPr>
                        <a:t>4.0</a:t>
                      </a:r>
                    </a:p>
                  </a:txBody>
                  <a:tcPr marL="45720" marR="45720">
                    <a:noFill/>
                  </a:tcPr>
                </a:tc>
                <a:extLst>
                  <a:ext uri="{0D108BD9-81ED-4DB2-BD59-A6C34878D82A}">
                    <a16:rowId xmlns:a16="http://schemas.microsoft.com/office/drawing/2014/main" val="10003"/>
                  </a:ext>
                </a:extLst>
              </a:tr>
              <a:tr h="1053439">
                <a:tc>
                  <a:txBody>
                    <a:bodyPr/>
                    <a:lstStyle/>
                    <a:p>
                      <a:pPr algn="ctr"/>
                      <a:r>
                        <a:rPr lang="en-GB" sz="1200" dirty="0">
                          <a:latin typeface="+mj-lt"/>
                          <a:cs typeface="Calibri" pitchFamily="34" charset="0"/>
                        </a:rPr>
                        <a:t>3.7</a:t>
                      </a:r>
                    </a:p>
                  </a:txBody>
                  <a:tcPr marL="45720" marR="45720">
                    <a:noFill/>
                  </a:tcPr>
                </a:tc>
                <a:extLst>
                  <a:ext uri="{0D108BD9-81ED-4DB2-BD59-A6C34878D82A}">
                    <a16:rowId xmlns:a16="http://schemas.microsoft.com/office/drawing/2014/main" val="10004"/>
                  </a:ext>
                </a:extLst>
              </a:tr>
              <a:tr h="455516">
                <a:tc>
                  <a:txBody>
                    <a:bodyPr/>
                    <a:lstStyle/>
                    <a:p>
                      <a:pPr algn="ctr"/>
                      <a:r>
                        <a:rPr lang="en-GB" sz="1200" dirty="0">
                          <a:latin typeface="+mj-lt"/>
                          <a:cs typeface="Calibri" pitchFamily="34" charset="0"/>
                        </a:rPr>
                        <a:t>3.7</a:t>
                      </a:r>
                    </a:p>
                  </a:txBody>
                  <a:tcPr marL="45720" marR="45720">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719693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P:\RESEARCH\RESOURCES\Imagebank\Technology\617388427_b7353ec53e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3"/>
            <a:ext cx="9144000" cy="685614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DJS_coloured-backgrounds-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837363"/>
          </a:xfrm>
          <a:prstGeom prst="rect">
            <a:avLst/>
          </a:prstGeom>
        </p:spPr>
      </p:pic>
      <p:sp>
        <p:nvSpPr>
          <p:cNvPr id="3" name="TextBox 2"/>
          <p:cNvSpPr txBox="1"/>
          <p:nvPr/>
        </p:nvSpPr>
        <p:spPr>
          <a:xfrm>
            <a:off x="323528" y="529516"/>
            <a:ext cx="7510611" cy="523220"/>
          </a:xfrm>
          <a:prstGeom prst="rect">
            <a:avLst/>
          </a:prstGeom>
          <a:noFill/>
        </p:spPr>
        <p:txBody>
          <a:bodyPr wrap="square" rtlCol="0">
            <a:spAutoFit/>
          </a:bodyPr>
          <a:lstStyle>
            <a:defPPr>
              <a:defRPr lang="en-US"/>
            </a:defPPr>
            <a:lvl1pPr>
              <a:defRPr sz="4000" b="1" baseline="30000">
                <a:solidFill>
                  <a:srgbClr val="FFFFFF"/>
                </a:solidFill>
                <a:latin typeface="Verdana" panose="020B0604030504040204" pitchFamily="34" charset="0"/>
                <a:ea typeface="Verdana" panose="020B0604030504040204" pitchFamily="34" charset="0"/>
                <a:cs typeface="Verdana" panose="020B0604030504040204" pitchFamily="34" charset="0"/>
              </a:defRPr>
            </a:lvl1pPr>
          </a:lstStyle>
          <a:p>
            <a:r>
              <a:rPr lang="en-GB" sz="2800" b="0" baseline="0" dirty="0">
                <a:solidFill>
                  <a:prstClr val="white"/>
                </a:solidFill>
              </a:rPr>
              <a:t>Governance Services Results</a:t>
            </a:r>
            <a:endParaRPr lang="en-US" sz="2800" b="0" baseline="0" dirty="0">
              <a:solidFill>
                <a:prstClr val="white"/>
              </a:solidFill>
            </a:endParaRPr>
          </a:p>
        </p:txBody>
      </p:sp>
      <p:sp>
        <p:nvSpPr>
          <p:cNvPr id="4" name="Slide Number Placeholder 5"/>
          <p:cNvSpPr>
            <a:spLocks noGrp="1"/>
          </p:cNvSpPr>
          <p:nvPr>
            <p:ph type="sldNum" sz="quarter" idx="4"/>
          </p:nvPr>
        </p:nvSpPr>
        <p:spPr>
          <a:xfrm>
            <a:off x="0" y="6597316"/>
            <a:ext cx="1043608" cy="246221"/>
          </a:xfrm>
          <a:prstGeom prst="rect">
            <a:avLst/>
          </a:prstGeom>
        </p:spPr>
        <p:txBody>
          <a:bodyPr vert="horz" lIns="91440" tIns="45720" rIns="91440" bIns="45720" rtlCol="0" anchor="b">
            <a:spAutoFit/>
          </a:bodyPr>
          <a:lstStyle>
            <a:lvl1pPr algn="l">
              <a:defRPr sz="10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fld id="{A4C18273-3B06-4AC5-BD96-A00D2AA2E2E6}" type="slidenum">
              <a:rPr lang="en-GB" smtClean="0">
                <a:solidFill>
                  <a:prstClr val="white"/>
                </a:solidFill>
              </a:rPr>
              <a:pPr/>
              <a:t>31</a:t>
            </a:fld>
            <a:endParaRPr lang="en-GB" dirty="0">
              <a:solidFill>
                <a:prstClr val="white"/>
              </a:solidFill>
            </a:endParaRPr>
          </a:p>
        </p:txBody>
      </p:sp>
    </p:spTree>
    <p:extLst>
      <p:ext uri="{BB962C8B-B14F-4D97-AF65-F5344CB8AC3E}">
        <p14:creationId xmlns:p14="http://schemas.microsoft.com/office/powerpoint/2010/main" val="439957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a:xfrm>
            <a:off x="73404" y="51882"/>
            <a:ext cx="8854864" cy="681540"/>
          </a:xfrm>
          <a:prstGeom prst="rect">
            <a:avLst/>
          </a:prstGeom>
        </p:spPr>
        <p:txBody>
          <a:bodyPr vert="horz" lIns="68580" tIns="34290" rIns="68580" bIns="3429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GB" sz="1600" dirty="0">
                <a:solidFill>
                  <a:srgbClr val="6D6E71"/>
                </a:solidFill>
                <a:latin typeface="Verdana" panose="020B0604030504040204" pitchFamily="34" charset="0"/>
                <a:ea typeface="Verdana" panose="020B0604030504040204" pitchFamily="34" charset="0"/>
                <a:cs typeface="Verdana" panose="020B0604030504040204" pitchFamily="34" charset="0"/>
              </a:rPr>
              <a:t>Who we spoke to: Two thirds of participants are involved with DCUSA and over half with SPAA. </a:t>
            </a:r>
          </a:p>
        </p:txBody>
      </p:sp>
      <p:grpSp>
        <p:nvGrpSpPr>
          <p:cNvPr id="8" name="Group 7"/>
          <p:cNvGrpSpPr/>
          <p:nvPr/>
        </p:nvGrpSpPr>
        <p:grpSpPr>
          <a:xfrm>
            <a:off x="3392036" y="1552433"/>
            <a:ext cx="2775659" cy="1008993"/>
            <a:chOff x="-245572" y="4899257"/>
            <a:chExt cx="1517436" cy="1348543"/>
          </a:xfrm>
        </p:grpSpPr>
        <p:sp>
          <p:nvSpPr>
            <p:cNvPr id="3" name="Rounded Rectangle 2"/>
            <p:cNvSpPr/>
            <p:nvPr/>
          </p:nvSpPr>
          <p:spPr>
            <a:xfrm>
              <a:off x="-245572" y="4899257"/>
              <a:ext cx="974620" cy="67644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b="1" dirty="0">
                  <a:solidFill>
                    <a:prstClr val="white"/>
                  </a:solidFill>
                </a:rPr>
                <a:t>28</a:t>
              </a:r>
              <a:endParaRPr lang="en-GB" dirty="0">
                <a:solidFill>
                  <a:prstClr val="white"/>
                </a:solidFill>
              </a:endParaRPr>
            </a:p>
          </p:txBody>
        </p:sp>
        <p:sp>
          <p:nvSpPr>
            <p:cNvPr id="50" name="Rounded Rectangle 49"/>
            <p:cNvSpPr/>
            <p:nvPr/>
          </p:nvSpPr>
          <p:spPr>
            <a:xfrm>
              <a:off x="-245572" y="5571352"/>
              <a:ext cx="974620" cy="676448"/>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b="1" dirty="0">
                  <a:solidFill>
                    <a:prstClr val="white"/>
                  </a:solidFill>
                </a:rPr>
                <a:t>60</a:t>
              </a:r>
              <a:endParaRPr lang="en-GB" dirty="0">
                <a:solidFill>
                  <a:prstClr val="white"/>
                </a:solidFill>
              </a:endParaRPr>
            </a:p>
          </p:txBody>
        </p:sp>
        <p:sp>
          <p:nvSpPr>
            <p:cNvPr id="4" name="TextBox 3"/>
            <p:cNvSpPr txBox="1"/>
            <p:nvPr/>
          </p:nvSpPr>
          <p:spPr>
            <a:xfrm>
              <a:off x="810603" y="5709042"/>
              <a:ext cx="461261" cy="401067"/>
            </a:xfrm>
            <a:prstGeom prst="rect">
              <a:avLst/>
            </a:prstGeom>
            <a:noFill/>
          </p:spPr>
          <p:txBody>
            <a:bodyPr wrap="square" rtlCol="0">
              <a:spAutoFit/>
            </a:bodyPr>
            <a:lstStyle/>
            <a:p>
              <a:r>
                <a:rPr lang="en-GB" sz="1350" b="1" dirty="0">
                  <a:solidFill>
                    <a:srgbClr val="6D6E71"/>
                  </a:solidFill>
                </a:rPr>
                <a:t>Total</a:t>
              </a:r>
            </a:p>
          </p:txBody>
        </p:sp>
      </p:grpSp>
      <p:cxnSp>
        <p:nvCxnSpPr>
          <p:cNvPr id="67" name="Straight Connector 66"/>
          <p:cNvCxnSpPr/>
          <p:nvPr/>
        </p:nvCxnSpPr>
        <p:spPr>
          <a:xfrm flipH="1">
            <a:off x="524016" y="3140255"/>
            <a:ext cx="8121329" cy="713"/>
          </a:xfrm>
          <a:prstGeom prst="line">
            <a:avLst/>
          </a:prstGeom>
          <a:noFill/>
          <a:ln w="9525" cap="flat" cmpd="sng" algn="ctr">
            <a:solidFill>
              <a:srgbClr val="FF0090">
                <a:shade val="95000"/>
                <a:satMod val="105000"/>
              </a:srgbClr>
            </a:solidFill>
            <a:prstDash val="dash"/>
          </a:ln>
          <a:effectLst/>
        </p:spPr>
      </p:cxnSp>
      <p:sp>
        <p:nvSpPr>
          <p:cNvPr id="59" name="TextBox 58"/>
          <p:cNvSpPr txBox="1"/>
          <p:nvPr/>
        </p:nvSpPr>
        <p:spPr>
          <a:xfrm>
            <a:off x="6084167" y="764573"/>
            <a:ext cx="1791067" cy="307777"/>
          </a:xfrm>
          <a:prstGeom prst="rect">
            <a:avLst/>
          </a:prstGeom>
          <a:solidFill>
            <a:schemeClr val="bg1"/>
          </a:solidFill>
          <a:ln>
            <a:noFill/>
          </a:ln>
        </p:spPr>
        <p:txBody>
          <a:bodyPr wrap="square" rtlCol="0">
            <a:spAutoFit/>
          </a:bodyPr>
          <a:lstStyle/>
          <a:p>
            <a:pPr>
              <a:defRPr/>
            </a:pPr>
            <a:r>
              <a:rPr lang="en-GB" sz="1400" kern="0" dirty="0">
                <a:solidFill>
                  <a:srgbClr val="6D6E71"/>
                </a:solidFill>
                <a:latin typeface="Verdana" panose="020B0604030504040204" pitchFamily="34" charset="0"/>
                <a:ea typeface="Verdana" panose="020B0604030504040204" pitchFamily="34" charset="0"/>
                <a:cs typeface="Verdana" panose="020B0604030504040204" pitchFamily="34" charset="0"/>
              </a:rPr>
              <a:t>GS Firmographics</a:t>
            </a:r>
          </a:p>
        </p:txBody>
      </p:sp>
      <p:sp>
        <p:nvSpPr>
          <p:cNvPr id="61" name="Rounded Rectangle 60"/>
          <p:cNvSpPr/>
          <p:nvPr/>
        </p:nvSpPr>
        <p:spPr>
          <a:xfrm>
            <a:off x="401712" y="1760278"/>
            <a:ext cx="1763737" cy="50612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700" b="1" dirty="0">
                <a:solidFill>
                  <a:prstClr val="white"/>
                </a:solidFill>
              </a:rPr>
              <a:t>32</a:t>
            </a:r>
            <a:endParaRPr lang="en-GB" dirty="0">
              <a:solidFill>
                <a:prstClr val="white"/>
              </a:solidFill>
            </a:endParaRPr>
          </a:p>
        </p:txBody>
      </p:sp>
      <p:sp>
        <p:nvSpPr>
          <p:cNvPr id="43" name="TextBox 42"/>
          <p:cNvSpPr txBox="1"/>
          <p:nvPr/>
        </p:nvSpPr>
        <p:spPr>
          <a:xfrm>
            <a:off x="149408" y="3232719"/>
            <a:ext cx="5669204" cy="307777"/>
          </a:xfrm>
          <a:prstGeom prst="rect">
            <a:avLst/>
          </a:prstGeom>
          <a:noFill/>
        </p:spPr>
        <p:txBody>
          <a:bodyPr wrap="square" rtlCol="0">
            <a:spAutoFit/>
          </a:bodyPr>
          <a:lstStyle/>
          <a:p>
            <a:r>
              <a:rPr lang="en-GB" sz="1400" b="1" dirty="0">
                <a:solidFill>
                  <a:srgbClr val="6D6E71"/>
                </a:solidFill>
                <a:latin typeface="Verdana" panose="020B0604030504040204" pitchFamily="34" charset="0"/>
                <a:ea typeface="Verdana" panose="020B0604030504040204" pitchFamily="34" charset="0"/>
                <a:cs typeface="Verdana" panose="020B0604030504040204" pitchFamily="34" charset="0"/>
              </a:rPr>
              <a:t>Which managed services are you involved in?</a:t>
            </a:r>
          </a:p>
        </p:txBody>
      </p:sp>
      <p:sp>
        <p:nvSpPr>
          <p:cNvPr id="49" name="TextBox 48"/>
          <p:cNvSpPr txBox="1"/>
          <p:nvPr/>
        </p:nvSpPr>
        <p:spPr>
          <a:xfrm>
            <a:off x="5314713" y="1568826"/>
            <a:ext cx="1633551" cy="300082"/>
          </a:xfrm>
          <a:prstGeom prst="rect">
            <a:avLst/>
          </a:prstGeom>
          <a:noFill/>
        </p:spPr>
        <p:txBody>
          <a:bodyPr wrap="square" rtlCol="0">
            <a:spAutoFit/>
          </a:bodyPr>
          <a:lstStyle/>
          <a:p>
            <a:r>
              <a:rPr lang="en-GB" sz="1350" b="1" dirty="0">
                <a:solidFill>
                  <a:srgbClr val="6D6E71"/>
                </a:solidFill>
              </a:rPr>
              <a:t>CATI (Phone)</a:t>
            </a:r>
          </a:p>
        </p:txBody>
      </p:sp>
      <p:sp>
        <p:nvSpPr>
          <p:cNvPr id="51" name="TextBox 50"/>
          <p:cNvSpPr txBox="1"/>
          <p:nvPr/>
        </p:nvSpPr>
        <p:spPr>
          <a:xfrm>
            <a:off x="2291986" y="1847517"/>
            <a:ext cx="1141585" cy="300082"/>
          </a:xfrm>
          <a:prstGeom prst="rect">
            <a:avLst/>
          </a:prstGeom>
          <a:noFill/>
        </p:spPr>
        <p:txBody>
          <a:bodyPr wrap="square" rtlCol="0">
            <a:spAutoFit/>
          </a:bodyPr>
          <a:lstStyle/>
          <a:p>
            <a:r>
              <a:rPr lang="en-GB" sz="1350" b="1" dirty="0">
                <a:solidFill>
                  <a:srgbClr val="6D6E71"/>
                </a:solidFill>
              </a:rPr>
              <a:t>Online</a:t>
            </a:r>
          </a:p>
        </p:txBody>
      </p:sp>
      <p:sp>
        <p:nvSpPr>
          <p:cNvPr id="52" name="TextBox 51"/>
          <p:cNvSpPr txBox="1"/>
          <p:nvPr/>
        </p:nvSpPr>
        <p:spPr>
          <a:xfrm>
            <a:off x="3258068" y="998019"/>
            <a:ext cx="2857996" cy="307777"/>
          </a:xfrm>
          <a:prstGeom prst="rect">
            <a:avLst/>
          </a:prstGeom>
          <a:noFill/>
        </p:spPr>
        <p:txBody>
          <a:bodyPr wrap="square" rtlCol="0">
            <a:spAutoFit/>
          </a:bodyPr>
          <a:lstStyle/>
          <a:p>
            <a:r>
              <a:rPr lang="en-GB" sz="1400" b="1" dirty="0">
                <a:solidFill>
                  <a:srgbClr val="6D6E71"/>
                </a:solidFill>
                <a:latin typeface="Verdana" panose="020B0604030504040204" pitchFamily="34" charset="0"/>
                <a:ea typeface="Verdana" panose="020B0604030504040204" pitchFamily="34" charset="0"/>
                <a:cs typeface="Verdana" panose="020B0604030504040204" pitchFamily="34" charset="0"/>
              </a:rPr>
              <a:t>Total GS Participants</a:t>
            </a:r>
          </a:p>
        </p:txBody>
      </p:sp>
      <p:sp>
        <p:nvSpPr>
          <p:cNvPr id="76" name="Rectangle 75"/>
          <p:cNvSpPr/>
          <p:nvPr/>
        </p:nvSpPr>
        <p:spPr>
          <a:xfrm>
            <a:off x="7766200" y="6435699"/>
            <a:ext cx="989286" cy="276999"/>
          </a:xfrm>
          <a:prstGeom prst="rect">
            <a:avLst/>
          </a:prstGeom>
        </p:spPr>
        <p:txBody>
          <a:bodyPr wrap="square">
            <a:spAutoFit/>
          </a:bodyPr>
          <a:lstStyle/>
          <a:p>
            <a:r>
              <a:rPr lang="en-GB" sz="1200" dirty="0">
                <a:solidFill>
                  <a:srgbClr val="6D6E71"/>
                </a:solidFill>
              </a:rPr>
              <a:t>Base n= 60</a:t>
            </a:r>
          </a:p>
        </p:txBody>
      </p:sp>
      <p:graphicFrame>
        <p:nvGraphicFramePr>
          <p:cNvPr id="24" name="Chart 23"/>
          <p:cNvGraphicFramePr/>
          <p:nvPr>
            <p:extLst/>
          </p:nvPr>
        </p:nvGraphicFramePr>
        <p:xfrm>
          <a:off x="618648" y="3540498"/>
          <a:ext cx="8136837" cy="2895201"/>
        </p:xfrm>
        <a:graphic>
          <a:graphicData uri="http://schemas.openxmlformats.org/drawingml/2006/chart">
            <c:chart xmlns:c="http://schemas.openxmlformats.org/drawingml/2006/chart" xmlns:r="http://schemas.openxmlformats.org/officeDocument/2006/relationships" r:id="rId3"/>
          </a:graphicData>
        </a:graphic>
      </p:graphicFrame>
      <p:sp>
        <p:nvSpPr>
          <p:cNvPr id="20" name="Slide Number Placeholder 7"/>
          <p:cNvSpPr>
            <a:spLocks noGrp="1"/>
          </p:cNvSpPr>
          <p:nvPr>
            <p:ph type="sldNum" sz="quarter" idx="4"/>
          </p:nvPr>
        </p:nvSpPr>
        <p:spPr>
          <a:xfrm>
            <a:off x="-27693" y="6594813"/>
            <a:ext cx="1043608" cy="246221"/>
          </a:xfrm>
        </p:spPr>
        <p:txBody>
          <a:bodyPr/>
          <a:lstStyle/>
          <a:p>
            <a:fld id="{A4C18273-3B06-4AC5-BD96-A00D2AA2E2E6}" type="slidenum">
              <a:rPr lang="en-GB" sz="1000" smtClean="0"/>
              <a:pPr/>
              <a:t>32</a:t>
            </a:fld>
            <a:endParaRPr lang="en-GB" sz="1000" dirty="0"/>
          </a:p>
        </p:txBody>
      </p:sp>
    </p:spTree>
    <p:extLst>
      <p:ext uri="{BB962C8B-B14F-4D97-AF65-F5344CB8AC3E}">
        <p14:creationId xmlns:p14="http://schemas.microsoft.com/office/powerpoint/2010/main" val="23351597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p:cNvGraphicFramePr/>
          <p:nvPr>
            <p:extLst/>
          </p:nvPr>
        </p:nvGraphicFramePr>
        <p:xfrm>
          <a:off x="12936" y="3969061"/>
          <a:ext cx="9131063" cy="25098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p:nvPr>
            <p:extLst/>
          </p:nvPr>
        </p:nvGraphicFramePr>
        <p:xfrm>
          <a:off x="58877" y="1371420"/>
          <a:ext cx="6480717" cy="2216906"/>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030116" cy="845115"/>
          </a:xfrm>
        </p:spPr>
        <p:txBody>
          <a:bodyPr>
            <a:noAutofit/>
          </a:bodyPr>
          <a:lstStyle/>
          <a:p>
            <a:r>
              <a:rPr lang="en-GB" sz="1600" b="0" dirty="0"/>
              <a:t>The GS customer base is made up of two thirds established customers and a third new customers. </a:t>
            </a:r>
          </a:p>
        </p:txBody>
      </p:sp>
      <p:pic>
        <p:nvPicPr>
          <p:cNvPr id="6146" name="Picture 2" descr="P:\RESEARCH\Image Bank\Icons - bespoke for DJS\ICONS_WITHOUT_CIRCLE\PINK\DJS_ICONS_PINK_Handshake.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120" t="27996" r="13981" b="23994"/>
          <a:stretch/>
        </p:blipFill>
        <p:spPr bwMode="auto">
          <a:xfrm>
            <a:off x="666413" y="2057816"/>
            <a:ext cx="1100746" cy="762791"/>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36868" y="3523450"/>
            <a:ext cx="4536504" cy="360040"/>
          </a:xfrm>
          <a:prstGeom prst="rect">
            <a:avLst/>
          </a:prstGeom>
          <a:solidFill>
            <a:schemeClr val="bg1">
              <a:lumMod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prstClr val="white"/>
                </a:solidFill>
              </a:rPr>
              <a:t>Breakdown by GS Code</a:t>
            </a:r>
          </a:p>
        </p:txBody>
      </p:sp>
      <p:sp>
        <p:nvSpPr>
          <p:cNvPr id="21" name="Rectangle 20"/>
          <p:cNvSpPr/>
          <p:nvPr/>
        </p:nvSpPr>
        <p:spPr>
          <a:xfrm>
            <a:off x="251520" y="6608996"/>
            <a:ext cx="4620176" cy="246221"/>
          </a:xfrm>
          <a:prstGeom prst="rect">
            <a:avLst/>
          </a:prstGeom>
        </p:spPr>
        <p:txBody>
          <a:bodyPr wrap="none">
            <a:spAutoFit/>
          </a:bodyPr>
          <a:lstStyle/>
          <a:p>
            <a:r>
              <a:rPr lang="en-GB" sz="1000" dirty="0">
                <a:solidFill>
                  <a:srgbClr val="6D6E71"/>
                </a:solidFill>
              </a:rPr>
              <a:t>Q01b How long have you personally been dealing with ElectraLink?  </a:t>
            </a:r>
          </a:p>
        </p:txBody>
      </p:sp>
      <p:sp>
        <p:nvSpPr>
          <p:cNvPr id="34" name="TextBox 33"/>
          <p:cNvSpPr txBox="1"/>
          <p:nvPr/>
        </p:nvSpPr>
        <p:spPr>
          <a:xfrm>
            <a:off x="-36868" y="1186754"/>
            <a:ext cx="2768910"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Customer base</a:t>
            </a:r>
          </a:p>
        </p:txBody>
      </p:sp>
      <p:sp>
        <p:nvSpPr>
          <p:cNvPr id="16" name="TextBox 15"/>
          <p:cNvSpPr txBox="1"/>
          <p:nvPr/>
        </p:nvSpPr>
        <p:spPr>
          <a:xfrm>
            <a:off x="5940153" y="764573"/>
            <a:ext cx="1935082" cy="307777"/>
          </a:xfrm>
          <a:prstGeom prst="rect">
            <a:avLst/>
          </a:prstGeom>
          <a:solidFill>
            <a:schemeClr val="bg1"/>
          </a:solidFill>
          <a:ln>
            <a:noFill/>
          </a:ln>
        </p:spPr>
        <p:txBody>
          <a:bodyPr wrap="square" rtlCol="0">
            <a:spAutoFit/>
          </a:bodyPr>
          <a:lstStyle/>
          <a:p>
            <a:pPr>
              <a:defRPr/>
            </a:pPr>
            <a:r>
              <a:rPr lang="en-GB" sz="1400" kern="0" dirty="0">
                <a:solidFill>
                  <a:srgbClr val="6D6E71"/>
                </a:solidFill>
                <a:ea typeface="Verdana" panose="020B0604030504040204" pitchFamily="34" charset="0"/>
                <a:cs typeface="Verdana" panose="020B0604030504040204" pitchFamily="34" charset="0"/>
              </a:rPr>
              <a:t>GS customer base</a:t>
            </a:r>
          </a:p>
        </p:txBody>
      </p:sp>
      <p:sp>
        <p:nvSpPr>
          <p:cNvPr id="18" name="TextBox 17"/>
          <p:cNvSpPr txBox="1"/>
          <p:nvPr/>
        </p:nvSpPr>
        <p:spPr>
          <a:xfrm>
            <a:off x="-53365" y="935142"/>
            <a:ext cx="3600400" cy="261610"/>
          </a:xfrm>
          <a:prstGeom prst="rect">
            <a:avLst/>
          </a:prstGeom>
          <a:noFill/>
        </p:spPr>
        <p:txBody>
          <a:bodyPr wrap="square" rtlCol="0">
            <a:spAutoFit/>
          </a:bodyPr>
          <a:lstStyle/>
          <a:p>
            <a:r>
              <a:rPr lang="en-GB" sz="1050" dirty="0">
                <a:solidFill>
                  <a:srgbClr val="6D6E71"/>
                </a:solidFill>
              </a:rPr>
              <a:t>All online survey &amp; CATI  GS n=60</a:t>
            </a:r>
          </a:p>
        </p:txBody>
      </p:sp>
      <p:sp>
        <p:nvSpPr>
          <p:cNvPr id="12" name="Slide Number Placeholder 7"/>
          <p:cNvSpPr>
            <a:spLocks noGrp="1"/>
          </p:cNvSpPr>
          <p:nvPr>
            <p:ph type="sldNum" sz="quarter" idx="4"/>
          </p:nvPr>
        </p:nvSpPr>
        <p:spPr>
          <a:xfrm>
            <a:off x="-27693" y="6594813"/>
            <a:ext cx="1043608" cy="246221"/>
          </a:xfrm>
        </p:spPr>
        <p:txBody>
          <a:bodyPr/>
          <a:lstStyle/>
          <a:p>
            <a:fld id="{A4C18273-3B06-4AC5-BD96-A00D2AA2E2E6}" type="slidenum">
              <a:rPr lang="en-GB" smtClean="0"/>
              <a:pPr/>
              <a:t>33</a:t>
            </a:fld>
            <a:endParaRPr lang="en-GB" dirty="0"/>
          </a:p>
        </p:txBody>
      </p:sp>
    </p:spTree>
    <p:extLst>
      <p:ext uri="{BB962C8B-B14F-4D97-AF65-F5344CB8AC3E}">
        <p14:creationId xmlns:p14="http://schemas.microsoft.com/office/powerpoint/2010/main" val="28755890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Isosceles Triangle 34"/>
          <p:cNvSpPr/>
          <p:nvPr/>
        </p:nvSpPr>
        <p:spPr>
          <a:xfrm rot="16517265">
            <a:off x="2488280" y="3752024"/>
            <a:ext cx="3168352" cy="4201888"/>
          </a:xfrm>
          <a:prstGeom prst="triangle">
            <a:avLst/>
          </a:prstGeom>
          <a:solidFill>
            <a:schemeClr val="accent2">
              <a:lumMod val="20000"/>
              <a:lumOff val="80000"/>
              <a:alpha val="25882"/>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Oval 33"/>
          <p:cNvSpPr/>
          <p:nvPr/>
        </p:nvSpPr>
        <p:spPr>
          <a:xfrm>
            <a:off x="6469016" y="3205514"/>
            <a:ext cx="4194767" cy="4041156"/>
          </a:xfrm>
          <a:prstGeom prst="ellipse">
            <a:avLst/>
          </a:prstGeom>
          <a:solidFill>
            <a:srgbClr val="E4F1FC"/>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6D6E71"/>
              </a:solidFill>
            </a:endParaRPr>
          </a:p>
        </p:txBody>
      </p:sp>
      <p:sp>
        <p:nvSpPr>
          <p:cNvPr id="9" name="Oval 8"/>
          <p:cNvSpPr/>
          <p:nvPr/>
        </p:nvSpPr>
        <p:spPr>
          <a:xfrm>
            <a:off x="8056307" y="992461"/>
            <a:ext cx="1020187" cy="1027276"/>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11" name="Group 10"/>
          <p:cNvGrpSpPr/>
          <p:nvPr/>
        </p:nvGrpSpPr>
        <p:grpSpPr>
          <a:xfrm>
            <a:off x="8050106" y="1011625"/>
            <a:ext cx="1052575" cy="1008112"/>
            <a:chOff x="7818090" y="1161753"/>
            <a:chExt cx="1052575" cy="1008112"/>
          </a:xfrm>
        </p:grpSpPr>
        <p:sp>
          <p:nvSpPr>
            <p:cNvPr id="10" name="Oval 9"/>
            <p:cNvSpPr/>
            <p:nvPr/>
          </p:nvSpPr>
          <p:spPr>
            <a:xfrm>
              <a:off x="7818090" y="1161753"/>
              <a:ext cx="1052575" cy="1008112"/>
            </a:xfrm>
            <a:prstGeom prst="ellipse">
              <a:avLst/>
            </a:prstGeom>
            <a:solidFill>
              <a:schemeClr val="accent1">
                <a:alpha val="27843"/>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7" name="TextBox 6"/>
            <p:cNvSpPr txBox="1"/>
            <p:nvPr/>
          </p:nvSpPr>
          <p:spPr>
            <a:xfrm>
              <a:off x="7877799" y="1404199"/>
              <a:ext cx="933155" cy="523220"/>
            </a:xfrm>
            <a:prstGeom prst="rect">
              <a:avLst/>
            </a:prstGeom>
            <a:noFill/>
            <a:ln>
              <a:noFill/>
            </a:ln>
          </p:spPr>
          <p:txBody>
            <a:bodyPr wrap="square" rtlCol="0">
              <a:spAutoFit/>
            </a:bodyPr>
            <a:lstStyle/>
            <a:p>
              <a:pPr algn="ctr"/>
              <a:r>
                <a:rPr lang="en-GB" sz="1400" b="1" dirty="0">
                  <a:solidFill>
                    <a:prstClr val="white"/>
                  </a:solidFill>
                </a:rPr>
                <a:t>GS</a:t>
              </a:r>
            </a:p>
            <a:p>
              <a:pPr algn="ctr"/>
              <a:r>
                <a:rPr lang="en-GB" sz="1400" b="1" dirty="0">
                  <a:solidFill>
                    <a:prstClr val="white"/>
                  </a:solidFill>
                </a:rPr>
                <a:t>ONLY </a:t>
              </a:r>
            </a:p>
          </p:txBody>
        </p:sp>
      </p:grpSp>
      <p:sp>
        <p:nvSpPr>
          <p:cNvPr id="2" name="Title 1"/>
          <p:cNvSpPr>
            <a:spLocks noGrp="1"/>
          </p:cNvSpPr>
          <p:nvPr>
            <p:ph type="title"/>
          </p:nvPr>
        </p:nvSpPr>
        <p:spPr>
          <a:xfrm>
            <a:off x="-45811" y="-153375"/>
            <a:ext cx="9252520" cy="992461"/>
          </a:xfrm>
        </p:spPr>
        <p:txBody>
          <a:bodyPr>
            <a:normAutofit/>
          </a:bodyPr>
          <a:lstStyle/>
          <a:p>
            <a:r>
              <a:rPr lang="en-GB" sz="1600" b="0" dirty="0"/>
              <a:t>Two fifths of GS customers believe DCUSA is the code with the best quality of service</a:t>
            </a:r>
          </a:p>
        </p:txBody>
      </p:sp>
      <p:sp>
        <p:nvSpPr>
          <p:cNvPr id="3" name="Slide Number Placeholder 2"/>
          <p:cNvSpPr>
            <a:spLocks noGrp="1"/>
          </p:cNvSpPr>
          <p:nvPr>
            <p:ph type="sldNum" sz="quarter" idx="4"/>
          </p:nvPr>
        </p:nvSpPr>
        <p:spPr/>
        <p:txBody>
          <a:bodyPr/>
          <a:lstStyle/>
          <a:p>
            <a:fld id="{A4C18273-3B06-4AC5-BD96-A00D2AA2E2E6}" type="slidenum">
              <a:rPr lang="en-GB" smtClean="0"/>
              <a:pPr/>
              <a:t>34</a:t>
            </a:fld>
            <a:endParaRPr lang="en-GB" dirty="0"/>
          </a:p>
        </p:txBody>
      </p:sp>
      <p:graphicFrame>
        <p:nvGraphicFramePr>
          <p:cNvPr id="25" name="Chart 24"/>
          <p:cNvGraphicFramePr/>
          <p:nvPr>
            <p:extLst/>
          </p:nvPr>
        </p:nvGraphicFramePr>
        <p:xfrm>
          <a:off x="247752" y="1700808"/>
          <a:ext cx="6624152" cy="2767856"/>
        </p:xfrm>
        <a:graphic>
          <a:graphicData uri="http://schemas.openxmlformats.org/drawingml/2006/chart">
            <c:chart xmlns:c="http://schemas.openxmlformats.org/drawingml/2006/chart" xmlns:r="http://schemas.openxmlformats.org/officeDocument/2006/relationships" r:id="rId4"/>
          </a:graphicData>
        </a:graphic>
      </p:graphicFrame>
      <p:sp>
        <p:nvSpPr>
          <p:cNvPr id="24" name="TextBox 23"/>
          <p:cNvSpPr txBox="1"/>
          <p:nvPr/>
        </p:nvSpPr>
        <p:spPr>
          <a:xfrm>
            <a:off x="-181" y="1220634"/>
            <a:ext cx="2768910"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Best quality of service</a:t>
            </a:r>
          </a:p>
        </p:txBody>
      </p:sp>
      <p:sp>
        <p:nvSpPr>
          <p:cNvPr id="20" name="TextBox 19"/>
          <p:cNvSpPr txBox="1"/>
          <p:nvPr/>
        </p:nvSpPr>
        <p:spPr>
          <a:xfrm>
            <a:off x="5292080" y="764573"/>
            <a:ext cx="2583155" cy="307777"/>
          </a:xfrm>
          <a:prstGeom prst="rect">
            <a:avLst/>
          </a:prstGeom>
          <a:solidFill>
            <a:schemeClr val="bg1"/>
          </a:solidFill>
          <a:ln>
            <a:noFill/>
          </a:ln>
        </p:spPr>
        <p:txBody>
          <a:bodyPr wrap="square" rtlCol="0">
            <a:spAutoFit/>
          </a:bodyPr>
          <a:lstStyle/>
          <a:p>
            <a:pPr>
              <a:defRPr/>
            </a:pPr>
            <a:r>
              <a:rPr lang="en-GB" sz="1400" kern="0" dirty="0">
                <a:solidFill>
                  <a:srgbClr val="6D6E71"/>
                </a:solidFill>
                <a:ea typeface="Verdana" panose="020B0604030504040204" pitchFamily="34" charset="0"/>
                <a:cs typeface="Verdana" panose="020B0604030504040204" pitchFamily="34" charset="0"/>
              </a:rPr>
              <a:t>Service received by codes</a:t>
            </a:r>
          </a:p>
        </p:txBody>
      </p:sp>
      <p:sp>
        <p:nvSpPr>
          <p:cNvPr id="26" name="Rounded Rectangular Callout 25"/>
          <p:cNvSpPr/>
          <p:nvPr/>
        </p:nvSpPr>
        <p:spPr>
          <a:xfrm>
            <a:off x="4695351" y="4469396"/>
            <a:ext cx="1615103" cy="1911933"/>
          </a:xfrm>
          <a:prstGeom prst="wedgeRoundRectCallout">
            <a:avLst>
              <a:gd name="adj1" fmla="val -35040"/>
              <a:gd name="adj2" fmla="val 60969"/>
              <a:gd name="adj3" fmla="val 16667"/>
            </a:avLst>
          </a:prstGeom>
          <a:solidFill>
            <a:sysClr val="window" lastClr="FFFFFF"/>
          </a:solidFill>
          <a:ln w="25400" cap="flat" cmpd="sng" algn="ctr">
            <a:solidFill>
              <a:srgbClr val="FF0090"/>
            </a:solidFill>
            <a:prstDash val="solid"/>
          </a:ln>
          <a:effectLst/>
        </p:spPr>
        <p:txBody>
          <a:bodyPr rtlCol="0" anchor="ctr"/>
          <a:lstStyle/>
          <a:p>
            <a:pPr algn="ctr">
              <a:defRPr/>
            </a:pPr>
            <a:r>
              <a:rPr lang="en-GB" sz="1000" dirty="0">
                <a:solidFill>
                  <a:srgbClr val="6D6E71"/>
                </a:solidFill>
              </a:rPr>
              <a:t>“Only because it seems to be first port of call when there are any wholesale changes to the SG codes and then these changes usually filter down to SPAA and all the others.”</a:t>
            </a:r>
          </a:p>
          <a:p>
            <a:pPr algn="ctr">
              <a:defRPr/>
            </a:pPr>
            <a:r>
              <a:rPr lang="en-GB" sz="1000" kern="0" dirty="0">
                <a:solidFill>
                  <a:srgbClr val="6D6E71"/>
                </a:solidFill>
                <a:ea typeface="Verdana" panose="020B0604030504040204" pitchFamily="34" charset="0"/>
                <a:cs typeface="Verdana" panose="020B0604030504040204" pitchFamily="34" charset="0"/>
              </a:rPr>
              <a:t>(DCUSA)</a:t>
            </a:r>
          </a:p>
        </p:txBody>
      </p:sp>
      <p:sp>
        <p:nvSpPr>
          <p:cNvPr id="27" name="TextBox 26"/>
          <p:cNvSpPr txBox="1"/>
          <p:nvPr/>
        </p:nvSpPr>
        <p:spPr>
          <a:xfrm>
            <a:off x="2923949" y="4297109"/>
            <a:ext cx="770900" cy="307777"/>
          </a:xfrm>
          <a:prstGeom prst="rect">
            <a:avLst/>
          </a:prstGeom>
          <a:noFill/>
        </p:spPr>
        <p:txBody>
          <a:bodyPr wrap="square" rtlCol="0">
            <a:spAutoFit/>
          </a:bodyPr>
          <a:lstStyle/>
          <a:p>
            <a:r>
              <a:rPr lang="en-GB" sz="1400" b="1" dirty="0">
                <a:solidFill>
                  <a:srgbClr val="6D6E71"/>
                </a:solidFill>
                <a:ea typeface="Verdana" panose="020B0604030504040204" pitchFamily="34" charset="0"/>
                <a:cs typeface="Verdana" panose="020B0604030504040204" pitchFamily="34" charset="0"/>
              </a:rPr>
              <a:t>Why? </a:t>
            </a:r>
          </a:p>
        </p:txBody>
      </p:sp>
      <p:sp>
        <p:nvSpPr>
          <p:cNvPr id="28" name="Rounded Rectangular Callout 27"/>
          <p:cNvSpPr/>
          <p:nvPr/>
        </p:nvSpPr>
        <p:spPr>
          <a:xfrm>
            <a:off x="1989831" y="4839319"/>
            <a:ext cx="2294137" cy="1542010"/>
          </a:xfrm>
          <a:prstGeom prst="wedgeRoundRectCallout">
            <a:avLst>
              <a:gd name="adj1" fmla="val -35040"/>
              <a:gd name="adj2" fmla="val 60969"/>
              <a:gd name="adj3" fmla="val 16667"/>
            </a:avLst>
          </a:prstGeom>
          <a:solidFill>
            <a:sysClr val="window" lastClr="FFFFFF"/>
          </a:solidFill>
          <a:ln w="25400" cap="flat" cmpd="sng" algn="ctr">
            <a:solidFill>
              <a:srgbClr val="FF0090"/>
            </a:solidFill>
            <a:prstDash val="solid"/>
          </a:ln>
          <a:effectLst/>
        </p:spPr>
        <p:txBody>
          <a:bodyPr rtlCol="0" anchor="ctr"/>
          <a:lstStyle/>
          <a:p>
            <a:pPr algn="ctr">
              <a:defRPr/>
            </a:pPr>
            <a:r>
              <a:rPr lang="en-GB" sz="1000" dirty="0">
                <a:solidFill>
                  <a:srgbClr val="6D6E71"/>
                </a:solidFill>
              </a:rPr>
              <a:t>“It's service is far more wide ranging in terms of what they do -i.e. - meetings and teleconference calls on governance changes, setting agendas and producing minutes. DCUSA is more active than the others.” (DCUSA)</a:t>
            </a:r>
            <a:endParaRPr lang="en-GB" sz="1000" kern="0" dirty="0">
              <a:solidFill>
                <a:srgbClr val="6D6E71"/>
              </a:solidFill>
              <a:latin typeface="Calibri"/>
              <a:ea typeface="Verdana" panose="020B0604030504040204" pitchFamily="34" charset="0"/>
              <a:cs typeface="Verdana" panose="020B0604030504040204" pitchFamily="34" charset="0"/>
            </a:endParaRPr>
          </a:p>
        </p:txBody>
      </p:sp>
      <p:sp>
        <p:nvSpPr>
          <p:cNvPr id="29" name="Rectangle 28"/>
          <p:cNvSpPr/>
          <p:nvPr/>
        </p:nvSpPr>
        <p:spPr>
          <a:xfrm>
            <a:off x="2631" y="4223176"/>
            <a:ext cx="4412973" cy="246221"/>
          </a:xfrm>
          <a:prstGeom prst="rect">
            <a:avLst/>
          </a:prstGeom>
        </p:spPr>
        <p:txBody>
          <a:bodyPr wrap="square">
            <a:spAutoFit/>
          </a:bodyPr>
          <a:lstStyle/>
          <a:p>
            <a:r>
              <a:rPr lang="en-GB" sz="1000" dirty="0">
                <a:solidFill>
                  <a:srgbClr val="6D6E71"/>
                </a:solidFill>
              </a:rPr>
              <a:t>Base: all respondents</a:t>
            </a:r>
            <a:endParaRPr lang="en-GB" sz="1200" dirty="0">
              <a:solidFill>
                <a:srgbClr val="6D6E71"/>
              </a:solidFill>
            </a:endParaRPr>
          </a:p>
        </p:txBody>
      </p:sp>
      <p:pic>
        <p:nvPicPr>
          <p:cNvPr id="5122" name="Picture 2" descr="P:\RESEARCH\RESOURCES\Icons\Circle\GREY\Circled-pen_2-GRE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41335" y="3983238"/>
            <a:ext cx="936129" cy="936129"/>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ular Callout 30"/>
          <p:cNvSpPr/>
          <p:nvPr/>
        </p:nvSpPr>
        <p:spPr>
          <a:xfrm>
            <a:off x="247752" y="4733060"/>
            <a:ext cx="1399559" cy="1216220"/>
          </a:xfrm>
          <a:prstGeom prst="wedgeRoundRectCallout">
            <a:avLst>
              <a:gd name="adj1" fmla="val 43538"/>
              <a:gd name="adj2" fmla="val 60969"/>
              <a:gd name="adj3" fmla="val 16667"/>
            </a:avLst>
          </a:prstGeom>
          <a:solidFill>
            <a:sysClr val="window" lastClr="FFFFFF"/>
          </a:solidFill>
          <a:ln w="25400" cap="flat" cmpd="sng" algn="ctr">
            <a:solidFill>
              <a:srgbClr val="FF0090"/>
            </a:solidFill>
            <a:prstDash val="solid"/>
          </a:ln>
          <a:effectLst/>
        </p:spPr>
        <p:txBody>
          <a:bodyPr rtlCol="0" anchor="ctr"/>
          <a:lstStyle/>
          <a:p>
            <a:pPr algn="ctr">
              <a:defRPr/>
            </a:pPr>
            <a:r>
              <a:rPr lang="en-GB" sz="1000" dirty="0">
                <a:solidFill>
                  <a:srgbClr val="6D6E71"/>
                </a:solidFill>
              </a:rPr>
              <a:t>“Because I feel they do a very decent job of handling the DCP change proposals.” (DCUSA)</a:t>
            </a:r>
            <a:endParaRPr lang="en-GB" sz="1000" kern="0" dirty="0">
              <a:solidFill>
                <a:srgbClr val="6D6E71"/>
              </a:solidFill>
              <a:latin typeface="Calibri"/>
              <a:ea typeface="Verdana" panose="020B0604030504040204" pitchFamily="34" charset="0"/>
              <a:cs typeface="Verdana" panose="020B0604030504040204" pitchFamily="34" charset="0"/>
            </a:endParaRPr>
          </a:p>
        </p:txBody>
      </p:sp>
      <p:pic>
        <p:nvPicPr>
          <p:cNvPr id="5126" name="Picture 6" descr="P:\RESEARCH\RESOURCES\Icons\Without circle\PINK\Prize_PINK.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09400" y="926663"/>
            <a:ext cx="1178035" cy="1178035"/>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53365" y="935142"/>
            <a:ext cx="3600400" cy="261610"/>
          </a:xfrm>
          <a:prstGeom prst="rect">
            <a:avLst/>
          </a:prstGeom>
          <a:noFill/>
        </p:spPr>
        <p:txBody>
          <a:bodyPr wrap="square" rtlCol="0">
            <a:spAutoFit/>
          </a:bodyPr>
          <a:lstStyle/>
          <a:p>
            <a:r>
              <a:rPr lang="en-GB" sz="1050" dirty="0">
                <a:solidFill>
                  <a:srgbClr val="6D6E71"/>
                </a:solidFill>
              </a:rPr>
              <a:t>All online survey &amp; CATI  GS n=60</a:t>
            </a:r>
          </a:p>
        </p:txBody>
      </p:sp>
      <p:sp>
        <p:nvSpPr>
          <p:cNvPr id="5" name="TextBox 4"/>
          <p:cNvSpPr txBox="1"/>
          <p:nvPr/>
        </p:nvSpPr>
        <p:spPr>
          <a:xfrm>
            <a:off x="7283287" y="4046248"/>
            <a:ext cx="1584176" cy="2400657"/>
          </a:xfrm>
          <a:prstGeom prst="rect">
            <a:avLst/>
          </a:prstGeom>
          <a:noFill/>
        </p:spPr>
        <p:txBody>
          <a:bodyPr wrap="square" rtlCol="0">
            <a:spAutoFit/>
          </a:bodyPr>
          <a:lstStyle/>
          <a:p>
            <a:pPr algn="ctr"/>
            <a:r>
              <a:rPr lang="en-GB" sz="1500" b="1" dirty="0">
                <a:solidFill>
                  <a:srgbClr val="FF0090"/>
                </a:solidFill>
              </a:rPr>
              <a:t>DCUSA</a:t>
            </a:r>
            <a:r>
              <a:rPr lang="en-GB" sz="1500" dirty="0">
                <a:solidFill>
                  <a:srgbClr val="1268B3"/>
                </a:solidFill>
              </a:rPr>
              <a:t> </a:t>
            </a:r>
            <a:r>
              <a:rPr lang="en-GB" sz="1500" dirty="0">
                <a:solidFill>
                  <a:srgbClr val="6D6E71"/>
                </a:solidFill>
              </a:rPr>
              <a:t>comes top for being believed to provide the best quality of service. A quarter believe that</a:t>
            </a:r>
            <a:r>
              <a:rPr lang="en-GB" sz="1500" b="1" dirty="0">
                <a:solidFill>
                  <a:srgbClr val="6D6E71"/>
                </a:solidFill>
              </a:rPr>
              <a:t> SPAA </a:t>
            </a:r>
            <a:r>
              <a:rPr lang="en-GB" sz="1500" dirty="0">
                <a:solidFill>
                  <a:srgbClr val="6D6E71"/>
                </a:solidFill>
              </a:rPr>
              <a:t>has the best service</a:t>
            </a:r>
          </a:p>
        </p:txBody>
      </p:sp>
      <p:sp>
        <p:nvSpPr>
          <p:cNvPr id="4" name="Rounded Rectangle 3"/>
          <p:cNvSpPr/>
          <p:nvPr/>
        </p:nvSpPr>
        <p:spPr>
          <a:xfrm>
            <a:off x="4415604" y="1212841"/>
            <a:ext cx="3135606" cy="1637295"/>
          </a:xfrm>
          <a:prstGeom prst="roundRect">
            <a:avLst/>
          </a:prstGeom>
          <a:solidFill>
            <a:schemeClr val="bg2"/>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6D6E71"/>
                </a:solidFill>
              </a:rPr>
              <a:t>Closely aligned to the code that they use most often:</a:t>
            </a:r>
          </a:p>
          <a:p>
            <a:pPr algn="ctr"/>
            <a:r>
              <a:rPr lang="en-GB" sz="1200" dirty="0">
                <a:solidFill>
                  <a:srgbClr val="6D6E71"/>
                </a:solidFill>
              </a:rPr>
              <a:t>DCUSA – 43%</a:t>
            </a:r>
          </a:p>
          <a:p>
            <a:pPr algn="ctr"/>
            <a:r>
              <a:rPr lang="en-GB" sz="1200" dirty="0">
                <a:solidFill>
                  <a:srgbClr val="6D6E71"/>
                </a:solidFill>
              </a:rPr>
              <a:t>SPAA – 28%</a:t>
            </a:r>
          </a:p>
          <a:p>
            <a:pPr algn="ctr"/>
            <a:r>
              <a:rPr lang="en-GB" sz="1200" dirty="0" err="1">
                <a:solidFill>
                  <a:srgbClr val="6D6E71"/>
                </a:solidFill>
              </a:rPr>
              <a:t>SMICoP</a:t>
            </a:r>
            <a:r>
              <a:rPr lang="en-GB" sz="1200" dirty="0">
                <a:solidFill>
                  <a:srgbClr val="6D6E71"/>
                </a:solidFill>
              </a:rPr>
              <a:t> -13%</a:t>
            </a:r>
          </a:p>
          <a:p>
            <a:pPr algn="ctr"/>
            <a:r>
              <a:rPr lang="en-GB" sz="1200" dirty="0">
                <a:solidFill>
                  <a:srgbClr val="6D6E71"/>
                </a:solidFill>
              </a:rPr>
              <a:t>TRAS – 5%</a:t>
            </a:r>
          </a:p>
          <a:p>
            <a:pPr algn="ctr"/>
            <a:r>
              <a:rPr lang="en-GB" sz="1200" dirty="0" err="1">
                <a:solidFill>
                  <a:srgbClr val="6D6E71"/>
                </a:solidFill>
              </a:rPr>
              <a:t>MAMCoP</a:t>
            </a:r>
            <a:r>
              <a:rPr lang="en-GB" sz="1200" dirty="0">
                <a:solidFill>
                  <a:srgbClr val="6D6E71"/>
                </a:solidFill>
              </a:rPr>
              <a:t> – 5%</a:t>
            </a:r>
          </a:p>
          <a:p>
            <a:pPr algn="ctr"/>
            <a:r>
              <a:rPr lang="en-GB" sz="1200" dirty="0">
                <a:solidFill>
                  <a:srgbClr val="6D6E71"/>
                </a:solidFill>
              </a:rPr>
              <a:t>CMAP – 3%</a:t>
            </a:r>
          </a:p>
          <a:p>
            <a:pPr algn="ctr"/>
            <a:endParaRPr lang="en-GB" sz="1200" dirty="0">
              <a:solidFill>
                <a:srgbClr val="6D6E71"/>
              </a:solidFill>
            </a:endParaRPr>
          </a:p>
        </p:txBody>
      </p:sp>
    </p:spTree>
    <p:extLst>
      <p:ext uri="{BB962C8B-B14F-4D97-AF65-F5344CB8AC3E}">
        <p14:creationId xmlns:p14="http://schemas.microsoft.com/office/powerpoint/2010/main" val="1629877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4C18273-3B06-4AC5-BD96-A00D2AA2E2E6}" type="slidenum">
              <a:rPr lang="en-GB" smtClean="0"/>
              <a:pPr/>
              <a:t>35</a:t>
            </a:fld>
            <a:endParaRPr lang="en-GB" dirty="0"/>
          </a:p>
        </p:txBody>
      </p:sp>
      <p:pic>
        <p:nvPicPr>
          <p:cNvPr id="7" name="Picture 6" descr="Untitled-42 copy-.png"/>
          <p:cNvPicPr>
            <a:picLocks noChangeAspect="1"/>
          </p:cNvPicPr>
          <p:nvPr/>
        </p:nvPicPr>
        <p:blipFill rotWithShape="1">
          <a:blip r:embed="rId3" cstate="print">
            <a:extLst>
              <a:ext uri="{28A0092B-C50C-407E-A947-70E740481C1C}">
                <a14:useLocalDpi xmlns:a14="http://schemas.microsoft.com/office/drawing/2010/main" val="0"/>
              </a:ext>
            </a:extLst>
          </a:blip>
          <a:srcRect r="36634"/>
          <a:stretch/>
        </p:blipFill>
        <p:spPr>
          <a:xfrm>
            <a:off x="-1" y="764411"/>
            <a:ext cx="9144001" cy="2088525"/>
          </a:xfrm>
          <a:prstGeom prst="rect">
            <a:avLst/>
          </a:prstGeom>
        </p:spPr>
      </p:pic>
      <p:sp>
        <p:nvSpPr>
          <p:cNvPr id="8" name="Rectangle 7"/>
          <p:cNvSpPr/>
          <p:nvPr/>
        </p:nvSpPr>
        <p:spPr>
          <a:xfrm>
            <a:off x="403222" y="1302422"/>
            <a:ext cx="4031313" cy="954107"/>
          </a:xfrm>
          <a:prstGeom prst="rect">
            <a:avLst/>
          </a:prstGeom>
        </p:spPr>
        <p:txBody>
          <a:bodyPr wrap="square">
            <a:spAutoFit/>
          </a:bodyPr>
          <a:lstStyle/>
          <a:p>
            <a:pPr algn="ctr">
              <a:spcBef>
                <a:spcPts val="600"/>
              </a:spcBef>
              <a:spcAft>
                <a:spcPts val="600"/>
              </a:spcAft>
            </a:pPr>
            <a:r>
              <a:rPr lang="en-GB" sz="1400" dirty="0">
                <a:solidFill>
                  <a:srgbClr val="6D6E71"/>
                </a:solidFill>
                <a:ea typeface="Verdana" panose="020B0604030504040204" pitchFamily="34" charset="0"/>
                <a:cs typeface="Verdana" panose="020B0604030504040204" pitchFamily="34" charset="0"/>
              </a:rPr>
              <a:t>1. </a:t>
            </a:r>
            <a:r>
              <a:rPr lang="en-GB" sz="1400" dirty="0">
                <a:solidFill>
                  <a:srgbClr val="6D6E71"/>
                </a:solidFill>
              </a:rPr>
              <a:t>Overall satisfaction with ElectraLink although high, has declined (from 66% to 57% net good), whilst value for money has stayed constant for GS customers</a:t>
            </a:r>
            <a:endParaRPr lang="en-GB" sz="1400" dirty="0">
              <a:solidFill>
                <a:srgbClr val="6D6E71"/>
              </a:solidFill>
              <a:ea typeface="Verdana" panose="020B0604030504040204" pitchFamily="34" charset="0"/>
              <a:cs typeface="Verdana" panose="020B0604030504040204" pitchFamily="34" charset="0"/>
            </a:endParaRPr>
          </a:p>
        </p:txBody>
      </p:sp>
      <p:sp>
        <p:nvSpPr>
          <p:cNvPr id="15" name="TextBox 14"/>
          <p:cNvSpPr txBox="1"/>
          <p:nvPr/>
        </p:nvSpPr>
        <p:spPr>
          <a:xfrm>
            <a:off x="4716016" y="1191777"/>
            <a:ext cx="4248472" cy="954107"/>
          </a:xfrm>
          <a:prstGeom prst="rect">
            <a:avLst/>
          </a:prstGeom>
          <a:noFill/>
        </p:spPr>
        <p:txBody>
          <a:bodyPr wrap="square" rtlCol="0">
            <a:spAutoFit/>
          </a:bodyPr>
          <a:lstStyle/>
          <a:p>
            <a:pPr algn="ctr"/>
            <a:r>
              <a:rPr lang="en-GB" sz="1400" dirty="0">
                <a:solidFill>
                  <a:srgbClr val="6D6E71"/>
                </a:solidFill>
                <a:ea typeface="Verdana" panose="020B0604030504040204" pitchFamily="34" charset="0"/>
                <a:cs typeface="Verdana" panose="020B0604030504040204" pitchFamily="34" charset="0"/>
              </a:rPr>
              <a:t>2. GS customers rate ElectraLink most highly for professionalism, being responsive, the quality of the GS delivery team and having expert knowledge </a:t>
            </a:r>
            <a:endParaRPr lang="en-US" sz="1400" dirty="0">
              <a:solidFill>
                <a:srgbClr val="6D6E71"/>
              </a:solidFill>
            </a:endParaRPr>
          </a:p>
        </p:txBody>
      </p:sp>
      <p:pic>
        <p:nvPicPr>
          <p:cNvPr id="17" name="Picture 16" descr="Untitled-42 copy--.png"/>
          <p:cNvPicPr>
            <a:picLocks noChangeAspect="1"/>
          </p:cNvPicPr>
          <p:nvPr/>
        </p:nvPicPr>
        <p:blipFill rotWithShape="1">
          <a:blip r:embed="rId4" cstate="print">
            <a:extLst>
              <a:ext uri="{28A0092B-C50C-407E-A947-70E740481C1C}">
                <a14:useLocalDpi xmlns:a14="http://schemas.microsoft.com/office/drawing/2010/main" val="0"/>
              </a:ext>
            </a:extLst>
          </a:blip>
          <a:srcRect r="24805"/>
          <a:stretch/>
        </p:blipFill>
        <p:spPr>
          <a:xfrm>
            <a:off x="-1" y="4221088"/>
            <a:ext cx="9144001" cy="2414448"/>
          </a:xfrm>
          <a:prstGeom prst="rect">
            <a:avLst/>
          </a:prstGeom>
        </p:spPr>
      </p:pic>
      <p:pic>
        <p:nvPicPr>
          <p:cNvPr id="18" name="Picture 17" descr="Untitled-42 copy-.png"/>
          <p:cNvPicPr>
            <a:picLocks noChangeAspect="1"/>
          </p:cNvPicPr>
          <p:nvPr/>
        </p:nvPicPr>
        <p:blipFill rotWithShape="1">
          <a:blip r:embed="rId3" cstate="print">
            <a:extLst>
              <a:ext uri="{28A0092B-C50C-407E-A947-70E740481C1C}">
                <a14:useLocalDpi xmlns:a14="http://schemas.microsoft.com/office/drawing/2010/main" val="0"/>
              </a:ext>
            </a:extLst>
          </a:blip>
          <a:srcRect r="36634"/>
          <a:stretch/>
        </p:blipFill>
        <p:spPr>
          <a:xfrm>
            <a:off x="-1" y="2408727"/>
            <a:ext cx="9144001" cy="2088525"/>
          </a:xfrm>
          <a:prstGeom prst="rect">
            <a:avLst/>
          </a:prstGeom>
        </p:spPr>
      </p:pic>
      <p:sp>
        <p:nvSpPr>
          <p:cNvPr id="19" name="Rectangle 18"/>
          <p:cNvSpPr/>
          <p:nvPr/>
        </p:nvSpPr>
        <p:spPr>
          <a:xfrm>
            <a:off x="494110" y="2852936"/>
            <a:ext cx="4221905" cy="1169551"/>
          </a:xfrm>
          <a:prstGeom prst="rect">
            <a:avLst/>
          </a:prstGeom>
        </p:spPr>
        <p:txBody>
          <a:bodyPr wrap="square">
            <a:spAutoFit/>
          </a:bodyPr>
          <a:lstStyle/>
          <a:p>
            <a:pPr algn="ctr">
              <a:spcBef>
                <a:spcPts val="600"/>
              </a:spcBef>
              <a:spcAft>
                <a:spcPts val="600"/>
              </a:spcAft>
            </a:pPr>
            <a:r>
              <a:rPr lang="en-GB" sz="1400" dirty="0">
                <a:solidFill>
                  <a:srgbClr val="6D6E71"/>
                </a:solidFill>
                <a:ea typeface="Verdana" panose="020B0604030504040204" pitchFamily="34" charset="0"/>
                <a:cs typeface="Verdana" panose="020B0604030504040204" pitchFamily="34" charset="0"/>
              </a:rPr>
              <a:t>3. Higher ratings are given for being responsive, efficient and professional. Lower ratings are given by those experiencing issues with the quality of documentation and consistency of personnel</a:t>
            </a:r>
          </a:p>
        </p:txBody>
      </p:sp>
      <p:sp>
        <p:nvSpPr>
          <p:cNvPr id="20" name="TextBox 19"/>
          <p:cNvSpPr txBox="1"/>
          <p:nvPr/>
        </p:nvSpPr>
        <p:spPr>
          <a:xfrm>
            <a:off x="4716015" y="2947608"/>
            <a:ext cx="4248473" cy="1107996"/>
          </a:xfrm>
          <a:prstGeom prst="rect">
            <a:avLst/>
          </a:prstGeom>
          <a:noFill/>
        </p:spPr>
        <p:txBody>
          <a:bodyPr wrap="square" rtlCol="0">
            <a:spAutoFit/>
          </a:bodyPr>
          <a:lstStyle/>
          <a:p>
            <a:pPr algn="ctr">
              <a:spcBef>
                <a:spcPts val="600"/>
              </a:spcBef>
              <a:spcAft>
                <a:spcPts val="600"/>
              </a:spcAft>
            </a:pPr>
            <a:r>
              <a:rPr lang="en-GB" sz="1400" dirty="0">
                <a:solidFill>
                  <a:srgbClr val="6D6E71"/>
                </a:solidFill>
                <a:ea typeface="Verdana" panose="020B0604030504040204" pitchFamily="34" charset="0"/>
                <a:cs typeface="Verdana" panose="020B0604030504040204" pitchFamily="34" charset="0"/>
              </a:rPr>
              <a:t>4. </a:t>
            </a:r>
            <a:r>
              <a:rPr lang="en-GB" sz="1400" dirty="0">
                <a:solidFill>
                  <a:srgbClr val="6D6E71"/>
                </a:solidFill>
              </a:rPr>
              <a:t>Satisfaction with GS is lower for the Big Six customers with a quarter giving a high rating (8+) versus half of other customers</a:t>
            </a:r>
            <a:endParaRPr lang="en-GB" sz="1400" dirty="0">
              <a:solidFill>
                <a:srgbClr val="6D6E71"/>
              </a:solidFill>
              <a:ea typeface="Verdana" panose="020B0604030504040204" pitchFamily="34" charset="0"/>
              <a:cs typeface="Verdana" panose="020B0604030504040204" pitchFamily="34" charset="0"/>
            </a:endParaRPr>
          </a:p>
          <a:p>
            <a:pPr algn="ctr">
              <a:spcBef>
                <a:spcPts val="600"/>
              </a:spcBef>
              <a:spcAft>
                <a:spcPts val="600"/>
              </a:spcAft>
            </a:pPr>
            <a:endParaRPr lang="en-GB" sz="1400" dirty="0">
              <a:solidFill>
                <a:srgbClr val="6D6E71"/>
              </a:solidFill>
              <a:ea typeface="Verdana" panose="020B0604030504040204" pitchFamily="34" charset="0"/>
              <a:cs typeface="Verdana" panose="020B0604030504040204" pitchFamily="34" charset="0"/>
            </a:endParaRPr>
          </a:p>
        </p:txBody>
      </p:sp>
      <p:sp>
        <p:nvSpPr>
          <p:cNvPr id="21" name="Rectangle 20"/>
          <p:cNvSpPr/>
          <p:nvPr/>
        </p:nvSpPr>
        <p:spPr>
          <a:xfrm>
            <a:off x="265759" y="4509120"/>
            <a:ext cx="4306240" cy="1815882"/>
          </a:xfrm>
          <a:prstGeom prst="rect">
            <a:avLst/>
          </a:prstGeom>
        </p:spPr>
        <p:txBody>
          <a:bodyPr wrap="square">
            <a:spAutoFit/>
          </a:bodyPr>
          <a:lstStyle/>
          <a:p>
            <a:pPr algn="ctr">
              <a:spcBef>
                <a:spcPts val="600"/>
              </a:spcBef>
              <a:spcAft>
                <a:spcPts val="600"/>
              </a:spcAft>
            </a:pPr>
            <a:r>
              <a:rPr lang="en-GB" sz="1400" dirty="0">
                <a:solidFill>
                  <a:srgbClr val="6D6E71"/>
                </a:solidFill>
                <a:ea typeface="Verdana" panose="020B0604030504040204" pitchFamily="34" charset="0"/>
                <a:cs typeface="Verdana" panose="020B0604030504040204" pitchFamily="34" charset="0"/>
              </a:rPr>
              <a:t>5. Customers feel that is important to have industry expert knowledge as it is vital to keep up to speed and take the lead as necessary. Being more forward thinking would help to pre-empt future problems. Being a proactive &amp; innovative administrator is viewed as important to keep pace with an ever changing industry </a:t>
            </a:r>
          </a:p>
        </p:txBody>
      </p:sp>
      <p:sp>
        <p:nvSpPr>
          <p:cNvPr id="3" name="Rectangle 2"/>
          <p:cNvSpPr/>
          <p:nvPr/>
        </p:nvSpPr>
        <p:spPr>
          <a:xfrm>
            <a:off x="4716015" y="4773416"/>
            <a:ext cx="4248473" cy="1169551"/>
          </a:xfrm>
          <a:prstGeom prst="rect">
            <a:avLst/>
          </a:prstGeom>
        </p:spPr>
        <p:txBody>
          <a:bodyPr wrap="square">
            <a:spAutoFit/>
          </a:bodyPr>
          <a:lstStyle/>
          <a:p>
            <a:pPr algn="ctr">
              <a:spcBef>
                <a:spcPts val="600"/>
              </a:spcBef>
              <a:spcAft>
                <a:spcPts val="600"/>
              </a:spcAft>
            </a:pPr>
            <a:r>
              <a:rPr lang="en-GB" sz="1400" dirty="0">
                <a:solidFill>
                  <a:srgbClr val="6D6E71"/>
                </a:solidFill>
                <a:ea typeface="Verdana" panose="020B0604030504040204" pitchFamily="34" charset="0"/>
                <a:cs typeface="Verdana" panose="020B0604030504040204" pitchFamily="34" charset="0"/>
              </a:rPr>
              <a:t>6. Proactively seeking to solve industry issues is of most interest followed by greater ownership of issues / projects and technical analysis of CPs. Just over half would consider paying more for these services</a:t>
            </a:r>
          </a:p>
        </p:txBody>
      </p:sp>
      <p:sp>
        <p:nvSpPr>
          <p:cNvPr id="22" name="Title 1"/>
          <p:cNvSpPr txBox="1">
            <a:spLocks/>
          </p:cNvSpPr>
          <p:nvPr/>
        </p:nvSpPr>
        <p:spPr>
          <a:xfrm>
            <a:off x="252536" y="332656"/>
            <a:ext cx="4031432" cy="5486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400" b="1" dirty="0">
                <a:solidFill>
                  <a:prstClr val="white"/>
                </a:solidFill>
                <a:ea typeface="Verdana" panose="020B0604030504040204" pitchFamily="34" charset="0"/>
                <a:cs typeface="Verdana" panose="020B0604030504040204" pitchFamily="34" charset="0"/>
              </a:rPr>
              <a:t>GS: The headlines...</a:t>
            </a:r>
          </a:p>
        </p:txBody>
      </p:sp>
    </p:spTree>
    <p:extLst>
      <p:ext uri="{BB962C8B-B14F-4D97-AF65-F5344CB8AC3E}">
        <p14:creationId xmlns:p14="http://schemas.microsoft.com/office/powerpoint/2010/main" val="2586981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670476"/>
            <a:ext cx="9144000" cy="2187524"/>
          </a:xfrm>
          <a:prstGeom prst="rect">
            <a:avLst/>
          </a:prstGeom>
          <a:solidFill>
            <a:schemeClr val="tx1">
              <a:lumMod val="20000"/>
              <a:lumOff val="80000"/>
            </a:schemeClr>
          </a:solidFill>
          <a:ln w="12700">
            <a:solidFill>
              <a:srgbClr val="6D6E71"/>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2" name="Group 1"/>
          <p:cNvGrpSpPr/>
          <p:nvPr/>
        </p:nvGrpSpPr>
        <p:grpSpPr>
          <a:xfrm>
            <a:off x="1303362" y="1416720"/>
            <a:ext cx="6941046" cy="3253756"/>
            <a:chOff x="1513293" y="1557804"/>
            <a:chExt cx="6941046" cy="3253756"/>
          </a:xfrm>
        </p:grpSpPr>
        <p:sp>
          <p:nvSpPr>
            <p:cNvPr id="13" name="Rectangle 12"/>
            <p:cNvSpPr/>
            <p:nvPr/>
          </p:nvSpPr>
          <p:spPr>
            <a:xfrm>
              <a:off x="7850505" y="1557804"/>
              <a:ext cx="603834" cy="3253756"/>
            </a:xfrm>
            <a:prstGeom prst="rect">
              <a:avLst/>
            </a:prstGeom>
            <a:gradFill flip="none" rotWithShape="1">
              <a:gsLst>
                <a:gs pos="21000">
                  <a:schemeClr val="accent1">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7" name="Rectangle 16"/>
            <p:cNvSpPr/>
            <p:nvPr/>
          </p:nvSpPr>
          <p:spPr>
            <a:xfrm>
              <a:off x="7050405" y="1557804"/>
              <a:ext cx="603834" cy="3253756"/>
            </a:xfrm>
            <a:prstGeom prst="rect">
              <a:avLst/>
            </a:prstGeom>
            <a:gradFill flip="none" rotWithShape="1">
              <a:gsLst>
                <a:gs pos="21000">
                  <a:schemeClr val="accent1">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6" name="Rectangle 15"/>
            <p:cNvSpPr/>
            <p:nvPr/>
          </p:nvSpPr>
          <p:spPr>
            <a:xfrm>
              <a:off x="6271260" y="1557804"/>
              <a:ext cx="603834" cy="3253756"/>
            </a:xfrm>
            <a:prstGeom prst="rect">
              <a:avLst/>
            </a:prstGeom>
            <a:gradFill flip="none" rotWithShape="1">
              <a:gsLst>
                <a:gs pos="21000">
                  <a:schemeClr val="accent1">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5" name="Rectangle 14"/>
            <p:cNvSpPr/>
            <p:nvPr/>
          </p:nvSpPr>
          <p:spPr>
            <a:xfrm>
              <a:off x="5482590" y="1557804"/>
              <a:ext cx="603834" cy="3253756"/>
            </a:xfrm>
            <a:prstGeom prst="rect">
              <a:avLst/>
            </a:prstGeom>
            <a:gradFill flip="none" rotWithShape="1">
              <a:gsLst>
                <a:gs pos="21000">
                  <a:schemeClr val="accent1">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Rectangle 13"/>
            <p:cNvSpPr/>
            <p:nvPr/>
          </p:nvSpPr>
          <p:spPr>
            <a:xfrm>
              <a:off x="4725378" y="1557804"/>
              <a:ext cx="603834" cy="3253756"/>
            </a:xfrm>
            <a:prstGeom prst="rect">
              <a:avLst/>
            </a:prstGeom>
            <a:gradFill flip="none" rotWithShape="1">
              <a:gsLst>
                <a:gs pos="21000">
                  <a:schemeClr val="accent1">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2" name="Rectangle 11"/>
            <p:cNvSpPr/>
            <p:nvPr/>
          </p:nvSpPr>
          <p:spPr>
            <a:xfrm>
              <a:off x="3889032" y="1557804"/>
              <a:ext cx="603834" cy="3253756"/>
            </a:xfrm>
            <a:prstGeom prst="rect">
              <a:avLst/>
            </a:prstGeom>
            <a:gradFill flip="none" rotWithShape="1">
              <a:gsLst>
                <a:gs pos="21000">
                  <a:schemeClr val="accent1">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1" name="Rectangle 10"/>
            <p:cNvSpPr/>
            <p:nvPr/>
          </p:nvSpPr>
          <p:spPr>
            <a:xfrm>
              <a:off x="3133572" y="1557804"/>
              <a:ext cx="603834" cy="3253756"/>
            </a:xfrm>
            <a:prstGeom prst="rect">
              <a:avLst/>
            </a:prstGeom>
            <a:gradFill flip="none" rotWithShape="1">
              <a:gsLst>
                <a:gs pos="21000">
                  <a:schemeClr val="accent1">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2330046" y="1557804"/>
              <a:ext cx="603834" cy="3253756"/>
            </a:xfrm>
            <a:prstGeom prst="rect">
              <a:avLst/>
            </a:prstGeom>
            <a:gradFill flip="none" rotWithShape="1">
              <a:gsLst>
                <a:gs pos="21000">
                  <a:schemeClr val="accent1">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9" name="Rectangle 8"/>
            <p:cNvSpPr/>
            <p:nvPr/>
          </p:nvSpPr>
          <p:spPr>
            <a:xfrm>
              <a:off x="1513293" y="1557804"/>
              <a:ext cx="603834" cy="3253756"/>
            </a:xfrm>
            <a:prstGeom prst="rect">
              <a:avLst/>
            </a:prstGeom>
            <a:gradFill flip="none" rotWithShape="1">
              <a:gsLst>
                <a:gs pos="21000">
                  <a:schemeClr val="accent1">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graphicFrame>
        <p:nvGraphicFramePr>
          <p:cNvPr id="8" name="Content Placeholder 7"/>
          <p:cNvGraphicFramePr>
            <a:graphicFrameLocks noGrp="1"/>
          </p:cNvGraphicFramePr>
          <p:nvPr>
            <p:ph idx="1"/>
            <p:extLst/>
          </p:nvPr>
        </p:nvGraphicFramePr>
        <p:xfrm>
          <a:off x="0" y="1515681"/>
          <a:ext cx="8512128" cy="5652403"/>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2"/>
          <p:cNvSpPr>
            <a:spLocks noGrp="1"/>
          </p:cNvSpPr>
          <p:nvPr>
            <p:ph type="title"/>
          </p:nvPr>
        </p:nvSpPr>
        <p:spPr>
          <a:xfrm>
            <a:off x="115910" y="13601"/>
            <a:ext cx="9028090" cy="776875"/>
          </a:xfrm>
        </p:spPr>
        <p:txBody>
          <a:bodyPr>
            <a:normAutofit fontScale="90000"/>
          </a:bodyPr>
          <a:lstStyle/>
          <a:p>
            <a:r>
              <a:rPr lang="en-GB" sz="1800" i="0" dirty="0">
                <a:latin typeface="+mj-lt"/>
              </a:rPr>
              <a:t>If we look specifically at differences between Big Six vs Non Big Six customers we find that on key satisfaction measures and other specific aspects of the service they are much less satisfied </a:t>
            </a:r>
          </a:p>
        </p:txBody>
      </p:sp>
      <p:sp>
        <p:nvSpPr>
          <p:cNvPr id="18" name="TextBox 17"/>
          <p:cNvSpPr txBox="1"/>
          <p:nvPr/>
        </p:nvSpPr>
        <p:spPr>
          <a:xfrm>
            <a:off x="0" y="1015529"/>
            <a:ext cx="2351541"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Big Six V Non Big Six </a:t>
            </a:r>
          </a:p>
        </p:txBody>
      </p:sp>
      <p:sp>
        <p:nvSpPr>
          <p:cNvPr id="19" name="Slide Number Placeholder 7"/>
          <p:cNvSpPr>
            <a:spLocks noGrp="1"/>
          </p:cNvSpPr>
          <p:nvPr>
            <p:ph type="sldNum" sz="quarter" idx="4"/>
          </p:nvPr>
        </p:nvSpPr>
        <p:spPr>
          <a:xfrm>
            <a:off x="-27693" y="6594813"/>
            <a:ext cx="1043608" cy="246221"/>
          </a:xfrm>
        </p:spPr>
        <p:txBody>
          <a:bodyPr/>
          <a:lstStyle/>
          <a:p>
            <a:fld id="{A4C18273-3B06-4AC5-BD96-A00D2AA2E2E6}" type="slidenum">
              <a:rPr lang="en-GB" sz="1000" smtClean="0"/>
              <a:pPr/>
              <a:t>36</a:t>
            </a:fld>
            <a:endParaRPr lang="en-GB" sz="1000" dirty="0"/>
          </a:p>
        </p:txBody>
      </p:sp>
    </p:spTree>
    <p:extLst>
      <p:ext uri="{BB962C8B-B14F-4D97-AF65-F5344CB8AC3E}">
        <p14:creationId xmlns:p14="http://schemas.microsoft.com/office/powerpoint/2010/main" val="36030452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4" y="1"/>
            <a:ext cx="915777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A4C18273-3B06-4AC5-BD96-A00D2AA2E2E6}" type="slidenum">
              <a:rPr lang="en-GB" smtClean="0"/>
              <a:pPr/>
              <a:t>37</a:t>
            </a:fld>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3648" y="2552918"/>
            <a:ext cx="7654696" cy="2460258"/>
          </a:xfrm>
          <a:prstGeom prst="rect">
            <a:avLst/>
          </a:prstGeom>
        </p:spPr>
      </p:pic>
      <p:sp>
        <p:nvSpPr>
          <p:cNvPr id="14" name="Rectangle 31"/>
          <p:cNvSpPr>
            <a:spLocks noChangeArrowheads="1"/>
          </p:cNvSpPr>
          <p:nvPr/>
        </p:nvSpPr>
        <p:spPr bwMode="auto">
          <a:xfrm>
            <a:off x="142921" y="2636913"/>
            <a:ext cx="4478493" cy="230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lIns="0" tIns="0" rIns="0" bIns="0" anchor="ctr"/>
          <a:lstStyle>
            <a:lvl1pPr defTabSz="966788" eaLnBrk="0" hangingPunct="0">
              <a:tabLst>
                <a:tab pos="474663" algn="l"/>
              </a:tabLst>
              <a:defRPr>
                <a:solidFill>
                  <a:schemeClr val="tx1"/>
                </a:solidFill>
                <a:latin typeface="Arial" charset="0"/>
              </a:defRPr>
            </a:lvl1pPr>
            <a:lvl2pPr marL="742950" indent="-285750" defTabSz="966788" eaLnBrk="0" hangingPunct="0">
              <a:tabLst>
                <a:tab pos="474663" algn="l"/>
              </a:tabLst>
              <a:defRPr>
                <a:solidFill>
                  <a:schemeClr val="tx1"/>
                </a:solidFill>
                <a:latin typeface="Arial" charset="0"/>
              </a:defRPr>
            </a:lvl2pPr>
            <a:lvl3pPr marL="1143000" indent="-228600" defTabSz="966788" eaLnBrk="0" hangingPunct="0">
              <a:tabLst>
                <a:tab pos="474663" algn="l"/>
              </a:tabLst>
              <a:defRPr>
                <a:solidFill>
                  <a:schemeClr val="tx1"/>
                </a:solidFill>
                <a:latin typeface="Arial" charset="0"/>
              </a:defRPr>
            </a:lvl3pPr>
            <a:lvl4pPr marL="1600200" indent="-228600" defTabSz="966788" eaLnBrk="0" hangingPunct="0">
              <a:tabLst>
                <a:tab pos="474663" algn="l"/>
              </a:tabLst>
              <a:defRPr>
                <a:solidFill>
                  <a:schemeClr val="tx1"/>
                </a:solidFill>
                <a:latin typeface="Arial" charset="0"/>
              </a:defRPr>
            </a:lvl4pPr>
            <a:lvl5pPr marL="2057400" indent="-228600" defTabSz="966788" eaLnBrk="0" hangingPunct="0">
              <a:tabLst>
                <a:tab pos="474663" algn="l"/>
              </a:tabLst>
              <a:defRPr>
                <a:solidFill>
                  <a:schemeClr val="tx1"/>
                </a:solidFill>
                <a:latin typeface="Arial" charset="0"/>
              </a:defRPr>
            </a:lvl5pPr>
            <a:lvl6pPr marL="2514600" indent="-228600" defTabSz="966788" eaLnBrk="0" fontAlgn="base" hangingPunct="0">
              <a:spcBef>
                <a:spcPct val="0"/>
              </a:spcBef>
              <a:spcAft>
                <a:spcPct val="0"/>
              </a:spcAft>
              <a:tabLst>
                <a:tab pos="474663" algn="l"/>
              </a:tabLst>
              <a:defRPr>
                <a:solidFill>
                  <a:schemeClr val="tx1"/>
                </a:solidFill>
                <a:latin typeface="Arial" charset="0"/>
              </a:defRPr>
            </a:lvl6pPr>
            <a:lvl7pPr marL="2971800" indent="-228600" defTabSz="966788" eaLnBrk="0" fontAlgn="base" hangingPunct="0">
              <a:spcBef>
                <a:spcPct val="0"/>
              </a:spcBef>
              <a:spcAft>
                <a:spcPct val="0"/>
              </a:spcAft>
              <a:tabLst>
                <a:tab pos="474663" algn="l"/>
              </a:tabLst>
              <a:defRPr>
                <a:solidFill>
                  <a:schemeClr val="tx1"/>
                </a:solidFill>
                <a:latin typeface="Arial" charset="0"/>
              </a:defRPr>
            </a:lvl7pPr>
            <a:lvl8pPr marL="3429000" indent="-228600" defTabSz="966788" eaLnBrk="0" fontAlgn="base" hangingPunct="0">
              <a:spcBef>
                <a:spcPct val="0"/>
              </a:spcBef>
              <a:spcAft>
                <a:spcPct val="0"/>
              </a:spcAft>
              <a:tabLst>
                <a:tab pos="474663" algn="l"/>
              </a:tabLst>
              <a:defRPr>
                <a:solidFill>
                  <a:schemeClr val="tx1"/>
                </a:solidFill>
                <a:latin typeface="Arial" charset="0"/>
              </a:defRPr>
            </a:lvl8pPr>
            <a:lvl9pPr marL="3886200" indent="-228600" defTabSz="966788" eaLnBrk="0" fontAlgn="base" hangingPunct="0">
              <a:spcBef>
                <a:spcPct val="0"/>
              </a:spcBef>
              <a:spcAft>
                <a:spcPct val="0"/>
              </a:spcAft>
              <a:tabLst>
                <a:tab pos="474663" algn="l"/>
              </a:tabLst>
              <a:defRPr>
                <a:solidFill>
                  <a:schemeClr val="tx1"/>
                </a:solidFill>
                <a:latin typeface="Arial" charset="0"/>
              </a:defRPr>
            </a:lvl9pPr>
          </a:lstStyle>
          <a:p>
            <a:pPr eaLnBrk="1" hangingPunct="1">
              <a:lnSpc>
                <a:spcPct val="110000"/>
              </a:lnSpc>
              <a:spcBef>
                <a:spcPct val="20000"/>
              </a:spcBef>
              <a:buClr>
                <a:srgbClr val="000840"/>
              </a:buClr>
            </a:pPr>
            <a: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t>Overall satisfaction</a:t>
            </a:r>
            <a:br>
              <a:rPr lang="en-GB" alt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br>
            <a:endParaRPr lang="en-GB" altLang="en-US" sz="2000" i="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882764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848691" y="4365104"/>
            <a:ext cx="7295309" cy="1722435"/>
          </a:xfrm>
          <a:prstGeom prst="rect">
            <a:avLst/>
          </a:prstGeom>
          <a:solidFill>
            <a:schemeClr val="accent3">
              <a:lumMod val="20000"/>
              <a:lumOff val="8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Rectangle 30"/>
          <p:cNvSpPr/>
          <p:nvPr/>
        </p:nvSpPr>
        <p:spPr>
          <a:xfrm>
            <a:off x="1822703" y="2402000"/>
            <a:ext cx="7321297" cy="1585648"/>
          </a:xfrm>
          <a:prstGeom prst="rect">
            <a:avLst/>
          </a:prstGeom>
          <a:solidFill>
            <a:srgbClr val="CCEFFC"/>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 name="Rectangle 34"/>
          <p:cNvSpPr/>
          <p:nvPr/>
        </p:nvSpPr>
        <p:spPr>
          <a:xfrm>
            <a:off x="2627784" y="2402000"/>
            <a:ext cx="3024336" cy="3685539"/>
          </a:xfrm>
          <a:prstGeom prst="rect">
            <a:avLst/>
          </a:prstGeom>
          <a:solidFill>
            <a:srgbClr val="1268B3">
              <a:alpha val="12941"/>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0" y="62040"/>
            <a:ext cx="9144000" cy="776875"/>
          </a:xfrm>
        </p:spPr>
        <p:txBody>
          <a:bodyPr>
            <a:noAutofit/>
          </a:bodyPr>
          <a:lstStyle/>
          <a:p>
            <a:r>
              <a:rPr lang="en-GB" sz="1600" b="0" dirty="0"/>
              <a:t>There has been a decline in overall satisfaction for the ElectraLink service. Value for money has stayed constant</a:t>
            </a:r>
          </a:p>
        </p:txBody>
      </p:sp>
      <p:sp>
        <p:nvSpPr>
          <p:cNvPr id="3" name="Slide Number Placeholder 2"/>
          <p:cNvSpPr>
            <a:spLocks noGrp="1"/>
          </p:cNvSpPr>
          <p:nvPr>
            <p:ph type="sldNum" sz="quarter" idx="4"/>
          </p:nvPr>
        </p:nvSpPr>
        <p:spPr/>
        <p:txBody>
          <a:bodyPr/>
          <a:lstStyle/>
          <a:p>
            <a:fld id="{A4C18273-3B06-4AC5-BD96-A00D2AA2E2E6}" type="slidenum">
              <a:rPr lang="en-GB" smtClean="0"/>
              <a:pPr/>
              <a:t>38</a:t>
            </a:fld>
            <a:endParaRPr lang="en-GB" dirty="0"/>
          </a:p>
        </p:txBody>
      </p:sp>
      <p:graphicFrame>
        <p:nvGraphicFramePr>
          <p:cNvPr id="4" name="Chart 3"/>
          <p:cNvGraphicFramePr/>
          <p:nvPr>
            <p:extLst/>
          </p:nvPr>
        </p:nvGraphicFramePr>
        <p:xfrm>
          <a:off x="2299398" y="4290520"/>
          <a:ext cx="3563733" cy="1935518"/>
        </p:xfrm>
        <a:graphic>
          <a:graphicData uri="http://schemas.openxmlformats.org/drawingml/2006/chart">
            <c:chart xmlns:c="http://schemas.openxmlformats.org/drawingml/2006/chart" xmlns:r="http://schemas.openxmlformats.org/officeDocument/2006/relationships" r:id="rId3"/>
          </a:graphicData>
        </a:graphic>
      </p:graphicFrame>
      <p:sp>
        <p:nvSpPr>
          <p:cNvPr id="12" name="Rounded Rectangle 11"/>
          <p:cNvSpPr/>
          <p:nvPr/>
        </p:nvSpPr>
        <p:spPr bwMode="auto">
          <a:xfrm>
            <a:off x="107504" y="2182344"/>
            <a:ext cx="8532948" cy="1295804"/>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70000"/>
              </a:spcBef>
              <a:spcAft>
                <a:spcPct val="0"/>
              </a:spcAft>
            </a:pPr>
            <a:endParaRPr lang="en-GB" b="1">
              <a:solidFill>
                <a:srgbClr val="6D6E71"/>
              </a:solidFill>
              <a:latin typeface="Arial" charset="0"/>
            </a:endParaRPr>
          </a:p>
        </p:txBody>
      </p:sp>
      <p:sp>
        <p:nvSpPr>
          <p:cNvPr id="18" name="Rectangle 17"/>
          <p:cNvSpPr/>
          <p:nvPr/>
        </p:nvSpPr>
        <p:spPr>
          <a:xfrm>
            <a:off x="0" y="1395136"/>
            <a:ext cx="7020272" cy="360040"/>
          </a:xfrm>
          <a:prstGeom prst="rect">
            <a:avLst/>
          </a:prstGeom>
          <a:gradFill flip="none" rotWithShape="1">
            <a:gsLst>
              <a:gs pos="57000">
                <a:schemeClr val="accent3"/>
              </a:gs>
              <a:gs pos="100000">
                <a:srgbClr val="FF21A0">
                  <a:shade val="100000"/>
                  <a:satMod val="115000"/>
                  <a:alpha val="0"/>
                </a:srgbClr>
              </a:gs>
            </a:gsLst>
            <a:lin ang="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prstClr val="white"/>
              </a:solidFill>
            </a:endParaRPr>
          </a:p>
        </p:txBody>
      </p:sp>
      <p:sp>
        <p:nvSpPr>
          <p:cNvPr id="19" name="TextBox 18"/>
          <p:cNvSpPr txBox="1"/>
          <p:nvPr/>
        </p:nvSpPr>
        <p:spPr>
          <a:xfrm>
            <a:off x="0" y="1395136"/>
            <a:ext cx="6262749" cy="369332"/>
          </a:xfrm>
          <a:prstGeom prst="rect">
            <a:avLst/>
          </a:prstGeom>
          <a:noFill/>
        </p:spPr>
        <p:txBody>
          <a:bodyPr wrap="square" rtlCol="0">
            <a:spAutoFit/>
          </a:bodyPr>
          <a:lstStyle/>
          <a:p>
            <a:r>
              <a:rPr lang="en-GB" dirty="0">
                <a:solidFill>
                  <a:prstClr val="white"/>
                </a:solidFill>
              </a:rPr>
              <a:t>GS overall rating by company type </a:t>
            </a:r>
          </a:p>
        </p:txBody>
      </p:sp>
      <p:sp>
        <p:nvSpPr>
          <p:cNvPr id="25" name="AutoShape 15"/>
          <p:cNvSpPr>
            <a:spLocks noChangeArrowheads="1"/>
          </p:cNvSpPr>
          <p:nvPr/>
        </p:nvSpPr>
        <p:spPr bwMode="auto">
          <a:xfrm>
            <a:off x="6145587" y="2561350"/>
            <a:ext cx="1500218" cy="1191816"/>
          </a:xfrm>
          <a:prstGeom prst="roundRect">
            <a:avLst>
              <a:gd name="adj" fmla="val 16667"/>
            </a:avLst>
          </a:prstGeom>
          <a:noFill/>
          <a:ln w="25400">
            <a:noFill/>
            <a:round/>
            <a:headEnd/>
            <a:tailEnd/>
          </a:ln>
        </p:spPr>
        <p:txBody>
          <a:bodyPr wrap="square" anchor="ctr">
            <a:spAutoFit/>
          </a:bodyPr>
          <a:lstStyle/>
          <a:p>
            <a:pPr algn="ctr">
              <a:spcBef>
                <a:spcPct val="0"/>
              </a:spcBef>
              <a:tabLst>
                <a:tab pos="3673475" algn="ctr"/>
                <a:tab pos="5021263" algn="ctr"/>
                <a:tab pos="6462713" algn="ctr"/>
              </a:tabLst>
            </a:pPr>
            <a:r>
              <a:rPr lang="en-GB" sz="1200" dirty="0">
                <a:solidFill>
                  <a:srgbClr val="1268B3"/>
                </a:solidFill>
              </a:rPr>
              <a:t>SCORE 8+ (Out of 10)</a:t>
            </a:r>
          </a:p>
          <a:p>
            <a:pPr algn="ctr">
              <a:spcBef>
                <a:spcPct val="0"/>
              </a:spcBef>
              <a:tabLst>
                <a:tab pos="3673475" algn="ctr"/>
                <a:tab pos="5021263" algn="ctr"/>
                <a:tab pos="6462713" algn="ctr"/>
              </a:tabLst>
            </a:pPr>
            <a:r>
              <a:rPr lang="en-GB" sz="1000" dirty="0">
                <a:solidFill>
                  <a:srgbClr val="1268B3"/>
                </a:solidFill>
              </a:rPr>
              <a:t>1 = Not at all satisfied10 = Extremely satisfied</a:t>
            </a:r>
          </a:p>
        </p:txBody>
      </p:sp>
      <p:sp>
        <p:nvSpPr>
          <p:cNvPr id="27" name="AutoShape 15"/>
          <p:cNvSpPr>
            <a:spLocks noChangeArrowheads="1"/>
          </p:cNvSpPr>
          <p:nvPr/>
        </p:nvSpPr>
        <p:spPr bwMode="auto">
          <a:xfrm>
            <a:off x="6268294" y="4773996"/>
            <a:ext cx="1377511" cy="851297"/>
          </a:xfrm>
          <a:prstGeom prst="roundRect">
            <a:avLst>
              <a:gd name="adj" fmla="val 16667"/>
            </a:avLst>
          </a:prstGeom>
          <a:noFill/>
          <a:ln w="25400">
            <a:noFill/>
            <a:round/>
            <a:headEnd/>
            <a:tailEnd/>
          </a:ln>
        </p:spPr>
        <p:txBody>
          <a:bodyPr wrap="square" anchor="ctr">
            <a:spAutoFit/>
          </a:bodyPr>
          <a:lstStyle/>
          <a:p>
            <a:pPr algn="ctr">
              <a:spcBef>
                <a:spcPct val="0"/>
              </a:spcBef>
              <a:tabLst>
                <a:tab pos="3673475" algn="ctr"/>
                <a:tab pos="5021263" algn="ctr"/>
                <a:tab pos="6462713" algn="ctr"/>
              </a:tabLst>
            </a:pPr>
            <a:r>
              <a:rPr lang="en-GB" sz="1200" dirty="0">
                <a:solidFill>
                  <a:srgbClr val="1268B3"/>
                </a:solidFill>
              </a:rPr>
              <a:t>SCORE 8+ (Out of 10)</a:t>
            </a:r>
          </a:p>
          <a:p>
            <a:pPr algn="ctr">
              <a:spcBef>
                <a:spcPct val="0"/>
              </a:spcBef>
              <a:tabLst>
                <a:tab pos="3673475" algn="ctr"/>
                <a:tab pos="5021263" algn="ctr"/>
                <a:tab pos="6462713" algn="ctr"/>
              </a:tabLst>
            </a:pPr>
            <a:r>
              <a:rPr lang="en-GB" sz="1000" dirty="0">
                <a:solidFill>
                  <a:srgbClr val="1268B3"/>
                </a:solidFill>
              </a:rPr>
              <a:t>1 = Poor 10 = Excellent</a:t>
            </a:r>
          </a:p>
        </p:txBody>
      </p:sp>
      <p:sp>
        <p:nvSpPr>
          <p:cNvPr id="28" name="Oval 27"/>
          <p:cNvSpPr/>
          <p:nvPr/>
        </p:nvSpPr>
        <p:spPr>
          <a:xfrm>
            <a:off x="323528" y="2136726"/>
            <a:ext cx="2088232" cy="1940346"/>
          </a:xfrm>
          <a:prstGeom prst="ellipse">
            <a:avLst/>
          </a:prstGeom>
          <a:solidFill>
            <a:schemeClr val="accent4"/>
          </a:solidFill>
          <a:ln w="3810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26" name="Picture 2"/>
          <p:cNvPicPr>
            <a:picLocks noChangeAspect="1" noChangeArrowheads="1"/>
          </p:cNvPicPr>
          <p:nvPr/>
        </p:nvPicPr>
        <p:blipFill>
          <a:blip r:embed="rId4" cstate="print">
            <a:lum bright="70000" contrast="-70000"/>
            <a:extLst>
              <a:ext uri="{BEBA8EAE-BF5A-486C-A8C5-ECC9F3942E4B}">
                <a14:imgProps xmlns:a14="http://schemas.microsoft.com/office/drawing/2010/main">
                  <a14:imgLayer r:embed="rId5">
                    <a14:imgEffect>
                      <a14:backgroundRemoval t="0" b="99556" l="0" r="100000">
                        <a14:foregroundMark x1="7556" y1="65778" x2="7556" y2="65778"/>
                        <a14:foregroundMark x1="48000" y1="76000" x2="48000"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865502" y="2419756"/>
            <a:ext cx="860268" cy="86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484319" y="3226694"/>
            <a:ext cx="1762282" cy="830997"/>
          </a:xfrm>
          <a:prstGeom prst="rect">
            <a:avLst/>
          </a:prstGeom>
          <a:noFill/>
        </p:spPr>
        <p:txBody>
          <a:bodyPr wrap="square" rtlCol="0">
            <a:spAutoFit/>
          </a:bodyPr>
          <a:lstStyle/>
          <a:p>
            <a:pPr algn="ctr"/>
            <a:r>
              <a:rPr lang="en-GB" sz="1600" b="1" dirty="0">
                <a:solidFill>
                  <a:prstClr val="white"/>
                </a:solidFill>
              </a:rPr>
              <a:t>The ElectraLink service</a:t>
            </a:r>
          </a:p>
        </p:txBody>
      </p:sp>
      <p:sp>
        <p:nvSpPr>
          <p:cNvPr id="32" name="Oval 31"/>
          <p:cNvSpPr/>
          <p:nvPr/>
        </p:nvSpPr>
        <p:spPr>
          <a:xfrm>
            <a:off x="323528" y="4229472"/>
            <a:ext cx="2088232" cy="1940346"/>
          </a:xfrm>
          <a:prstGeom prst="ellipse">
            <a:avLst/>
          </a:prstGeom>
          <a:solidFill>
            <a:schemeClr val="accent3"/>
          </a:solidFill>
          <a:ln w="38100">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TextBox 32"/>
          <p:cNvSpPr txBox="1"/>
          <p:nvPr/>
        </p:nvSpPr>
        <p:spPr>
          <a:xfrm>
            <a:off x="484319" y="5477991"/>
            <a:ext cx="1762282" cy="584775"/>
          </a:xfrm>
          <a:prstGeom prst="rect">
            <a:avLst/>
          </a:prstGeom>
          <a:noFill/>
        </p:spPr>
        <p:txBody>
          <a:bodyPr wrap="square" rtlCol="0">
            <a:spAutoFit/>
          </a:bodyPr>
          <a:lstStyle/>
          <a:p>
            <a:pPr algn="ctr"/>
            <a:r>
              <a:rPr lang="en-GB" sz="1600" b="1" dirty="0">
                <a:solidFill>
                  <a:prstClr val="white"/>
                </a:solidFill>
              </a:rPr>
              <a:t>Value for money</a:t>
            </a:r>
          </a:p>
        </p:txBody>
      </p:sp>
      <p:pic>
        <p:nvPicPr>
          <p:cNvPr id="1027" name="Picture 3"/>
          <p:cNvPicPr>
            <a:picLocks noChangeAspect="1" noChangeArrowheads="1"/>
          </p:cNvPicPr>
          <p:nvPr/>
        </p:nvPicPr>
        <p:blipFill>
          <a:blip r:embed="rId6" cstate="print">
            <a:lum bright="70000" contrast="-70000"/>
            <a:extLst>
              <a:ext uri="{BEBA8EAE-BF5A-486C-A8C5-ECC9F3942E4B}">
                <a14:imgProps xmlns:a14="http://schemas.microsoft.com/office/drawing/2010/main">
                  <a14:imgLayer r:embed="rId7">
                    <a14:imgEffect>
                      <a14:backgroundRemoval t="0" b="100000" l="2119" r="100000">
                        <a14:foregroundMark x1="62712" y1="7944" x2="62712" y2="7944"/>
                      </a14:backgroundRemoval>
                    </a14:imgEffect>
                  </a14:imgLayer>
                </a14:imgProps>
              </a:ext>
              <a:ext uri="{28A0092B-C50C-407E-A947-70E740481C1C}">
                <a14:useLocalDpi xmlns:a14="http://schemas.microsoft.com/office/drawing/2010/main" val="0"/>
              </a:ext>
            </a:extLst>
          </a:blip>
          <a:srcRect/>
          <a:stretch>
            <a:fillRect/>
          </a:stretch>
        </p:blipFill>
        <p:spPr bwMode="auto">
          <a:xfrm>
            <a:off x="912584" y="4572686"/>
            <a:ext cx="910119" cy="825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ectangle 33"/>
          <p:cNvSpPr/>
          <p:nvPr/>
        </p:nvSpPr>
        <p:spPr>
          <a:xfrm>
            <a:off x="2627784" y="2136726"/>
            <a:ext cx="3024336" cy="265274"/>
          </a:xfrm>
          <a:prstGeom prst="rect">
            <a:avLst/>
          </a:prstGeom>
          <a:solidFill>
            <a:schemeClr val="accent2"/>
          </a:solidFill>
          <a:ln w="12700">
            <a:solidFill>
              <a:srgbClr val="1268B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white"/>
                </a:solidFill>
              </a:rPr>
              <a:t>2016</a:t>
            </a:r>
          </a:p>
        </p:txBody>
      </p:sp>
      <p:sp>
        <p:nvSpPr>
          <p:cNvPr id="39" name="Oval 38"/>
          <p:cNvSpPr/>
          <p:nvPr/>
        </p:nvSpPr>
        <p:spPr>
          <a:xfrm>
            <a:off x="8056307" y="992461"/>
            <a:ext cx="1020187" cy="1027276"/>
          </a:xfrm>
          <a:prstGeom prst="ellipse">
            <a:avLst/>
          </a:prstGeom>
          <a:blipFill dpi="0" rotWithShape="1">
            <a:blip r:embed="rId8" cstate="print">
              <a:extLst>
                <a:ext uri="{28A0092B-C50C-407E-A947-70E740481C1C}">
                  <a14:useLocalDpi xmlns:a14="http://schemas.microsoft.com/office/drawing/2010/main" val="0"/>
                </a:ext>
              </a:extLst>
            </a:blip>
            <a:srcRect/>
            <a:stretch>
              <a:fillRect/>
            </a:stretch>
          </a:blip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nvGrpSpPr>
          <p:cNvPr id="42" name="Group 41"/>
          <p:cNvGrpSpPr/>
          <p:nvPr/>
        </p:nvGrpSpPr>
        <p:grpSpPr>
          <a:xfrm>
            <a:off x="8050106" y="1011625"/>
            <a:ext cx="1052575" cy="1008112"/>
            <a:chOff x="7818090" y="1161753"/>
            <a:chExt cx="1052575" cy="1008112"/>
          </a:xfrm>
        </p:grpSpPr>
        <p:sp>
          <p:nvSpPr>
            <p:cNvPr id="44" name="Oval 43"/>
            <p:cNvSpPr/>
            <p:nvPr/>
          </p:nvSpPr>
          <p:spPr>
            <a:xfrm>
              <a:off x="7818090" y="1161753"/>
              <a:ext cx="1052575" cy="1008112"/>
            </a:xfrm>
            <a:prstGeom prst="ellipse">
              <a:avLst/>
            </a:prstGeom>
            <a:solidFill>
              <a:schemeClr val="accent1">
                <a:alpha val="27843"/>
              </a:schemeClr>
            </a:solidFill>
            <a:ln w="127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5" name="TextBox 44"/>
            <p:cNvSpPr txBox="1"/>
            <p:nvPr/>
          </p:nvSpPr>
          <p:spPr>
            <a:xfrm>
              <a:off x="7877799" y="1404199"/>
              <a:ext cx="933155" cy="523220"/>
            </a:xfrm>
            <a:prstGeom prst="rect">
              <a:avLst/>
            </a:prstGeom>
            <a:noFill/>
            <a:ln>
              <a:noFill/>
            </a:ln>
          </p:spPr>
          <p:txBody>
            <a:bodyPr wrap="square" rtlCol="0">
              <a:spAutoFit/>
            </a:bodyPr>
            <a:lstStyle/>
            <a:p>
              <a:pPr algn="ctr"/>
              <a:r>
                <a:rPr lang="en-GB" sz="1400" b="1" dirty="0">
                  <a:solidFill>
                    <a:prstClr val="white"/>
                  </a:solidFill>
                </a:rPr>
                <a:t>GS</a:t>
              </a:r>
            </a:p>
            <a:p>
              <a:pPr algn="ctr"/>
              <a:r>
                <a:rPr lang="en-GB" sz="1400" b="1" dirty="0">
                  <a:solidFill>
                    <a:prstClr val="white"/>
                  </a:solidFill>
                </a:rPr>
                <a:t>ONLY </a:t>
              </a:r>
            </a:p>
          </p:txBody>
        </p:sp>
      </p:grpSp>
      <p:graphicFrame>
        <p:nvGraphicFramePr>
          <p:cNvPr id="48" name="Chart 47"/>
          <p:cNvGraphicFramePr/>
          <p:nvPr>
            <p:extLst/>
          </p:nvPr>
        </p:nvGraphicFramePr>
        <p:xfrm>
          <a:off x="2299398" y="2309250"/>
          <a:ext cx="3563733" cy="193551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2946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ular Callout 34"/>
          <p:cNvSpPr/>
          <p:nvPr/>
        </p:nvSpPr>
        <p:spPr>
          <a:xfrm>
            <a:off x="1298222" y="3048001"/>
            <a:ext cx="3217334" cy="1382890"/>
          </a:xfrm>
          <a:prstGeom prst="wedgeRectCallout">
            <a:avLst>
              <a:gd name="adj1" fmla="val -63963"/>
              <a:gd name="adj2" fmla="val -32372"/>
            </a:avLst>
          </a:prstGeom>
          <a:solidFill>
            <a:schemeClr val="accent2"/>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prstClr val="white"/>
                </a:solidFill>
              </a:rPr>
              <a:t>“Still in learning phase as secretariat for CMAP, but sometimes need to be prompted by Chair to move actions forward.”</a:t>
            </a:r>
          </a:p>
        </p:txBody>
      </p:sp>
      <p:sp>
        <p:nvSpPr>
          <p:cNvPr id="37" name="Rectangular Callout 36"/>
          <p:cNvSpPr/>
          <p:nvPr/>
        </p:nvSpPr>
        <p:spPr>
          <a:xfrm>
            <a:off x="4678731" y="3048000"/>
            <a:ext cx="2826588" cy="1649729"/>
          </a:xfrm>
          <a:prstGeom prst="wedgeRectCallout">
            <a:avLst>
              <a:gd name="adj1" fmla="val 62552"/>
              <a:gd name="adj2" fmla="val -32372"/>
            </a:avLst>
          </a:prstGeom>
          <a:solidFill>
            <a:schemeClr val="accent2"/>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prstClr val="white"/>
                </a:solidFill>
              </a:rPr>
              <a:t>“We often find that changes take place without input from smaller suppliers. If this was addressed there'd be better balance within the process.”</a:t>
            </a:r>
          </a:p>
        </p:txBody>
      </p:sp>
      <p:sp>
        <p:nvSpPr>
          <p:cNvPr id="8" name="Title 7"/>
          <p:cNvSpPr>
            <a:spLocks noGrp="1"/>
          </p:cNvSpPr>
          <p:nvPr>
            <p:ph type="title"/>
          </p:nvPr>
        </p:nvSpPr>
        <p:spPr>
          <a:xfrm>
            <a:off x="206681" y="177610"/>
            <a:ext cx="8626875" cy="836711"/>
          </a:xfrm>
        </p:spPr>
        <p:txBody>
          <a:bodyPr>
            <a:noAutofit/>
          </a:bodyPr>
          <a:lstStyle/>
          <a:p>
            <a:r>
              <a:rPr lang="en-GB" i="0" dirty="0"/>
              <a:t>Customers are giving high ratings as they believe that the quality of service and organisation within GS has increased considerably. Higher ratings are given for being responsive, efficient and professional</a:t>
            </a:r>
          </a:p>
        </p:txBody>
      </p:sp>
      <p:sp>
        <p:nvSpPr>
          <p:cNvPr id="36" name="TextBox 35"/>
          <p:cNvSpPr txBox="1"/>
          <p:nvPr/>
        </p:nvSpPr>
        <p:spPr>
          <a:xfrm>
            <a:off x="352778" y="6401083"/>
            <a:ext cx="8226778" cy="369332"/>
          </a:xfrm>
          <a:prstGeom prst="rect">
            <a:avLst/>
          </a:prstGeom>
          <a:noFill/>
        </p:spPr>
        <p:txBody>
          <a:bodyPr wrap="square" rtlCol="0">
            <a:spAutoFit/>
          </a:bodyPr>
          <a:lstStyle/>
          <a:p>
            <a:r>
              <a:rPr lang="en-GB" sz="900" dirty="0">
                <a:solidFill>
                  <a:srgbClr val="6D6E71"/>
                </a:solidFill>
              </a:rPr>
              <a:t>Base: All online survey &amp; CATI  GS n=60 Q02 Why do you give this rating for your dealings with the GS? Q02a Why do you give this rating for your dealings with the GSS?</a:t>
            </a:r>
          </a:p>
        </p:txBody>
      </p:sp>
      <p:sp>
        <p:nvSpPr>
          <p:cNvPr id="4" name="Rectangular Callout 3"/>
          <p:cNvSpPr/>
          <p:nvPr/>
        </p:nvSpPr>
        <p:spPr>
          <a:xfrm>
            <a:off x="338667" y="1820335"/>
            <a:ext cx="4176889" cy="1100667"/>
          </a:xfrm>
          <a:prstGeom prst="wedgeRectCallout">
            <a:avLst>
              <a:gd name="adj1" fmla="val 44370"/>
              <a:gd name="adj2" fmla="val -91346"/>
            </a:avLst>
          </a:prstGeom>
          <a:solidFill>
            <a:schemeClr val="accent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prstClr val="white"/>
                </a:solidFill>
              </a:rPr>
              <a:t>“The responses to questions and queries come back really quickly and their communications have really improved.”</a:t>
            </a:r>
          </a:p>
        </p:txBody>
      </p:sp>
      <p:sp>
        <p:nvSpPr>
          <p:cNvPr id="34" name="Rectangular Callout 33"/>
          <p:cNvSpPr/>
          <p:nvPr/>
        </p:nvSpPr>
        <p:spPr>
          <a:xfrm>
            <a:off x="4642556" y="1820335"/>
            <a:ext cx="3831743" cy="1100667"/>
          </a:xfrm>
          <a:prstGeom prst="wedgeRectCallout">
            <a:avLst>
              <a:gd name="adj1" fmla="val 44370"/>
              <a:gd name="adj2" fmla="val -87500"/>
            </a:avLst>
          </a:prstGeom>
          <a:solidFill>
            <a:schemeClr val="accent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prstClr val="white"/>
                </a:solidFill>
              </a:rPr>
              <a:t>“Because I believe the service has  improved greatly over the last few years in that there is  a bit more direction (from ElectraLink) and things seem much  more organised.”</a:t>
            </a:r>
          </a:p>
        </p:txBody>
      </p:sp>
      <p:sp>
        <p:nvSpPr>
          <p:cNvPr id="31" name="Rectangle 1"/>
          <p:cNvSpPr>
            <a:spLocks noChangeArrowheads="1"/>
          </p:cNvSpPr>
          <p:nvPr/>
        </p:nvSpPr>
        <p:spPr bwMode="auto">
          <a:xfrm rot="21228971">
            <a:off x="5813778" y="1111913"/>
            <a:ext cx="1234136" cy="586976"/>
          </a:xfrm>
          <a:prstGeom prst="rect">
            <a:avLst/>
          </a:prstGeom>
          <a:solidFill>
            <a:srgbClr val="F2F2F2"/>
          </a:solidFill>
          <a:ln w="9525" algn="ctr">
            <a:noFill/>
            <a:round/>
            <a:headEnd/>
            <a:tailEnd/>
          </a:ln>
          <a:effectLst>
            <a:outerShdw blurRad="50800" dist="38100" dir="2700000" algn="tl" rotWithShape="0">
              <a:srgbClr val="000000">
                <a:alpha val="43000"/>
              </a:srgbClr>
            </a:outerShdw>
          </a:effectLst>
        </p:spPr>
        <p:txBody>
          <a:bodyPr/>
          <a:lstStyle>
            <a:lvl1pPr>
              <a:spcBef>
                <a:spcPct val="20000"/>
              </a:spcBef>
              <a:buClr>
                <a:srgbClr val="FF33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FF33CC"/>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FF33CC"/>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9pPr>
          </a:lstStyle>
          <a:p>
            <a:pPr algn="ctr">
              <a:buFont typeface="Wingdings" panose="05000000000000000000" pitchFamily="2" charset="2"/>
              <a:buNone/>
              <a:defRPr/>
            </a:pPr>
            <a:r>
              <a:rPr lang="en-GB" sz="3000" b="1" kern="0" dirty="0">
                <a:solidFill>
                  <a:srgbClr val="6D6E71"/>
                </a:solidFill>
                <a:latin typeface="Verdana"/>
                <a:cs typeface="Verdana"/>
              </a:rPr>
              <a:t>GS</a:t>
            </a:r>
          </a:p>
        </p:txBody>
      </p:sp>
      <p:sp>
        <p:nvSpPr>
          <p:cNvPr id="33" name="Rectangle 1"/>
          <p:cNvSpPr>
            <a:spLocks noChangeArrowheads="1"/>
          </p:cNvSpPr>
          <p:nvPr/>
        </p:nvSpPr>
        <p:spPr bwMode="auto">
          <a:xfrm rot="21228971">
            <a:off x="686640" y="1200860"/>
            <a:ext cx="2885575" cy="586976"/>
          </a:xfrm>
          <a:prstGeom prst="rect">
            <a:avLst/>
          </a:prstGeom>
          <a:solidFill>
            <a:srgbClr val="F2F2F2"/>
          </a:solidFill>
          <a:ln w="9525" algn="ctr">
            <a:noFill/>
            <a:round/>
            <a:headEnd/>
            <a:tailEnd/>
          </a:ln>
          <a:effectLst>
            <a:outerShdw blurRad="50800" dist="38100" dir="2700000" algn="tl" rotWithShape="0">
              <a:srgbClr val="000000">
                <a:alpha val="43000"/>
              </a:srgbClr>
            </a:outerShdw>
          </a:effectLst>
        </p:spPr>
        <p:txBody>
          <a:bodyPr/>
          <a:lstStyle>
            <a:lvl1pPr>
              <a:spcBef>
                <a:spcPct val="20000"/>
              </a:spcBef>
              <a:buClr>
                <a:srgbClr val="FF33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FF33CC"/>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FF33CC"/>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9pPr>
          </a:lstStyle>
          <a:p>
            <a:pPr algn="ctr">
              <a:buFont typeface="Wingdings" panose="05000000000000000000" pitchFamily="2" charset="2"/>
              <a:buNone/>
              <a:defRPr/>
            </a:pPr>
            <a:r>
              <a:rPr lang="en-GB" sz="3000" b="1" kern="0" dirty="0" err="1">
                <a:solidFill>
                  <a:srgbClr val="6D6E71"/>
                </a:solidFill>
                <a:latin typeface="Verdana"/>
                <a:cs typeface="Verdana"/>
              </a:rPr>
              <a:t>ElectraLink</a:t>
            </a:r>
            <a:endParaRPr lang="en-GB" sz="3000" b="1" kern="0" dirty="0">
              <a:solidFill>
                <a:srgbClr val="6D6E71"/>
              </a:solidFill>
              <a:latin typeface="Verdana"/>
              <a:cs typeface="Verdana"/>
            </a:endParaRPr>
          </a:p>
        </p:txBody>
      </p:sp>
      <p:sp>
        <p:nvSpPr>
          <p:cNvPr id="38" name="Rectangular Callout 37"/>
          <p:cNvSpPr/>
          <p:nvPr/>
        </p:nvSpPr>
        <p:spPr>
          <a:xfrm>
            <a:off x="1608666" y="4557890"/>
            <a:ext cx="2906890" cy="1594556"/>
          </a:xfrm>
          <a:prstGeom prst="wedgeRectCallout">
            <a:avLst>
              <a:gd name="adj1" fmla="val -66875"/>
              <a:gd name="adj2" fmla="val -21753"/>
            </a:avLst>
          </a:prstGeom>
          <a:solidFill>
            <a:schemeClr val="tx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prstClr val="white"/>
                </a:solidFill>
              </a:rPr>
              <a:t>“The quality of documentation has not been as good as it previously was. You used to  be certain the people you dealt with would be able to   assist you with your query. That's not the case now.”</a:t>
            </a:r>
          </a:p>
        </p:txBody>
      </p:sp>
      <p:sp>
        <p:nvSpPr>
          <p:cNvPr id="40" name="Rectangular Callout 39"/>
          <p:cNvSpPr/>
          <p:nvPr/>
        </p:nvSpPr>
        <p:spPr>
          <a:xfrm>
            <a:off x="4642557" y="4873104"/>
            <a:ext cx="2836332" cy="1279342"/>
          </a:xfrm>
          <a:prstGeom prst="wedgeRectCallout">
            <a:avLst>
              <a:gd name="adj1" fmla="val 67030"/>
              <a:gd name="adj2" fmla="val 29575"/>
            </a:avLst>
          </a:prstGeom>
          <a:solidFill>
            <a:schemeClr val="tx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prstClr val="white"/>
                </a:solidFill>
              </a:rPr>
              <a:t>“Mainly because of the very poor quality of their written work.”</a:t>
            </a:r>
            <a:endParaRPr lang="en-GB" sz="1300" i="1" dirty="0">
              <a:solidFill>
                <a:prstClr val="white"/>
              </a:solidFill>
            </a:endParaRPr>
          </a:p>
        </p:txBody>
      </p:sp>
      <p:sp>
        <p:nvSpPr>
          <p:cNvPr id="49" name="Oval 48"/>
          <p:cNvSpPr/>
          <p:nvPr/>
        </p:nvSpPr>
        <p:spPr>
          <a:xfrm>
            <a:off x="98778" y="2616355"/>
            <a:ext cx="720000" cy="720000"/>
          </a:xfrm>
          <a:prstGeom prst="ellipse">
            <a:avLst/>
          </a:prstGeom>
          <a:solidFill>
            <a:schemeClr val="accent1">
              <a:lumMod val="20000"/>
              <a:lumOff val="8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solidFill>
                  <a:srgbClr val="6D6E71"/>
                </a:solidFill>
              </a:rPr>
              <a:t>8</a:t>
            </a:r>
            <a:r>
              <a:rPr lang="mr-IN" sz="1300" b="1" dirty="0">
                <a:solidFill>
                  <a:srgbClr val="6D6E71"/>
                </a:solidFill>
              </a:rPr>
              <a:t>–</a:t>
            </a:r>
            <a:r>
              <a:rPr lang="en-GB" sz="1300" b="1" dirty="0">
                <a:solidFill>
                  <a:srgbClr val="6D6E71"/>
                </a:solidFill>
              </a:rPr>
              <a:t> </a:t>
            </a:r>
            <a:br>
              <a:rPr lang="en-GB" sz="1300" b="1" dirty="0">
                <a:solidFill>
                  <a:srgbClr val="6D6E71"/>
                </a:solidFill>
              </a:rPr>
            </a:br>
            <a:r>
              <a:rPr lang="en-GB" sz="1300" b="1" dirty="0">
                <a:solidFill>
                  <a:srgbClr val="6D6E71"/>
                </a:solidFill>
              </a:rPr>
              <a:t>10</a:t>
            </a:r>
          </a:p>
        </p:txBody>
      </p:sp>
      <p:sp>
        <p:nvSpPr>
          <p:cNvPr id="50" name="Oval 49"/>
          <p:cNvSpPr/>
          <p:nvPr/>
        </p:nvSpPr>
        <p:spPr>
          <a:xfrm>
            <a:off x="1006232" y="3993444"/>
            <a:ext cx="720000" cy="720000"/>
          </a:xfrm>
          <a:prstGeom prst="ellipse">
            <a:avLst/>
          </a:prstGeom>
          <a:solidFill>
            <a:schemeClr val="accent2">
              <a:lumMod val="20000"/>
              <a:lumOff val="8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solidFill>
                  <a:srgbClr val="6D6E71"/>
                </a:solidFill>
              </a:rPr>
              <a:t>6- 7</a:t>
            </a:r>
          </a:p>
        </p:txBody>
      </p:sp>
      <p:sp>
        <p:nvSpPr>
          <p:cNvPr id="51" name="Oval 50"/>
          <p:cNvSpPr/>
          <p:nvPr/>
        </p:nvSpPr>
        <p:spPr>
          <a:xfrm>
            <a:off x="1150896" y="5633192"/>
            <a:ext cx="720000" cy="720000"/>
          </a:xfrm>
          <a:prstGeom prst="ellipse">
            <a:avLst/>
          </a:prstGeom>
          <a:solidFill>
            <a:schemeClr val="bg1">
              <a:lumMod val="8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solidFill>
                  <a:srgbClr val="6D6E71"/>
                </a:solidFill>
              </a:rPr>
              <a:t>1- 5</a:t>
            </a:r>
          </a:p>
        </p:txBody>
      </p:sp>
      <p:pic>
        <p:nvPicPr>
          <p:cNvPr id="2" name="Picture 1" descr="Man, smart, glasses, briefcase.png"/>
          <p:cNvPicPr>
            <a:picLocks noChangeAspect="1"/>
          </p:cNvPicPr>
          <p:nvPr/>
        </p:nvPicPr>
        <p:blipFill rotWithShape="1">
          <a:blip r:embed="rId3" cstate="print">
            <a:extLst>
              <a:ext uri="{28A0092B-C50C-407E-A947-70E740481C1C}">
                <a14:useLocalDpi xmlns:a14="http://schemas.microsoft.com/office/drawing/2010/main" val="0"/>
              </a:ext>
            </a:extLst>
          </a:blip>
          <a:srcRect r="9249"/>
          <a:stretch/>
        </p:blipFill>
        <p:spPr>
          <a:xfrm>
            <a:off x="113133" y="3316113"/>
            <a:ext cx="1340311" cy="3113983"/>
          </a:xfrm>
          <a:prstGeom prst="rect">
            <a:avLst/>
          </a:prstGeom>
        </p:spPr>
      </p:pic>
      <p:sp>
        <p:nvSpPr>
          <p:cNvPr id="52" name="Oval 51"/>
          <p:cNvSpPr/>
          <p:nvPr/>
        </p:nvSpPr>
        <p:spPr>
          <a:xfrm>
            <a:off x="8297333" y="2277689"/>
            <a:ext cx="720000" cy="720000"/>
          </a:xfrm>
          <a:prstGeom prst="ellipse">
            <a:avLst/>
          </a:prstGeom>
          <a:solidFill>
            <a:schemeClr val="accent1">
              <a:lumMod val="20000"/>
              <a:lumOff val="8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solidFill>
                  <a:srgbClr val="6D6E71"/>
                </a:solidFill>
              </a:rPr>
              <a:t>8</a:t>
            </a:r>
            <a:r>
              <a:rPr lang="mr-IN" sz="1300" b="1" dirty="0">
                <a:solidFill>
                  <a:srgbClr val="6D6E71"/>
                </a:solidFill>
              </a:rPr>
              <a:t>–</a:t>
            </a:r>
            <a:r>
              <a:rPr lang="en-GB" sz="1300" b="1" dirty="0">
                <a:solidFill>
                  <a:srgbClr val="6D6E71"/>
                </a:solidFill>
              </a:rPr>
              <a:t> </a:t>
            </a:r>
            <a:br>
              <a:rPr lang="en-GB" sz="1300" b="1" dirty="0">
                <a:solidFill>
                  <a:srgbClr val="6D6E71"/>
                </a:solidFill>
              </a:rPr>
            </a:br>
            <a:r>
              <a:rPr lang="en-GB" sz="1300" b="1" dirty="0">
                <a:solidFill>
                  <a:srgbClr val="6D6E71"/>
                </a:solidFill>
              </a:rPr>
              <a:t>10</a:t>
            </a:r>
          </a:p>
        </p:txBody>
      </p:sp>
      <p:sp>
        <p:nvSpPr>
          <p:cNvPr id="66" name="Oval 65"/>
          <p:cNvSpPr/>
          <p:nvPr/>
        </p:nvSpPr>
        <p:spPr>
          <a:xfrm>
            <a:off x="7261133" y="5604179"/>
            <a:ext cx="720000" cy="720000"/>
          </a:xfrm>
          <a:prstGeom prst="ellipse">
            <a:avLst/>
          </a:prstGeom>
          <a:solidFill>
            <a:schemeClr val="bg1">
              <a:lumMod val="85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solidFill>
                  <a:srgbClr val="6D6E71"/>
                </a:solidFill>
              </a:rPr>
              <a:t>1- 5</a:t>
            </a:r>
          </a:p>
        </p:txBody>
      </p:sp>
      <p:sp>
        <p:nvSpPr>
          <p:cNvPr id="20" name="Rectangle 19"/>
          <p:cNvSpPr/>
          <p:nvPr/>
        </p:nvSpPr>
        <p:spPr>
          <a:xfrm>
            <a:off x="206681" y="1005674"/>
            <a:ext cx="2303836" cy="246221"/>
          </a:xfrm>
          <a:prstGeom prst="rect">
            <a:avLst/>
          </a:prstGeom>
        </p:spPr>
        <p:txBody>
          <a:bodyPr wrap="none">
            <a:spAutoFit/>
          </a:bodyPr>
          <a:lstStyle/>
          <a:p>
            <a:r>
              <a:rPr lang="en-GB" sz="1000" dirty="0">
                <a:solidFill>
                  <a:srgbClr val="6D6E71"/>
                </a:solidFill>
              </a:rPr>
              <a:t>GS online survey &amp; CATI n =60</a:t>
            </a:r>
            <a:endParaRPr lang="en-GB" sz="1050" dirty="0">
              <a:solidFill>
                <a:srgbClr val="6D6E71"/>
              </a:solidFill>
            </a:endParaRPr>
          </a:p>
        </p:txBody>
      </p:sp>
      <p:pic>
        <p:nvPicPr>
          <p:cNvPr id="3" name="Picture 2" descr="Woman, smart, glasse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05319" y="3328207"/>
            <a:ext cx="1360918" cy="3174307"/>
          </a:xfrm>
          <a:prstGeom prst="rect">
            <a:avLst/>
          </a:prstGeom>
        </p:spPr>
      </p:pic>
      <p:sp>
        <p:nvSpPr>
          <p:cNvPr id="64" name="Oval 63"/>
          <p:cNvSpPr/>
          <p:nvPr/>
        </p:nvSpPr>
        <p:spPr>
          <a:xfrm>
            <a:off x="7154072" y="4269149"/>
            <a:ext cx="720000" cy="720000"/>
          </a:xfrm>
          <a:prstGeom prst="ellipse">
            <a:avLst/>
          </a:prstGeom>
          <a:solidFill>
            <a:schemeClr val="accent2">
              <a:lumMod val="20000"/>
              <a:lumOff val="8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solidFill>
                  <a:srgbClr val="6D6E71"/>
                </a:solidFill>
              </a:rPr>
              <a:t>6- 7</a:t>
            </a:r>
          </a:p>
        </p:txBody>
      </p:sp>
      <p:sp>
        <p:nvSpPr>
          <p:cNvPr id="21" name="Slide Number Placeholder 7"/>
          <p:cNvSpPr>
            <a:spLocks noGrp="1"/>
          </p:cNvSpPr>
          <p:nvPr>
            <p:ph type="sldNum" sz="quarter" idx="4"/>
          </p:nvPr>
        </p:nvSpPr>
        <p:spPr>
          <a:xfrm>
            <a:off x="-27693" y="6594813"/>
            <a:ext cx="1043608" cy="246221"/>
          </a:xfrm>
        </p:spPr>
        <p:txBody>
          <a:bodyPr/>
          <a:lstStyle/>
          <a:p>
            <a:fld id="{A4C18273-3B06-4AC5-BD96-A00D2AA2E2E6}" type="slidenum">
              <a:rPr lang="en-GB" sz="1000" smtClean="0"/>
              <a:pPr/>
              <a:t>39</a:t>
            </a:fld>
            <a:endParaRPr lang="en-GB" sz="1000" dirty="0"/>
          </a:p>
        </p:txBody>
      </p:sp>
    </p:spTree>
    <p:extLst>
      <p:ext uri="{BB962C8B-B14F-4D97-AF65-F5344CB8AC3E}">
        <p14:creationId xmlns:p14="http://schemas.microsoft.com/office/powerpoint/2010/main" val="3136339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30116" cy="845115"/>
          </a:xfrm>
        </p:spPr>
        <p:txBody>
          <a:bodyPr>
            <a:noAutofit/>
          </a:bodyPr>
          <a:lstStyle/>
          <a:p>
            <a:r>
              <a:rPr lang="en-GB" sz="1600" b="0" i="0" dirty="0"/>
              <a:t>The DTS customer base is a quarter new customers and three quarters established customers. There is a similar split between Big Six and Non Big Six customers</a:t>
            </a:r>
          </a:p>
        </p:txBody>
      </p:sp>
      <p:sp>
        <p:nvSpPr>
          <p:cNvPr id="15" name="TextBox 14"/>
          <p:cNvSpPr txBox="1"/>
          <p:nvPr/>
        </p:nvSpPr>
        <p:spPr>
          <a:xfrm>
            <a:off x="-33041" y="925144"/>
            <a:ext cx="3600400" cy="253916"/>
          </a:xfrm>
          <a:prstGeom prst="rect">
            <a:avLst/>
          </a:prstGeom>
          <a:noFill/>
        </p:spPr>
        <p:txBody>
          <a:bodyPr wrap="square" rtlCol="0">
            <a:spAutoFit/>
          </a:bodyPr>
          <a:lstStyle/>
          <a:p>
            <a:r>
              <a:rPr lang="en-GB" sz="1050" dirty="0">
                <a:solidFill>
                  <a:srgbClr val="6D6E71"/>
                </a:solidFill>
              </a:rPr>
              <a:t>All DTS online survey &amp; CATI n=60</a:t>
            </a:r>
          </a:p>
        </p:txBody>
      </p:sp>
      <p:pic>
        <p:nvPicPr>
          <p:cNvPr id="6146" name="Picture 2" descr="P:\RESEARCH\Image Bank\Icons - bespoke for DJS\ICONS_WITHOUT_CIRCLE\PINK\DJS_ICONS_PINK_Handshake.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20" t="27996" r="13981" b="23994"/>
          <a:stretch/>
        </p:blipFill>
        <p:spPr bwMode="auto">
          <a:xfrm>
            <a:off x="683569" y="1730105"/>
            <a:ext cx="1100746" cy="762791"/>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p:cNvSpPr txBox="1"/>
          <p:nvPr/>
        </p:nvSpPr>
        <p:spPr>
          <a:xfrm>
            <a:off x="6830285" y="2889585"/>
            <a:ext cx="943564" cy="307777"/>
          </a:xfrm>
          <a:prstGeom prst="rect">
            <a:avLst/>
          </a:prstGeom>
          <a:noFill/>
        </p:spPr>
        <p:txBody>
          <a:bodyPr wrap="square" rtlCol="0">
            <a:spAutoFit/>
          </a:bodyPr>
          <a:lstStyle/>
          <a:p>
            <a:r>
              <a:rPr lang="en-GB" sz="1400" b="1" dirty="0">
                <a:solidFill>
                  <a:prstClr val="white"/>
                </a:solidFill>
              </a:rPr>
              <a:t>38%</a:t>
            </a:r>
          </a:p>
        </p:txBody>
      </p:sp>
      <p:sp>
        <p:nvSpPr>
          <p:cNvPr id="40" name="TextBox 39"/>
          <p:cNvSpPr txBox="1"/>
          <p:nvPr/>
        </p:nvSpPr>
        <p:spPr>
          <a:xfrm>
            <a:off x="6157102" y="4139282"/>
            <a:ext cx="613337" cy="276999"/>
          </a:xfrm>
          <a:prstGeom prst="rect">
            <a:avLst/>
          </a:prstGeom>
          <a:noFill/>
        </p:spPr>
        <p:txBody>
          <a:bodyPr wrap="square" rtlCol="0">
            <a:spAutoFit/>
          </a:bodyPr>
          <a:lstStyle/>
          <a:p>
            <a:r>
              <a:rPr lang="en-GB" sz="1200" dirty="0">
                <a:solidFill>
                  <a:prstClr val="white"/>
                </a:solidFill>
              </a:rPr>
              <a:t>DTS</a:t>
            </a:r>
          </a:p>
        </p:txBody>
      </p:sp>
      <p:sp>
        <p:nvSpPr>
          <p:cNvPr id="41" name="TextBox 40"/>
          <p:cNvSpPr txBox="1"/>
          <p:nvPr/>
        </p:nvSpPr>
        <p:spPr>
          <a:xfrm>
            <a:off x="6851940" y="3883490"/>
            <a:ext cx="613337" cy="276999"/>
          </a:xfrm>
          <a:prstGeom prst="rect">
            <a:avLst/>
          </a:prstGeom>
          <a:noFill/>
        </p:spPr>
        <p:txBody>
          <a:bodyPr wrap="square" rtlCol="0">
            <a:spAutoFit/>
          </a:bodyPr>
          <a:lstStyle/>
          <a:p>
            <a:pPr algn="ctr"/>
            <a:r>
              <a:rPr lang="en-GB" sz="1200" dirty="0">
                <a:solidFill>
                  <a:prstClr val="white"/>
                </a:solidFill>
              </a:rPr>
              <a:t>GS</a:t>
            </a:r>
          </a:p>
        </p:txBody>
      </p:sp>
      <p:sp>
        <p:nvSpPr>
          <p:cNvPr id="42" name="TextBox 41"/>
          <p:cNvSpPr txBox="1"/>
          <p:nvPr/>
        </p:nvSpPr>
        <p:spPr>
          <a:xfrm>
            <a:off x="6096537" y="4314251"/>
            <a:ext cx="943564" cy="307777"/>
          </a:xfrm>
          <a:prstGeom prst="rect">
            <a:avLst/>
          </a:prstGeom>
          <a:noFill/>
        </p:spPr>
        <p:txBody>
          <a:bodyPr wrap="square" rtlCol="0">
            <a:spAutoFit/>
          </a:bodyPr>
          <a:lstStyle/>
          <a:p>
            <a:r>
              <a:rPr lang="en-GB" sz="1400" b="1" dirty="0">
                <a:solidFill>
                  <a:prstClr val="white"/>
                </a:solidFill>
              </a:rPr>
              <a:t>53%</a:t>
            </a:r>
          </a:p>
        </p:txBody>
      </p:sp>
      <p:sp>
        <p:nvSpPr>
          <p:cNvPr id="43" name="TextBox 42"/>
          <p:cNvSpPr txBox="1"/>
          <p:nvPr/>
        </p:nvSpPr>
        <p:spPr>
          <a:xfrm>
            <a:off x="6858295" y="4062933"/>
            <a:ext cx="943564" cy="307777"/>
          </a:xfrm>
          <a:prstGeom prst="rect">
            <a:avLst/>
          </a:prstGeom>
          <a:noFill/>
        </p:spPr>
        <p:txBody>
          <a:bodyPr wrap="square" rtlCol="0">
            <a:spAutoFit/>
          </a:bodyPr>
          <a:lstStyle/>
          <a:p>
            <a:r>
              <a:rPr lang="en-GB" sz="1400" b="1" dirty="0">
                <a:solidFill>
                  <a:prstClr val="white"/>
                </a:solidFill>
              </a:rPr>
              <a:t>62%</a:t>
            </a:r>
          </a:p>
        </p:txBody>
      </p:sp>
      <p:sp>
        <p:nvSpPr>
          <p:cNvPr id="34" name="TextBox 33"/>
          <p:cNvSpPr txBox="1"/>
          <p:nvPr/>
        </p:nvSpPr>
        <p:spPr>
          <a:xfrm>
            <a:off x="838" y="1180830"/>
            <a:ext cx="2768910"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Type of customer</a:t>
            </a:r>
          </a:p>
        </p:txBody>
      </p:sp>
      <p:sp>
        <p:nvSpPr>
          <p:cNvPr id="13" name="TextBox 12"/>
          <p:cNvSpPr txBox="1"/>
          <p:nvPr/>
        </p:nvSpPr>
        <p:spPr>
          <a:xfrm>
            <a:off x="5580112" y="763154"/>
            <a:ext cx="2164961" cy="307777"/>
          </a:xfrm>
          <a:prstGeom prst="rect">
            <a:avLst/>
          </a:prstGeom>
          <a:solidFill>
            <a:sysClr val="window" lastClr="FFFFFF"/>
          </a:solidFill>
          <a:ln>
            <a:noFill/>
          </a:ln>
        </p:spPr>
        <p:txBody>
          <a:bodyPr wrap="square" rtlCol="0">
            <a:spAutoFit/>
          </a:bodyPr>
          <a:lstStyle/>
          <a:p>
            <a:pPr algn="ctr">
              <a:defRPr/>
            </a:pPr>
            <a:r>
              <a:rPr lang="en-GB" sz="1400" kern="0" dirty="0">
                <a:solidFill>
                  <a:srgbClr val="6D6E71"/>
                </a:solidFill>
              </a:rPr>
              <a:t>Type of customer</a:t>
            </a:r>
          </a:p>
        </p:txBody>
      </p:sp>
      <p:sp>
        <p:nvSpPr>
          <p:cNvPr id="14" name="Slide Number Placeholder 1"/>
          <p:cNvSpPr>
            <a:spLocks noGrp="1"/>
          </p:cNvSpPr>
          <p:nvPr>
            <p:ph type="sldNum" sz="quarter" idx="4294967295"/>
          </p:nvPr>
        </p:nvSpPr>
        <p:spPr>
          <a:xfrm>
            <a:off x="0" y="6611779"/>
            <a:ext cx="539552" cy="268603"/>
          </a:xfrm>
          <a:prstGeom prst="rect">
            <a:avLst/>
          </a:prstGeom>
        </p:spPr>
        <p:txBody>
          <a:bodyPr/>
          <a:lstStyle/>
          <a:p>
            <a:fld id="{A4C18273-3B06-4AC5-BD96-A00D2AA2E2E6}" type="slidenum">
              <a:rPr lang="en-GB" sz="1050" smtClean="0"/>
              <a:pPr/>
              <a:t>4</a:t>
            </a:fld>
            <a:endParaRPr lang="en-GB" sz="1050" dirty="0"/>
          </a:p>
        </p:txBody>
      </p:sp>
      <p:graphicFrame>
        <p:nvGraphicFramePr>
          <p:cNvPr id="19" name="Chart 18"/>
          <p:cNvGraphicFramePr/>
          <p:nvPr>
            <p:extLst>
              <p:ext uri="{D42A27DB-BD31-4B8C-83A1-F6EECF244321}">
                <p14:modId xmlns:p14="http://schemas.microsoft.com/office/powerpoint/2010/main" val="4011584804"/>
              </p:ext>
            </p:extLst>
          </p:nvPr>
        </p:nvGraphicFramePr>
        <p:xfrm>
          <a:off x="-2137693" y="2284019"/>
          <a:ext cx="7235507" cy="295590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p:cNvGraphicFramePr/>
          <p:nvPr>
            <p:extLst>
              <p:ext uri="{D42A27DB-BD31-4B8C-83A1-F6EECF244321}">
                <p14:modId xmlns:p14="http://schemas.microsoft.com/office/powerpoint/2010/main" val="406531104"/>
              </p:ext>
            </p:extLst>
          </p:nvPr>
        </p:nvGraphicFramePr>
        <p:xfrm>
          <a:off x="2648491" y="2365540"/>
          <a:ext cx="6549257" cy="287096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1370291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descr="Untitled-42 copy-.png"/>
          <p:cNvPicPr>
            <a:picLocks noChangeAspect="1"/>
          </p:cNvPicPr>
          <p:nvPr/>
        </p:nvPicPr>
        <p:blipFill rotWithShape="1">
          <a:blip r:embed="rId3" cstate="print">
            <a:extLst>
              <a:ext uri="{28A0092B-C50C-407E-A947-70E740481C1C}">
                <a14:useLocalDpi xmlns:a14="http://schemas.microsoft.com/office/drawing/2010/main" val="0"/>
              </a:ext>
            </a:extLst>
          </a:blip>
          <a:srcRect l="690" t="11559" r="38257" b="10137"/>
          <a:stretch/>
        </p:blipFill>
        <p:spPr>
          <a:xfrm>
            <a:off x="0" y="775702"/>
            <a:ext cx="9144000" cy="2508660"/>
          </a:xfrm>
          <a:prstGeom prst="rect">
            <a:avLst/>
          </a:prstGeom>
        </p:spPr>
      </p:pic>
      <p:sp>
        <p:nvSpPr>
          <p:cNvPr id="27" name="Oval 26"/>
          <p:cNvSpPr/>
          <p:nvPr/>
        </p:nvSpPr>
        <p:spPr>
          <a:xfrm>
            <a:off x="7036667" y="1728079"/>
            <a:ext cx="954563" cy="965959"/>
          </a:xfrm>
          <a:prstGeom prst="ellipse">
            <a:avLst/>
          </a:prstGeom>
          <a:solidFill>
            <a:schemeClr val="tx1"/>
          </a:solidFill>
          <a:ln w="25400" cap="flat" cmpd="sng" algn="ctr">
            <a:noFill/>
            <a:prstDash val="solid"/>
          </a:ln>
          <a:effectLst/>
        </p:spPr>
        <p:txBody>
          <a:bodyPr rtlCol="0" anchor="ctr"/>
          <a:lstStyle/>
          <a:p>
            <a:pPr algn="ctr">
              <a:defRPr/>
            </a:pPr>
            <a:endParaRPr lang="en-GB" sz="1600" kern="0" dirty="0">
              <a:solidFill>
                <a:prstClr val="white"/>
              </a:solidFill>
            </a:endParaRPr>
          </a:p>
        </p:txBody>
      </p:sp>
      <p:sp>
        <p:nvSpPr>
          <p:cNvPr id="33" name="TextBox 32"/>
          <p:cNvSpPr txBox="1"/>
          <p:nvPr/>
        </p:nvSpPr>
        <p:spPr>
          <a:xfrm>
            <a:off x="6851982" y="1018493"/>
            <a:ext cx="2244735" cy="176612"/>
          </a:xfrm>
          <a:prstGeom prst="rect">
            <a:avLst/>
          </a:prstGeom>
          <a:noFill/>
        </p:spPr>
        <p:txBody>
          <a:bodyPr wrap="square" rtlCol="0">
            <a:spAutoFit/>
          </a:bodyPr>
          <a:lstStyle/>
          <a:p>
            <a:pPr algn="ctr"/>
            <a:r>
              <a:rPr lang="en-GB" sz="1600" b="1" dirty="0">
                <a:solidFill>
                  <a:srgbClr val="6D6E71"/>
                </a:solidFill>
              </a:rPr>
              <a:t>Mean score</a:t>
            </a:r>
          </a:p>
        </p:txBody>
      </p:sp>
      <p:graphicFrame>
        <p:nvGraphicFramePr>
          <p:cNvPr id="46" name="Content Placeholder 2"/>
          <p:cNvGraphicFramePr>
            <a:graphicFrameLocks noGrp="1"/>
          </p:cNvGraphicFramePr>
          <p:nvPr>
            <p:ph idx="1"/>
            <p:extLst/>
          </p:nvPr>
        </p:nvGraphicFramePr>
        <p:xfrm>
          <a:off x="171232" y="1261029"/>
          <a:ext cx="9990038" cy="1271768"/>
        </p:xfrm>
        <a:graphic>
          <a:graphicData uri="http://schemas.openxmlformats.org/drawingml/2006/chart">
            <c:chart xmlns:c="http://schemas.openxmlformats.org/drawingml/2006/chart" xmlns:r="http://schemas.openxmlformats.org/officeDocument/2006/relationships" r:id="rId4"/>
          </a:graphicData>
        </a:graphic>
      </p:graphicFrame>
      <p:pic>
        <p:nvPicPr>
          <p:cNvPr id="22" name="Picture 3" descr="P:\RESEARCH\RESOURCES\Icons\Circle\GREY\Circled-pen_2-GREY.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5617" y="1094970"/>
            <a:ext cx="748169" cy="748169"/>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7115617" y="1370783"/>
            <a:ext cx="748169" cy="276999"/>
          </a:xfrm>
          <a:prstGeom prst="rect">
            <a:avLst/>
          </a:prstGeom>
          <a:noFill/>
        </p:spPr>
        <p:txBody>
          <a:bodyPr wrap="square" rtlCol="0">
            <a:spAutoFit/>
          </a:bodyPr>
          <a:lstStyle/>
          <a:p>
            <a:pPr algn="ctr"/>
            <a:r>
              <a:rPr lang="en-GB" sz="1200" b="1" dirty="0">
                <a:solidFill>
                  <a:srgbClr val="6D6E71"/>
                </a:solidFill>
              </a:rPr>
              <a:t>2015</a:t>
            </a:r>
          </a:p>
        </p:txBody>
      </p:sp>
      <p:pic>
        <p:nvPicPr>
          <p:cNvPr id="24" name="Picture 2" descr="P:\RESEARCH\RESOURCES\Icons\Circle\BLUE\Circled-pen_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2234" y="1121653"/>
            <a:ext cx="775260" cy="77526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7987888" y="1379181"/>
            <a:ext cx="748169" cy="276999"/>
          </a:xfrm>
          <a:prstGeom prst="rect">
            <a:avLst/>
          </a:prstGeom>
          <a:noFill/>
        </p:spPr>
        <p:txBody>
          <a:bodyPr wrap="square" rtlCol="0">
            <a:spAutoFit/>
          </a:bodyPr>
          <a:lstStyle/>
          <a:p>
            <a:pPr algn="ctr"/>
            <a:r>
              <a:rPr lang="en-GB" sz="1200" b="1" dirty="0">
                <a:solidFill>
                  <a:srgbClr val="1268B3"/>
                </a:solidFill>
              </a:rPr>
              <a:t>2016</a:t>
            </a:r>
          </a:p>
        </p:txBody>
      </p:sp>
      <p:sp>
        <p:nvSpPr>
          <p:cNvPr id="26" name="Oval 25"/>
          <p:cNvSpPr/>
          <p:nvPr/>
        </p:nvSpPr>
        <p:spPr>
          <a:xfrm>
            <a:off x="7865462" y="1738605"/>
            <a:ext cx="954563" cy="965959"/>
          </a:xfrm>
          <a:prstGeom prst="ellipse">
            <a:avLst/>
          </a:prstGeom>
          <a:solidFill>
            <a:schemeClr val="accent2"/>
          </a:solidFill>
          <a:ln w="25400" cap="flat" cmpd="sng" algn="ctr">
            <a:noFill/>
            <a:prstDash val="solid"/>
          </a:ln>
          <a:effectLst/>
        </p:spPr>
        <p:txBody>
          <a:bodyPr rtlCol="0" anchor="ctr"/>
          <a:lstStyle/>
          <a:p>
            <a:pPr algn="ctr">
              <a:defRPr/>
            </a:pPr>
            <a:endParaRPr lang="en-GB" sz="2000" b="1" kern="0" dirty="0">
              <a:solidFill>
                <a:prstClr val="white"/>
              </a:solidFill>
            </a:endParaRPr>
          </a:p>
        </p:txBody>
      </p:sp>
      <p:sp>
        <p:nvSpPr>
          <p:cNvPr id="29" name="TextBox 28"/>
          <p:cNvSpPr txBox="1"/>
          <p:nvPr/>
        </p:nvSpPr>
        <p:spPr>
          <a:xfrm>
            <a:off x="7963152" y="1990751"/>
            <a:ext cx="787627" cy="461665"/>
          </a:xfrm>
          <a:prstGeom prst="rect">
            <a:avLst/>
          </a:prstGeom>
          <a:noFill/>
        </p:spPr>
        <p:txBody>
          <a:bodyPr wrap="square" rtlCol="0">
            <a:spAutoFit/>
          </a:bodyPr>
          <a:lstStyle/>
          <a:p>
            <a:pPr algn="ctr"/>
            <a:r>
              <a:rPr lang="en-GB" sz="2400" b="1" dirty="0">
                <a:solidFill>
                  <a:prstClr val="white"/>
                </a:solidFill>
              </a:rPr>
              <a:t>7.2</a:t>
            </a:r>
          </a:p>
        </p:txBody>
      </p:sp>
      <p:sp>
        <p:nvSpPr>
          <p:cNvPr id="31" name="TextBox 30"/>
          <p:cNvSpPr txBox="1"/>
          <p:nvPr/>
        </p:nvSpPr>
        <p:spPr>
          <a:xfrm>
            <a:off x="7120134" y="1980225"/>
            <a:ext cx="787627" cy="461665"/>
          </a:xfrm>
          <a:prstGeom prst="rect">
            <a:avLst/>
          </a:prstGeom>
          <a:noFill/>
        </p:spPr>
        <p:txBody>
          <a:bodyPr wrap="square" rtlCol="0">
            <a:spAutoFit/>
          </a:bodyPr>
          <a:lstStyle/>
          <a:p>
            <a:pPr algn="ctr"/>
            <a:r>
              <a:rPr lang="en-GB" sz="2400" b="1">
                <a:solidFill>
                  <a:prstClr val="white"/>
                </a:solidFill>
              </a:rPr>
              <a:t>7.8</a:t>
            </a:r>
            <a:endParaRPr lang="en-GB" sz="2400" b="1" dirty="0">
              <a:solidFill>
                <a:prstClr val="white"/>
              </a:solidFill>
            </a:endParaRPr>
          </a:p>
        </p:txBody>
      </p:sp>
      <p:sp>
        <p:nvSpPr>
          <p:cNvPr id="21" name="Rounded Rectangle 20"/>
          <p:cNvSpPr/>
          <p:nvPr/>
        </p:nvSpPr>
        <p:spPr>
          <a:xfrm>
            <a:off x="940112" y="2560195"/>
            <a:ext cx="4934758" cy="171247"/>
          </a:xfrm>
          <a:prstGeom prst="roundRect">
            <a:avLst/>
          </a:prstGeom>
          <a:no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0090"/>
                </a:solidFill>
              </a:rPr>
              <a:t>VFM Excluding DKs = 41%</a:t>
            </a:r>
          </a:p>
        </p:txBody>
      </p:sp>
      <p:sp>
        <p:nvSpPr>
          <p:cNvPr id="28" name="Title 7"/>
          <p:cNvSpPr txBox="1">
            <a:spLocks/>
          </p:cNvSpPr>
          <p:nvPr/>
        </p:nvSpPr>
        <p:spPr>
          <a:xfrm>
            <a:off x="206681" y="3248064"/>
            <a:ext cx="8734241" cy="836711"/>
          </a:xfrm>
          <a:prstGeom prst="rect">
            <a:avLst/>
          </a:prstGeom>
        </p:spPr>
        <p:txBody>
          <a:bodyPr vert="horz" lIns="91440" tIns="45720" rIns="91440" bIns="45720" rtlCol="0" anchor="ctr">
            <a:noAutofit/>
          </a:bodyPr>
          <a:lstStyle>
            <a:lvl1pPr algn="l" defTabSz="914400" rtl="0" eaLnBrk="1" latinLnBrk="0" hangingPunct="1">
              <a:spcBef>
                <a:spcPct val="0"/>
              </a:spcBef>
              <a:buNone/>
              <a:defRPr sz="1600" b="0" i="1"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r>
              <a:rPr lang="en-GB" i="0" dirty="0"/>
              <a:t>Customers are giving high ratings as they believe that ElectraLink are ensuring that costs stay low and provide a good service overall. Lower ratings are given when ElectraLink are not proactive in informing customers of a change in pricing</a:t>
            </a:r>
          </a:p>
        </p:txBody>
      </p:sp>
      <p:sp>
        <p:nvSpPr>
          <p:cNvPr id="41" name="Title 7"/>
          <p:cNvSpPr txBox="1">
            <a:spLocks/>
          </p:cNvSpPr>
          <p:nvPr/>
        </p:nvSpPr>
        <p:spPr>
          <a:xfrm>
            <a:off x="206681" y="102870"/>
            <a:ext cx="8513985" cy="754379"/>
          </a:xfrm>
          <a:prstGeom prst="rect">
            <a:avLst/>
          </a:prstGeom>
        </p:spPr>
        <p:txBody>
          <a:bodyPr vert="horz" lIns="91440" tIns="45720" rIns="91440" bIns="45720" rtlCol="0" anchor="ctr">
            <a:noAutofit/>
          </a:bodyPr>
          <a:lstStyle>
            <a:lvl1pPr algn="l" defTabSz="914400" rtl="0" eaLnBrk="1" latinLnBrk="0" hangingPunct="1">
              <a:spcBef>
                <a:spcPct val="0"/>
              </a:spcBef>
              <a:buNone/>
              <a:defRPr sz="1600" b="0" i="1"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r>
              <a:rPr lang="en-GB" i="0" dirty="0"/>
              <a:t>Two fifths of customers give the highest rating (8+) for Value for Money with ElectraLink and this has stayed constant over the past 3 years. The mean score for this measure has decreased slightly</a:t>
            </a:r>
          </a:p>
        </p:txBody>
      </p:sp>
      <p:pic>
        <p:nvPicPr>
          <p:cNvPr id="9" name="Picture 8" descr="Piggy bank.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15605">
            <a:off x="1294772" y="1970793"/>
            <a:ext cx="1003636" cy="835053"/>
          </a:xfrm>
          <a:prstGeom prst="rect">
            <a:avLst/>
          </a:prstGeom>
        </p:spPr>
      </p:pic>
      <p:sp>
        <p:nvSpPr>
          <p:cNvPr id="43" name="Rectangle 1"/>
          <p:cNvSpPr>
            <a:spLocks noChangeArrowheads="1"/>
          </p:cNvSpPr>
          <p:nvPr/>
        </p:nvSpPr>
        <p:spPr bwMode="auto">
          <a:xfrm rot="21181343">
            <a:off x="208462" y="1359329"/>
            <a:ext cx="1950100" cy="731822"/>
          </a:xfrm>
          <a:prstGeom prst="rect">
            <a:avLst/>
          </a:prstGeom>
          <a:solidFill>
            <a:schemeClr val="bg1">
              <a:lumMod val="95000"/>
            </a:schemeClr>
          </a:solidFill>
          <a:ln w="9525" algn="ctr">
            <a:noFill/>
            <a:round/>
            <a:headEnd/>
            <a:tailEnd/>
          </a:ln>
          <a:effectLst>
            <a:outerShdw blurRad="50800" dist="38100" dir="2700000" algn="tl" rotWithShape="0">
              <a:srgbClr val="000000">
                <a:alpha val="43000"/>
              </a:srgbClr>
            </a:outerShdw>
          </a:effectLst>
        </p:spPr>
        <p:txBody>
          <a:bodyPr/>
          <a:lstStyle>
            <a:lvl1pPr>
              <a:spcBef>
                <a:spcPct val="20000"/>
              </a:spcBef>
              <a:buClr>
                <a:srgbClr val="FF33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FF33CC"/>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FF33CC"/>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9pPr>
          </a:lstStyle>
          <a:p>
            <a:pPr algn="ctr">
              <a:buFont typeface="Wingdings" panose="05000000000000000000" pitchFamily="2" charset="2"/>
              <a:buNone/>
              <a:defRPr/>
            </a:pPr>
            <a:r>
              <a:rPr lang="en-GB" sz="2000" b="1" kern="0" dirty="0">
                <a:solidFill>
                  <a:srgbClr val="6D6E71"/>
                </a:solidFill>
                <a:latin typeface="Verdana"/>
                <a:cs typeface="Verdana"/>
              </a:rPr>
              <a:t>Value for </a:t>
            </a:r>
            <a:br>
              <a:rPr lang="en-GB" sz="2000" b="1" kern="0" dirty="0">
                <a:solidFill>
                  <a:srgbClr val="6D6E71"/>
                </a:solidFill>
                <a:latin typeface="Verdana"/>
                <a:cs typeface="Verdana"/>
              </a:rPr>
            </a:br>
            <a:r>
              <a:rPr lang="en-GB" sz="2000" b="1" kern="0" dirty="0">
                <a:solidFill>
                  <a:srgbClr val="6D6E71"/>
                </a:solidFill>
                <a:latin typeface="Verdana"/>
                <a:cs typeface="Verdana"/>
              </a:rPr>
              <a:t>money</a:t>
            </a:r>
          </a:p>
        </p:txBody>
      </p:sp>
      <p:pic>
        <p:nvPicPr>
          <p:cNvPr id="11" name="Picture 10" descr="Coins, money.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074" y="2019440"/>
            <a:ext cx="1006116" cy="820796"/>
          </a:xfrm>
          <a:prstGeom prst="rect">
            <a:avLst/>
          </a:prstGeom>
        </p:spPr>
      </p:pic>
      <p:sp>
        <p:nvSpPr>
          <p:cNvPr id="47" name="Rectangular Callout 46"/>
          <p:cNvSpPr/>
          <p:nvPr/>
        </p:nvSpPr>
        <p:spPr>
          <a:xfrm>
            <a:off x="4330096" y="4390572"/>
            <a:ext cx="2576286" cy="1765904"/>
          </a:xfrm>
          <a:prstGeom prst="wedgeRectCallout">
            <a:avLst>
              <a:gd name="adj1" fmla="val 40433"/>
              <a:gd name="adj2" fmla="val -63879"/>
            </a:avLst>
          </a:prstGeom>
          <a:solidFill>
            <a:schemeClr val="accent2"/>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prstClr val="white"/>
                </a:solidFill>
              </a:rPr>
              <a:t>“If  they showed better accuracy they would get a 9/10. I spend a lot of time correcting stuff they have sent and this is not acceptable.”</a:t>
            </a:r>
          </a:p>
        </p:txBody>
      </p:sp>
      <p:sp>
        <p:nvSpPr>
          <p:cNvPr id="48" name="Rectangular Callout 47"/>
          <p:cNvSpPr/>
          <p:nvPr/>
        </p:nvSpPr>
        <p:spPr>
          <a:xfrm>
            <a:off x="7044803" y="4387212"/>
            <a:ext cx="1896119" cy="1765231"/>
          </a:xfrm>
          <a:prstGeom prst="wedgeRectCallout">
            <a:avLst>
              <a:gd name="adj1" fmla="val -4035"/>
              <a:gd name="adj2" fmla="val -64167"/>
            </a:avLst>
          </a:prstGeom>
          <a:solidFill>
            <a:schemeClr val="accent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prstClr val="white"/>
                </a:solidFill>
              </a:rPr>
              <a:t>“As part of my role I am also involved with budgets, so I am aware that Electralink do try to keep their costs to the industry down.”</a:t>
            </a:r>
          </a:p>
        </p:txBody>
      </p:sp>
      <p:sp>
        <p:nvSpPr>
          <p:cNvPr id="49" name="Rectangular Callout 48"/>
          <p:cNvSpPr/>
          <p:nvPr/>
        </p:nvSpPr>
        <p:spPr>
          <a:xfrm>
            <a:off x="302381" y="4388556"/>
            <a:ext cx="3882571" cy="1767919"/>
          </a:xfrm>
          <a:prstGeom prst="wedgeRectCallout">
            <a:avLst>
              <a:gd name="adj1" fmla="val 4951"/>
              <a:gd name="adj2" fmla="val -62118"/>
            </a:avLst>
          </a:prstGeom>
          <a:solidFill>
            <a:schemeClr val="tx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prstClr val="white"/>
                </a:solidFill>
              </a:rPr>
              <a:t>“On the Governance side, I don't see as much proactiveness from them as I would like. Personally, it's much easier for me if I am pushed into seeing the changes (to the codes) rather than trying to find out what is happening myself.”</a:t>
            </a:r>
          </a:p>
        </p:txBody>
      </p:sp>
      <p:sp>
        <p:nvSpPr>
          <p:cNvPr id="30" name="Slide Number Placeholder 7"/>
          <p:cNvSpPr>
            <a:spLocks noGrp="1"/>
          </p:cNvSpPr>
          <p:nvPr>
            <p:ph type="sldNum" sz="quarter" idx="4"/>
          </p:nvPr>
        </p:nvSpPr>
        <p:spPr>
          <a:xfrm>
            <a:off x="-27693" y="6594813"/>
            <a:ext cx="1043608" cy="246221"/>
          </a:xfrm>
        </p:spPr>
        <p:txBody>
          <a:bodyPr/>
          <a:lstStyle/>
          <a:p>
            <a:fld id="{A4C18273-3B06-4AC5-BD96-A00D2AA2E2E6}" type="slidenum">
              <a:rPr lang="en-GB" sz="1000" smtClean="0"/>
              <a:pPr/>
              <a:t>40</a:t>
            </a:fld>
            <a:endParaRPr lang="en-GB" sz="1000" dirty="0"/>
          </a:p>
        </p:txBody>
      </p:sp>
    </p:spTree>
    <p:extLst>
      <p:ext uri="{BB962C8B-B14F-4D97-AF65-F5344CB8AC3E}">
        <p14:creationId xmlns:p14="http://schemas.microsoft.com/office/powerpoint/2010/main" val="23847805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nvPr>
        </p:nvGraphicFramePr>
        <p:xfrm>
          <a:off x="160624" y="1670074"/>
          <a:ext cx="6916443" cy="397846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4"/>
          <p:cNvGraphicFramePr>
            <a:graphicFrameLocks noGrp="1"/>
          </p:cNvGraphicFramePr>
          <p:nvPr>
            <p:ph idx="13"/>
            <p:extLst/>
          </p:nvPr>
        </p:nvGraphicFramePr>
        <p:xfrm>
          <a:off x="7223178" y="1219412"/>
          <a:ext cx="887621" cy="4377912"/>
        </p:xfrm>
        <a:graphic>
          <a:graphicData uri="http://schemas.openxmlformats.org/drawingml/2006/table">
            <a:tbl>
              <a:tblPr firstRow="1" bandRow="1">
                <a:tableStyleId>{5C22544A-7EE6-4342-B048-85BDC9FD1C3A}</a:tableStyleId>
              </a:tblPr>
              <a:tblGrid>
                <a:gridCol w="887621">
                  <a:extLst>
                    <a:ext uri="{9D8B030D-6E8A-4147-A177-3AD203B41FA5}">
                      <a16:colId xmlns:a16="http://schemas.microsoft.com/office/drawing/2014/main" val="20000"/>
                    </a:ext>
                  </a:extLst>
                </a:gridCol>
              </a:tblGrid>
              <a:tr h="697420">
                <a:tc>
                  <a:txBody>
                    <a:bodyPr/>
                    <a:lstStyle/>
                    <a:p>
                      <a:pPr algn="ctr"/>
                      <a:r>
                        <a:rPr lang="en-GB" sz="1100" dirty="0">
                          <a:solidFill>
                            <a:schemeClr val="tx1"/>
                          </a:solidFill>
                        </a:rPr>
                        <a:t>Mean Score</a:t>
                      </a:r>
                    </a:p>
                    <a:p>
                      <a:pPr algn="ctr"/>
                      <a:r>
                        <a:rPr lang="en-GB" sz="1100" dirty="0">
                          <a:solidFill>
                            <a:schemeClr val="accent2"/>
                          </a:solidFill>
                        </a:rPr>
                        <a:t>2015</a:t>
                      </a:r>
                    </a:p>
                    <a:p>
                      <a:pPr algn="ctr"/>
                      <a:r>
                        <a:rPr lang="en-GB" sz="1100" b="0" dirty="0">
                          <a:solidFill>
                            <a:schemeClr val="tx1"/>
                          </a:solidFill>
                        </a:rPr>
                        <a:t>Overall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7468">
                <a:tc>
                  <a:txBody>
                    <a:bodyPr/>
                    <a:lstStyle/>
                    <a:p>
                      <a:pPr algn="ctr"/>
                      <a:r>
                        <a:rPr lang="en-GB" sz="1100" dirty="0">
                          <a:latin typeface="Calibri" pitchFamily="34" charset="0"/>
                          <a:cs typeface="Calibri" pitchFamily="34" charset="0"/>
                        </a:rPr>
                        <a:t>8.4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0040">
                <a:tc>
                  <a:txBody>
                    <a:bodyPr/>
                    <a:lstStyle/>
                    <a:p>
                      <a:pPr algn="ctr"/>
                      <a:r>
                        <a:rPr lang="en-GB" sz="1100" dirty="0">
                          <a:latin typeface="Calibri" pitchFamily="34" charset="0"/>
                          <a:cs typeface="Calibri" pitchFamily="34" charset="0"/>
                        </a:rPr>
                        <a:t>8.1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1892">
                <a:tc>
                  <a:txBody>
                    <a:bodyPr/>
                    <a:lstStyle/>
                    <a:p>
                      <a:pPr algn="ctr"/>
                      <a:r>
                        <a:rPr lang="en-GB" sz="1100" dirty="0">
                          <a:latin typeface="Calibri" pitchFamily="34" charset="0"/>
                          <a:cs typeface="Calibri" pitchFamily="34" charset="0"/>
                        </a:rPr>
                        <a:t>8.0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58188">
                <a:tc>
                  <a:txBody>
                    <a:bodyPr/>
                    <a:lstStyle/>
                    <a:p>
                      <a:pPr algn="ctr"/>
                      <a:r>
                        <a:rPr lang="en-GB" sz="1100" dirty="0">
                          <a:latin typeface="Calibri" pitchFamily="34" charset="0"/>
                          <a:cs typeface="Calibri" pitchFamily="34" charset="0"/>
                        </a:rPr>
                        <a:t>7.9</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0040">
                <a:tc>
                  <a:txBody>
                    <a:bodyPr/>
                    <a:lstStyle/>
                    <a:p>
                      <a:pPr algn="ctr"/>
                      <a:r>
                        <a:rPr lang="en-GB" sz="1100" dirty="0">
                          <a:latin typeface="Calibri" pitchFamily="34" charset="0"/>
                          <a:cs typeface="Calibri" pitchFamily="34" charset="0"/>
                        </a:rPr>
                        <a:t>7.8</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4752">
                <a:tc>
                  <a:txBody>
                    <a:bodyPr/>
                    <a:lstStyle/>
                    <a:p>
                      <a:pPr algn="ctr"/>
                      <a:r>
                        <a:rPr lang="en-GB" sz="1100" dirty="0">
                          <a:latin typeface="Calibri" pitchFamily="34" charset="0"/>
                          <a:cs typeface="Calibri" pitchFamily="34" charset="0"/>
                        </a:rPr>
                        <a:t>7.7</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1758">
                <a:tc>
                  <a:txBody>
                    <a:bodyPr/>
                    <a:lstStyle/>
                    <a:p>
                      <a:pPr algn="ctr"/>
                      <a:r>
                        <a:rPr lang="en-GB" sz="1100" dirty="0">
                          <a:latin typeface="Calibri" pitchFamily="34" charset="0"/>
                          <a:cs typeface="Calibri" pitchFamily="34" charset="0"/>
                        </a:rPr>
                        <a:t>7.2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1758">
                <a:tc>
                  <a:txBody>
                    <a:bodyPr/>
                    <a:lstStyle/>
                    <a:p>
                      <a:pPr algn="ctr"/>
                      <a:r>
                        <a:rPr lang="en-GB" sz="1100" dirty="0">
                          <a:latin typeface="Calibri" pitchFamily="34" charset="0"/>
                          <a:cs typeface="Calibri" pitchFamily="34" charset="0"/>
                        </a:rPr>
                        <a:t>7.4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51758">
                <a:tc>
                  <a:txBody>
                    <a:bodyPr/>
                    <a:lstStyle/>
                    <a:p>
                      <a:pPr algn="ctr"/>
                      <a:r>
                        <a:rPr lang="en-GB" sz="1100" dirty="0">
                          <a:latin typeface="Calibri" pitchFamily="34" charset="0"/>
                          <a:cs typeface="Calibri" pitchFamily="34" charset="0"/>
                        </a:rPr>
                        <a:t>7.3</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78258">
                <a:tc>
                  <a:txBody>
                    <a:bodyPr/>
                    <a:lstStyle/>
                    <a:p>
                      <a:pPr algn="ctr"/>
                      <a:r>
                        <a:rPr lang="en-GB" sz="1100" dirty="0">
                          <a:latin typeface="Calibri" pitchFamily="34" charset="0"/>
                          <a:cs typeface="Calibri" pitchFamily="34" charset="0"/>
                        </a:rPr>
                        <a:t>6.8</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7" name="Title 6"/>
          <p:cNvSpPr>
            <a:spLocks noGrp="1"/>
          </p:cNvSpPr>
          <p:nvPr>
            <p:ph type="title"/>
          </p:nvPr>
        </p:nvSpPr>
        <p:spPr>
          <a:xfrm>
            <a:off x="35496" y="44624"/>
            <a:ext cx="9011820" cy="776875"/>
          </a:xfrm>
        </p:spPr>
        <p:txBody>
          <a:bodyPr>
            <a:noAutofit/>
          </a:bodyPr>
          <a:lstStyle/>
          <a:p>
            <a:r>
              <a:rPr lang="en-GB" sz="1600" b="0" i="0" dirty="0"/>
              <a:t>GS customers rate ElectraLink most highly for professionalism, being responsive, the quality of the GS delivery team and having expert knowledge. Big six customers give lower ratings for being responsive and quality of the GS delivery team</a:t>
            </a:r>
          </a:p>
        </p:txBody>
      </p:sp>
      <p:sp>
        <p:nvSpPr>
          <p:cNvPr id="6" name="TextBox 5"/>
          <p:cNvSpPr txBox="1"/>
          <p:nvPr/>
        </p:nvSpPr>
        <p:spPr>
          <a:xfrm>
            <a:off x="0" y="1219412"/>
            <a:ext cx="2698955"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GS rating of specific overall attributes</a:t>
            </a:r>
          </a:p>
        </p:txBody>
      </p:sp>
      <p:sp>
        <p:nvSpPr>
          <p:cNvPr id="4" name="Slide Number Placeholder 3"/>
          <p:cNvSpPr>
            <a:spLocks noGrp="1"/>
          </p:cNvSpPr>
          <p:nvPr>
            <p:ph type="sldNum" sz="quarter" idx="12"/>
          </p:nvPr>
        </p:nvSpPr>
        <p:spPr/>
        <p:txBody>
          <a:bodyPr/>
          <a:lstStyle/>
          <a:p>
            <a:fld id="{A4C18273-3B06-4AC5-BD96-A00D2AA2E2E6}" type="slidenum">
              <a:rPr lang="en-GB" smtClean="0"/>
              <a:pPr/>
              <a:t>41</a:t>
            </a:fld>
            <a:endParaRPr lang="en-GB" dirty="0"/>
          </a:p>
        </p:txBody>
      </p:sp>
      <p:graphicFrame>
        <p:nvGraphicFramePr>
          <p:cNvPr id="20" name="Content Placeholder 4"/>
          <p:cNvGraphicFramePr>
            <a:graphicFrameLocks noGrp="1"/>
          </p:cNvGraphicFramePr>
          <p:nvPr>
            <p:ph idx="13"/>
            <p:extLst/>
          </p:nvPr>
        </p:nvGraphicFramePr>
        <p:xfrm>
          <a:off x="8153006" y="1219412"/>
          <a:ext cx="819197" cy="4377914"/>
        </p:xfrm>
        <a:graphic>
          <a:graphicData uri="http://schemas.openxmlformats.org/drawingml/2006/table">
            <a:tbl>
              <a:tblPr firstRow="1" bandRow="1">
                <a:tableStyleId>{5C22544A-7EE6-4342-B048-85BDC9FD1C3A}</a:tableStyleId>
              </a:tblPr>
              <a:tblGrid>
                <a:gridCol w="819197">
                  <a:extLst>
                    <a:ext uri="{9D8B030D-6E8A-4147-A177-3AD203B41FA5}">
                      <a16:colId xmlns:a16="http://schemas.microsoft.com/office/drawing/2014/main" val="20000"/>
                    </a:ext>
                  </a:extLst>
                </a:gridCol>
              </a:tblGrid>
              <a:tr h="765634">
                <a:tc>
                  <a:txBody>
                    <a:bodyPr/>
                    <a:lstStyle/>
                    <a:p>
                      <a:pPr algn="ctr"/>
                      <a:r>
                        <a:rPr lang="en-GB" sz="1100" dirty="0">
                          <a:solidFill>
                            <a:schemeClr val="tx1"/>
                          </a:solidFill>
                        </a:rPr>
                        <a:t>Mean Score</a:t>
                      </a:r>
                    </a:p>
                    <a:p>
                      <a:pPr algn="ctr"/>
                      <a:r>
                        <a:rPr lang="en-GB" sz="1100" dirty="0">
                          <a:solidFill>
                            <a:schemeClr val="accent1"/>
                          </a:solidFill>
                        </a:rPr>
                        <a:t>2016</a:t>
                      </a:r>
                    </a:p>
                    <a:p>
                      <a:pPr algn="ctr"/>
                      <a:r>
                        <a:rPr lang="en-GB" sz="1100" b="0" dirty="0">
                          <a:solidFill>
                            <a:schemeClr val="tx1"/>
                          </a:solidFill>
                        </a:rPr>
                        <a:t>Overall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58265">
                <a:tc>
                  <a:txBody>
                    <a:bodyPr/>
                    <a:lstStyle/>
                    <a:p>
                      <a:pPr algn="ctr"/>
                      <a:r>
                        <a:rPr lang="en-GB" sz="1100" dirty="0">
                          <a:latin typeface="Calibri" pitchFamily="34" charset="0"/>
                          <a:cs typeface="Calibri" pitchFamily="34" charset="0"/>
                        </a:rPr>
                        <a:t>8.0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51659">
                <a:tc>
                  <a:txBody>
                    <a:bodyPr/>
                    <a:lstStyle/>
                    <a:p>
                      <a:pPr algn="ctr"/>
                      <a:r>
                        <a:rPr lang="en-GB" sz="1100" dirty="0">
                          <a:latin typeface="Calibri" pitchFamily="34" charset="0"/>
                          <a:cs typeface="Calibri" pitchFamily="34" charset="0"/>
                        </a:rPr>
                        <a:t>7.9</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51659">
                <a:tc>
                  <a:txBody>
                    <a:bodyPr/>
                    <a:lstStyle/>
                    <a:p>
                      <a:pPr algn="ctr"/>
                      <a:r>
                        <a:rPr lang="en-GB" sz="1100" dirty="0">
                          <a:latin typeface="Calibri" pitchFamily="34" charset="0"/>
                          <a:cs typeface="Calibri" pitchFamily="34" charset="0"/>
                        </a:rPr>
                        <a:t>7.8</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1475">
                <a:tc>
                  <a:txBody>
                    <a:bodyPr/>
                    <a:lstStyle/>
                    <a:p>
                      <a:pPr algn="ctr"/>
                      <a:r>
                        <a:rPr lang="en-GB" sz="1100" dirty="0">
                          <a:latin typeface="Calibri" pitchFamily="34" charset="0"/>
                          <a:cs typeface="Calibri" pitchFamily="34" charset="0"/>
                        </a:rPr>
                        <a:t>7.6</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51659">
                <a:tc>
                  <a:txBody>
                    <a:bodyPr/>
                    <a:lstStyle/>
                    <a:p>
                      <a:pPr algn="ctr"/>
                      <a:r>
                        <a:rPr lang="en-GB" sz="1100" dirty="0">
                          <a:latin typeface="Calibri" pitchFamily="34" charset="0"/>
                          <a:cs typeface="Calibri" pitchFamily="34" charset="0"/>
                        </a:rPr>
                        <a:t>7.4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64870">
                <a:tc>
                  <a:txBody>
                    <a:bodyPr/>
                    <a:lstStyle/>
                    <a:p>
                      <a:pPr algn="ctr"/>
                      <a:r>
                        <a:rPr lang="en-GB" sz="1100" dirty="0">
                          <a:latin typeface="Calibri" pitchFamily="34" charset="0"/>
                          <a:cs typeface="Calibri" pitchFamily="34" charset="0"/>
                        </a:rPr>
                        <a:t>7.4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58265">
                <a:tc>
                  <a:txBody>
                    <a:bodyPr/>
                    <a:lstStyle/>
                    <a:p>
                      <a:pPr algn="ctr"/>
                      <a:r>
                        <a:rPr lang="en-GB" sz="1100" dirty="0">
                          <a:latin typeface="Calibri" pitchFamily="34" charset="0"/>
                          <a:cs typeface="Calibri" pitchFamily="34" charset="0"/>
                        </a:rPr>
                        <a:t>7.4</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358265">
                <a:tc>
                  <a:txBody>
                    <a:bodyPr/>
                    <a:lstStyle/>
                    <a:p>
                      <a:pPr algn="ctr"/>
                      <a:r>
                        <a:rPr lang="en-GB" sz="1100" dirty="0">
                          <a:latin typeface="Calibri" pitchFamily="34" charset="0"/>
                          <a:cs typeface="Calibri" pitchFamily="34" charset="0"/>
                        </a:rPr>
                        <a:t>7.0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358265">
                <a:tc>
                  <a:txBody>
                    <a:bodyPr/>
                    <a:lstStyle/>
                    <a:p>
                      <a:pPr algn="ctr"/>
                      <a:r>
                        <a:rPr lang="en-GB" sz="1100" dirty="0">
                          <a:latin typeface="Calibri" pitchFamily="34" charset="0"/>
                          <a:cs typeface="Calibri" pitchFamily="34" charset="0"/>
                        </a:rPr>
                        <a:t>7.0</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387898">
                <a:tc>
                  <a:txBody>
                    <a:bodyPr/>
                    <a:lstStyle/>
                    <a:p>
                      <a:pPr algn="ctr"/>
                      <a:r>
                        <a:rPr lang="en-GB" sz="1100" dirty="0">
                          <a:latin typeface="Calibri" pitchFamily="34" charset="0"/>
                          <a:cs typeface="Calibri" pitchFamily="34" charset="0"/>
                        </a:rPr>
                        <a:t>6.7</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bl>
          </a:graphicData>
        </a:graphic>
      </p:graphicFrame>
      <p:sp>
        <p:nvSpPr>
          <p:cNvPr id="23" name="Rectangle 22"/>
          <p:cNvSpPr/>
          <p:nvPr/>
        </p:nvSpPr>
        <p:spPr>
          <a:xfrm>
            <a:off x="17561" y="5702142"/>
            <a:ext cx="9108504" cy="817970"/>
          </a:xfrm>
          <a:prstGeom prst="rect">
            <a:avLst/>
          </a:prstGeom>
          <a:solidFill>
            <a:schemeClr val="bg2"/>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FF0090"/>
                </a:solidFill>
              </a:rPr>
              <a:t>*Being responsive for Not Big Six = 81% v Big Six = 57% (net good)</a:t>
            </a:r>
          </a:p>
          <a:p>
            <a:pPr algn="ctr"/>
            <a:r>
              <a:rPr lang="en-GB" sz="1400" dirty="0">
                <a:solidFill>
                  <a:srgbClr val="FF0090"/>
                </a:solidFill>
              </a:rPr>
              <a:t>**Quality of governance service delivery team for Not Big Six = 73% v Big Six = 30% (net good)</a:t>
            </a:r>
          </a:p>
          <a:p>
            <a:pPr algn="ctr"/>
            <a:r>
              <a:rPr lang="en-GB" sz="1400" dirty="0">
                <a:solidFill>
                  <a:srgbClr val="FF0090"/>
                </a:solidFill>
              </a:rPr>
              <a:t>***Communicating clearly for Not Big Six = 70% v Big Six = 39% (net good)</a:t>
            </a:r>
          </a:p>
        </p:txBody>
      </p:sp>
      <p:sp>
        <p:nvSpPr>
          <p:cNvPr id="11" name="TextBox 10"/>
          <p:cNvSpPr txBox="1"/>
          <p:nvPr/>
        </p:nvSpPr>
        <p:spPr>
          <a:xfrm>
            <a:off x="6163914" y="806112"/>
            <a:ext cx="2118529" cy="307777"/>
          </a:xfrm>
          <a:prstGeom prst="rect">
            <a:avLst/>
          </a:prstGeom>
          <a:solidFill>
            <a:schemeClr val="bg1"/>
          </a:solidFill>
          <a:ln>
            <a:noFill/>
          </a:ln>
        </p:spPr>
        <p:txBody>
          <a:bodyPr wrap="square" rtlCol="0">
            <a:spAutoFit/>
          </a:bodyPr>
          <a:lstStyle/>
          <a:p>
            <a:r>
              <a:rPr lang="en-GB" sz="1400" dirty="0">
                <a:solidFill>
                  <a:srgbClr val="6D6E71"/>
                </a:solidFill>
              </a:rPr>
              <a:t>ElectraLink attributes</a:t>
            </a:r>
          </a:p>
        </p:txBody>
      </p:sp>
    </p:spTree>
    <p:extLst>
      <p:ext uri="{BB962C8B-B14F-4D97-AF65-F5344CB8AC3E}">
        <p14:creationId xmlns:p14="http://schemas.microsoft.com/office/powerpoint/2010/main" val="40132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A4C18273-3B06-4AC5-BD96-A00D2AA2E2E6}" type="slidenum">
              <a:rPr lang="en-GB" smtClean="0"/>
              <a:pPr/>
              <a:t>42</a:t>
            </a:fld>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3648" y="2552918"/>
            <a:ext cx="7654696" cy="2460258"/>
          </a:xfrm>
          <a:prstGeom prst="rect">
            <a:avLst/>
          </a:prstGeom>
        </p:spPr>
      </p:pic>
      <p:sp>
        <p:nvSpPr>
          <p:cNvPr id="14" name="Rectangle 31"/>
          <p:cNvSpPr>
            <a:spLocks noChangeArrowheads="1"/>
          </p:cNvSpPr>
          <p:nvPr/>
        </p:nvSpPr>
        <p:spPr bwMode="auto">
          <a:xfrm>
            <a:off x="142921" y="2636913"/>
            <a:ext cx="5293175" cy="230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lIns="0" tIns="0" rIns="0" bIns="0" anchor="ctr"/>
          <a:lstStyle>
            <a:lvl1pPr defTabSz="966788" eaLnBrk="0" hangingPunct="0">
              <a:tabLst>
                <a:tab pos="474663" algn="l"/>
              </a:tabLst>
              <a:defRPr>
                <a:solidFill>
                  <a:schemeClr val="tx1"/>
                </a:solidFill>
                <a:latin typeface="Arial" charset="0"/>
              </a:defRPr>
            </a:lvl1pPr>
            <a:lvl2pPr marL="742950" indent="-285750" defTabSz="966788" eaLnBrk="0" hangingPunct="0">
              <a:tabLst>
                <a:tab pos="474663" algn="l"/>
              </a:tabLst>
              <a:defRPr>
                <a:solidFill>
                  <a:schemeClr val="tx1"/>
                </a:solidFill>
                <a:latin typeface="Arial" charset="0"/>
              </a:defRPr>
            </a:lvl2pPr>
            <a:lvl3pPr marL="1143000" indent="-228600" defTabSz="966788" eaLnBrk="0" hangingPunct="0">
              <a:tabLst>
                <a:tab pos="474663" algn="l"/>
              </a:tabLst>
              <a:defRPr>
                <a:solidFill>
                  <a:schemeClr val="tx1"/>
                </a:solidFill>
                <a:latin typeface="Arial" charset="0"/>
              </a:defRPr>
            </a:lvl3pPr>
            <a:lvl4pPr marL="1600200" indent="-228600" defTabSz="966788" eaLnBrk="0" hangingPunct="0">
              <a:tabLst>
                <a:tab pos="474663" algn="l"/>
              </a:tabLst>
              <a:defRPr>
                <a:solidFill>
                  <a:schemeClr val="tx1"/>
                </a:solidFill>
                <a:latin typeface="Arial" charset="0"/>
              </a:defRPr>
            </a:lvl4pPr>
            <a:lvl5pPr marL="2057400" indent="-228600" defTabSz="966788" eaLnBrk="0" hangingPunct="0">
              <a:tabLst>
                <a:tab pos="474663" algn="l"/>
              </a:tabLst>
              <a:defRPr>
                <a:solidFill>
                  <a:schemeClr val="tx1"/>
                </a:solidFill>
                <a:latin typeface="Arial" charset="0"/>
              </a:defRPr>
            </a:lvl5pPr>
            <a:lvl6pPr marL="2514600" indent="-228600" defTabSz="966788" eaLnBrk="0" fontAlgn="base" hangingPunct="0">
              <a:spcBef>
                <a:spcPct val="0"/>
              </a:spcBef>
              <a:spcAft>
                <a:spcPct val="0"/>
              </a:spcAft>
              <a:tabLst>
                <a:tab pos="474663" algn="l"/>
              </a:tabLst>
              <a:defRPr>
                <a:solidFill>
                  <a:schemeClr val="tx1"/>
                </a:solidFill>
                <a:latin typeface="Arial" charset="0"/>
              </a:defRPr>
            </a:lvl6pPr>
            <a:lvl7pPr marL="2971800" indent="-228600" defTabSz="966788" eaLnBrk="0" fontAlgn="base" hangingPunct="0">
              <a:spcBef>
                <a:spcPct val="0"/>
              </a:spcBef>
              <a:spcAft>
                <a:spcPct val="0"/>
              </a:spcAft>
              <a:tabLst>
                <a:tab pos="474663" algn="l"/>
              </a:tabLst>
              <a:defRPr>
                <a:solidFill>
                  <a:schemeClr val="tx1"/>
                </a:solidFill>
                <a:latin typeface="Arial" charset="0"/>
              </a:defRPr>
            </a:lvl7pPr>
            <a:lvl8pPr marL="3429000" indent="-228600" defTabSz="966788" eaLnBrk="0" fontAlgn="base" hangingPunct="0">
              <a:spcBef>
                <a:spcPct val="0"/>
              </a:spcBef>
              <a:spcAft>
                <a:spcPct val="0"/>
              </a:spcAft>
              <a:tabLst>
                <a:tab pos="474663" algn="l"/>
              </a:tabLst>
              <a:defRPr>
                <a:solidFill>
                  <a:schemeClr val="tx1"/>
                </a:solidFill>
                <a:latin typeface="Arial" charset="0"/>
              </a:defRPr>
            </a:lvl8pPr>
            <a:lvl9pPr marL="3886200" indent="-228600" defTabSz="966788" eaLnBrk="0" fontAlgn="base" hangingPunct="0">
              <a:spcBef>
                <a:spcPct val="0"/>
              </a:spcBef>
              <a:spcAft>
                <a:spcPct val="0"/>
              </a:spcAft>
              <a:tabLst>
                <a:tab pos="474663" algn="l"/>
              </a:tabLst>
              <a:defRPr>
                <a:solidFill>
                  <a:schemeClr val="tx1"/>
                </a:solidFill>
                <a:latin typeface="Arial" charset="0"/>
              </a:defRPr>
            </a:lvl9pPr>
          </a:lstStyle>
          <a:p>
            <a:pPr eaLnBrk="1" hangingPunct="1">
              <a:lnSpc>
                <a:spcPct val="110000"/>
              </a:lnSpc>
              <a:spcBef>
                <a:spcPct val="20000"/>
              </a:spcBef>
              <a:buClr>
                <a:srgbClr val="000840"/>
              </a:buClr>
            </a:pPr>
            <a: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t>Satisfaction with specific aspects of the service</a:t>
            </a:r>
            <a:b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br>
            <a:endParaRPr lang="en-GB" altLang="en-US" sz="2400" i="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5097279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07504" y="51951"/>
            <a:ext cx="9073008" cy="682170"/>
          </a:xfrm>
        </p:spPr>
        <p:txBody>
          <a:bodyPr>
            <a:noAutofit/>
          </a:bodyPr>
          <a:lstStyle/>
          <a:p>
            <a:r>
              <a:rPr lang="en-GB" sz="1600" i="0" dirty="0"/>
              <a:t>In terms of ElectraLink’s efficiency when it comes to arranging meetings, more than two thirds rate ElectraLink as either good or very good although Big Six customers are less likely to give the highest rating</a:t>
            </a:r>
          </a:p>
        </p:txBody>
      </p:sp>
      <p:sp>
        <p:nvSpPr>
          <p:cNvPr id="7" name="TextBox 6"/>
          <p:cNvSpPr txBox="1"/>
          <p:nvPr/>
        </p:nvSpPr>
        <p:spPr>
          <a:xfrm>
            <a:off x="838" y="1124744"/>
            <a:ext cx="2768910"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Efficiency of meeting arrangements</a:t>
            </a:r>
          </a:p>
        </p:txBody>
      </p:sp>
      <p:sp>
        <p:nvSpPr>
          <p:cNvPr id="35" name="TextBox 34"/>
          <p:cNvSpPr txBox="1"/>
          <p:nvPr/>
        </p:nvSpPr>
        <p:spPr>
          <a:xfrm>
            <a:off x="6107368" y="742879"/>
            <a:ext cx="2143235" cy="307777"/>
          </a:xfrm>
          <a:prstGeom prst="rect">
            <a:avLst/>
          </a:prstGeom>
          <a:solidFill>
            <a:schemeClr val="bg1"/>
          </a:solidFill>
          <a:ln>
            <a:noFill/>
          </a:ln>
        </p:spPr>
        <p:txBody>
          <a:bodyPr wrap="square" rtlCol="0">
            <a:spAutoFit/>
          </a:bodyPr>
          <a:lstStyle/>
          <a:p>
            <a:pPr algn="ctr"/>
            <a:r>
              <a:rPr lang="en-GB" sz="1400" dirty="0">
                <a:solidFill>
                  <a:srgbClr val="6D6E71"/>
                </a:solidFill>
              </a:rPr>
              <a:t>Efficiency of meetings</a:t>
            </a:r>
          </a:p>
        </p:txBody>
      </p:sp>
      <p:sp>
        <p:nvSpPr>
          <p:cNvPr id="72" name="Slide Number Placeholder 7"/>
          <p:cNvSpPr>
            <a:spLocks noGrp="1"/>
          </p:cNvSpPr>
          <p:nvPr>
            <p:ph type="sldNum" sz="quarter" idx="4"/>
          </p:nvPr>
        </p:nvSpPr>
        <p:spPr>
          <a:xfrm>
            <a:off x="-27693" y="6594813"/>
            <a:ext cx="1043608" cy="246221"/>
          </a:xfrm>
        </p:spPr>
        <p:txBody>
          <a:bodyPr/>
          <a:lstStyle/>
          <a:p>
            <a:fld id="{A4C18273-3B06-4AC5-BD96-A00D2AA2E2E6}" type="slidenum">
              <a:rPr lang="en-GB" smtClean="0"/>
              <a:pPr/>
              <a:t>43</a:t>
            </a:fld>
            <a:endParaRPr lang="en-GB" dirty="0"/>
          </a:p>
        </p:txBody>
      </p:sp>
      <p:graphicFrame>
        <p:nvGraphicFramePr>
          <p:cNvPr id="23" name="Content Placeholder 2"/>
          <p:cNvGraphicFramePr>
            <a:graphicFrameLocks noGrp="1"/>
          </p:cNvGraphicFramePr>
          <p:nvPr>
            <p:ph idx="1"/>
            <p:extLst/>
          </p:nvPr>
        </p:nvGraphicFramePr>
        <p:xfrm>
          <a:off x="107504" y="1623284"/>
          <a:ext cx="7416825" cy="43924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ontent Placeholder 4"/>
          <p:cNvGraphicFramePr>
            <a:graphicFrameLocks/>
          </p:cNvGraphicFramePr>
          <p:nvPr>
            <p:extLst/>
          </p:nvPr>
        </p:nvGraphicFramePr>
        <p:xfrm>
          <a:off x="7513117" y="1156271"/>
          <a:ext cx="737824" cy="5026527"/>
        </p:xfrm>
        <a:graphic>
          <a:graphicData uri="http://schemas.openxmlformats.org/drawingml/2006/table">
            <a:tbl>
              <a:tblPr firstRow="1" bandRow="1">
                <a:tableStyleId>{5C22544A-7EE6-4342-B048-85BDC9FD1C3A}</a:tableStyleId>
              </a:tblPr>
              <a:tblGrid>
                <a:gridCol w="737824">
                  <a:extLst>
                    <a:ext uri="{9D8B030D-6E8A-4147-A177-3AD203B41FA5}">
                      <a16:colId xmlns:a16="http://schemas.microsoft.com/office/drawing/2014/main" val="20000"/>
                    </a:ext>
                  </a:extLst>
                </a:gridCol>
              </a:tblGrid>
              <a:tr h="536083">
                <a:tc>
                  <a:txBody>
                    <a:bodyPr/>
                    <a:lstStyle/>
                    <a:p>
                      <a:pPr algn="ctr"/>
                      <a:r>
                        <a:rPr lang="en-GB" sz="1200" dirty="0">
                          <a:solidFill>
                            <a:schemeClr val="tx1"/>
                          </a:solidFill>
                          <a:latin typeface="+mj-lt"/>
                        </a:rPr>
                        <a:t>Mean Score</a:t>
                      </a:r>
                    </a:p>
                    <a:p>
                      <a:pPr algn="ctr"/>
                      <a:r>
                        <a:rPr lang="en-GB" sz="1200" dirty="0">
                          <a:solidFill>
                            <a:schemeClr val="accent2"/>
                          </a:solidFill>
                          <a:latin typeface="+mj-lt"/>
                        </a:rPr>
                        <a:t>2015</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0"/>
                  </a:ext>
                </a:extLst>
              </a:tr>
              <a:tr h="6459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j-lt"/>
                        </a:rPr>
                        <a:t>Overall</a:t>
                      </a:r>
                    </a:p>
                    <a:p>
                      <a:pPr algn="ctr"/>
                      <a:endParaRPr lang="en-GB" sz="120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r h="1313229">
                <a:tc>
                  <a:txBody>
                    <a:bodyPr/>
                    <a:lstStyle/>
                    <a:p>
                      <a:pPr algn="ctr"/>
                      <a:r>
                        <a:rPr lang="en-GB" sz="1200" dirty="0">
                          <a:latin typeface="+mj-lt"/>
                          <a:cs typeface="Calibri" pitchFamily="34" charset="0"/>
                        </a:rPr>
                        <a:t>4.3</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2"/>
                  </a:ext>
                </a:extLst>
              </a:tr>
              <a:tr h="1329640">
                <a:tc>
                  <a:txBody>
                    <a:bodyPr/>
                    <a:lstStyle/>
                    <a:p>
                      <a:pPr algn="ctr"/>
                      <a:r>
                        <a:rPr lang="en-GB" sz="1200" dirty="0">
                          <a:latin typeface="+mj-lt"/>
                          <a:cs typeface="Calibri" pitchFamily="34" charset="0"/>
                        </a:rPr>
                        <a:t>4.3</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3"/>
                  </a:ext>
                </a:extLst>
              </a:tr>
              <a:tr h="1097614">
                <a:tc>
                  <a:txBody>
                    <a:bodyPr/>
                    <a:lstStyle/>
                    <a:p>
                      <a:pPr algn="ctr"/>
                      <a:r>
                        <a:rPr lang="en-GB" sz="1200" dirty="0">
                          <a:latin typeface="+mj-lt"/>
                          <a:cs typeface="Calibri" pitchFamily="34" charset="0"/>
                        </a:rPr>
                        <a:t>4.2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graphicFrame>
        <p:nvGraphicFramePr>
          <p:cNvPr id="25" name="Content Placeholder 4"/>
          <p:cNvGraphicFramePr>
            <a:graphicFrameLocks/>
          </p:cNvGraphicFramePr>
          <p:nvPr>
            <p:extLst/>
          </p:nvPr>
        </p:nvGraphicFramePr>
        <p:xfrm>
          <a:off x="8250941" y="1166130"/>
          <a:ext cx="748985" cy="5009937"/>
        </p:xfrm>
        <a:graphic>
          <a:graphicData uri="http://schemas.openxmlformats.org/drawingml/2006/table">
            <a:tbl>
              <a:tblPr firstRow="1" bandRow="1">
                <a:tableStyleId>{5C22544A-7EE6-4342-B048-85BDC9FD1C3A}</a:tableStyleId>
              </a:tblPr>
              <a:tblGrid>
                <a:gridCol w="748985">
                  <a:extLst>
                    <a:ext uri="{9D8B030D-6E8A-4147-A177-3AD203B41FA5}">
                      <a16:colId xmlns:a16="http://schemas.microsoft.com/office/drawing/2014/main" val="20000"/>
                    </a:ext>
                  </a:extLst>
                </a:gridCol>
              </a:tblGrid>
              <a:tr h="606686">
                <a:tc>
                  <a:txBody>
                    <a:bodyPr/>
                    <a:lstStyle/>
                    <a:p>
                      <a:pPr algn="ctr"/>
                      <a:r>
                        <a:rPr lang="en-GB" sz="1200" dirty="0">
                          <a:solidFill>
                            <a:schemeClr val="tx1"/>
                          </a:solidFill>
                          <a:latin typeface="+mj-lt"/>
                        </a:rPr>
                        <a:t>Mean Score</a:t>
                      </a:r>
                    </a:p>
                    <a:p>
                      <a:pPr algn="ctr"/>
                      <a:r>
                        <a:rPr lang="en-GB" sz="1200" dirty="0">
                          <a:solidFill>
                            <a:schemeClr val="accent1"/>
                          </a:solidFill>
                          <a:latin typeface="+mj-lt"/>
                        </a:rPr>
                        <a:t>2016</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20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j-lt"/>
                        </a:rPr>
                        <a:t>Overall</a:t>
                      </a:r>
                    </a:p>
                    <a:p>
                      <a:pPr algn="ctr"/>
                      <a:endParaRPr lang="en-GB" sz="1200" dirty="0">
                        <a:solidFill>
                          <a:schemeClr val="tx1"/>
                        </a:solidFill>
                        <a:latin typeface="+mj-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98234">
                <a:tc>
                  <a:txBody>
                    <a:bodyPr/>
                    <a:lstStyle/>
                    <a:p>
                      <a:pPr algn="ctr"/>
                      <a:r>
                        <a:rPr lang="en-GB" sz="1200" dirty="0">
                          <a:latin typeface="+mj-lt"/>
                          <a:cs typeface="Calibri" pitchFamily="34" charset="0"/>
                        </a:rPr>
                        <a:t>4.1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28699">
                <a:tc>
                  <a:txBody>
                    <a:bodyPr/>
                    <a:lstStyle/>
                    <a:p>
                      <a:pPr algn="ctr"/>
                      <a:r>
                        <a:rPr lang="en-GB" sz="1200" dirty="0">
                          <a:latin typeface="+mj-lt"/>
                          <a:cs typeface="Calibri" pitchFamily="34" charset="0"/>
                        </a:rPr>
                        <a:t>4.1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090883">
                <a:tc>
                  <a:txBody>
                    <a:bodyPr/>
                    <a:lstStyle/>
                    <a:p>
                      <a:pPr algn="ctr"/>
                      <a:r>
                        <a:rPr lang="en-GB" sz="1200" dirty="0">
                          <a:latin typeface="+mj-lt"/>
                          <a:cs typeface="Calibri" pitchFamily="34" charset="0"/>
                        </a:rPr>
                        <a:t>4.1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26" name="Rounded Rectangle 25"/>
          <p:cNvSpPr/>
          <p:nvPr/>
        </p:nvSpPr>
        <p:spPr>
          <a:xfrm>
            <a:off x="3627071" y="3068960"/>
            <a:ext cx="2241073" cy="357015"/>
          </a:xfrm>
          <a:prstGeom prst="roundRect">
            <a:avLst/>
          </a:prstGeom>
          <a:solidFill>
            <a:schemeClr val="bg2"/>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0090"/>
                </a:solidFill>
              </a:rPr>
              <a:t>Not big six = 76% </a:t>
            </a:r>
          </a:p>
          <a:p>
            <a:pPr algn="ctr"/>
            <a:r>
              <a:rPr lang="en-GB" sz="1200" dirty="0">
                <a:solidFill>
                  <a:srgbClr val="FF0090"/>
                </a:solidFill>
              </a:rPr>
              <a:t>Big Six = 61%</a:t>
            </a:r>
          </a:p>
        </p:txBody>
      </p:sp>
      <p:sp>
        <p:nvSpPr>
          <p:cNvPr id="27" name="Rounded Rectangle 26"/>
          <p:cNvSpPr/>
          <p:nvPr/>
        </p:nvSpPr>
        <p:spPr>
          <a:xfrm>
            <a:off x="3658269" y="5661248"/>
            <a:ext cx="2209875" cy="357015"/>
          </a:xfrm>
          <a:prstGeom prst="roundRect">
            <a:avLst/>
          </a:prstGeom>
          <a:solidFill>
            <a:schemeClr val="bg2"/>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0090"/>
                </a:solidFill>
              </a:rPr>
              <a:t>Not big six = 81% </a:t>
            </a:r>
          </a:p>
          <a:p>
            <a:pPr algn="ctr"/>
            <a:r>
              <a:rPr lang="en-GB" sz="1200" dirty="0">
                <a:solidFill>
                  <a:srgbClr val="FF0090"/>
                </a:solidFill>
              </a:rPr>
              <a:t>Big Six = 65%</a:t>
            </a:r>
          </a:p>
        </p:txBody>
      </p:sp>
    </p:spTree>
    <p:extLst>
      <p:ext uri="{BB962C8B-B14F-4D97-AF65-F5344CB8AC3E}">
        <p14:creationId xmlns:p14="http://schemas.microsoft.com/office/powerpoint/2010/main" val="3154187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2"/>
          <p:cNvGraphicFramePr>
            <a:graphicFrameLocks noGrp="1"/>
          </p:cNvGraphicFramePr>
          <p:nvPr>
            <p:ph idx="1"/>
            <p:extLst/>
          </p:nvPr>
        </p:nvGraphicFramePr>
        <p:xfrm>
          <a:off x="107504" y="1623284"/>
          <a:ext cx="7416825" cy="43924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ontent Placeholder 4"/>
          <p:cNvGraphicFramePr>
            <a:graphicFrameLocks noGrp="1"/>
          </p:cNvGraphicFramePr>
          <p:nvPr>
            <p:ph idx="13"/>
            <p:extLst/>
          </p:nvPr>
        </p:nvGraphicFramePr>
        <p:xfrm>
          <a:off x="7513117" y="1156271"/>
          <a:ext cx="737824" cy="4993031"/>
        </p:xfrm>
        <a:graphic>
          <a:graphicData uri="http://schemas.openxmlformats.org/drawingml/2006/table">
            <a:tbl>
              <a:tblPr firstRow="1" bandRow="1">
                <a:tableStyleId>{5C22544A-7EE6-4342-B048-85BDC9FD1C3A}</a:tableStyleId>
              </a:tblPr>
              <a:tblGrid>
                <a:gridCol w="737824">
                  <a:extLst>
                    <a:ext uri="{9D8B030D-6E8A-4147-A177-3AD203B41FA5}">
                      <a16:colId xmlns:a16="http://schemas.microsoft.com/office/drawing/2014/main" val="20000"/>
                    </a:ext>
                  </a:extLst>
                </a:gridCol>
              </a:tblGrid>
              <a:tr h="536083">
                <a:tc>
                  <a:txBody>
                    <a:bodyPr/>
                    <a:lstStyle/>
                    <a:p>
                      <a:pPr algn="ctr"/>
                      <a:r>
                        <a:rPr lang="en-GB" sz="1200" dirty="0">
                          <a:solidFill>
                            <a:schemeClr val="tx1"/>
                          </a:solidFill>
                          <a:latin typeface="+mj-lt"/>
                        </a:rPr>
                        <a:t>Mean Score</a:t>
                      </a:r>
                    </a:p>
                    <a:p>
                      <a:pPr algn="ctr"/>
                      <a:r>
                        <a:rPr lang="en-GB" sz="1200" dirty="0">
                          <a:solidFill>
                            <a:schemeClr val="accent2"/>
                          </a:solidFill>
                          <a:latin typeface="+mj-lt"/>
                        </a:rPr>
                        <a:t>2015</a:t>
                      </a:r>
                    </a:p>
                  </a:txBody>
                  <a:tcPr>
                    <a:noFill/>
                  </a:tcPr>
                </a:tc>
                <a:extLst>
                  <a:ext uri="{0D108BD9-81ED-4DB2-BD59-A6C34878D82A}">
                    <a16:rowId xmlns:a16="http://schemas.microsoft.com/office/drawing/2014/main" val="10000"/>
                  </a:ext>
                </a:extLst>
              </a:tr>
              <a:tr h="6459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j-lt"/>
                        </a:rPr>
                        <a:t>Overall</a:t>
                      </a:r>
                    </a:p>
                    <a:p>
                      <a:pPr algn="ctr"/>
                      <a:endParaRPr lang="en-GB" sz="1200" dirty="0">
                        <a:solidFill>
                          <a:schemeClr val="tx1"/>
                        </a:solidFill>
                        <a:latin typeface="+mj-lt"/>
                      </a:endParaRPr>
                    </a:p>
                  </a:txBody>
                  <a:tcPr>
                    <a:noFill/>
                  </a:tcPr>
                </a:tc>
                <a:extLst>
                  <a:ext uri="{0D108BD9-81ED-4DB2-BD59-A6C34878D82A}">
                    <a16:rowId xmlns:a16="http://schemas.microsoft.com/office/drawing/2014/main" val="10001"/>
                  </a:ext>
                </a:extLst>
              </a:tr>
              <a:tr h="1313229">
                <a:tc>
                  <a:txBody>
                    <a:bodyPr/>
                    <a:lstStyle/>
                    <a:p>
                      <a:pPr algn="ctr"/>
                      <a:r>
                        <a:rPr lang="en-GB" sz="1200" dirty="0">
                          <a:latin typeface="+mj-lt"/>
                          <a:cs typeface="Calibri" pitchFamily="34" charset="0"/>
                        </a:rPr>
                        <a:t>4.3</a:t>
                      </a:r>
                    </a:p>
                  </a:txBody>
                  <a:tcPr marL="45720" marR="45720">
                    <a:noFill/>
                  </a:tcPr>
                </a:tc>
                <a:extLst>
                  <a:ext uri="{0D108BD9-81ED-4DB2-BD59-A6C34878D82A}">
                    <a16:rowId xmlns:a16="http://schemas.microsoft.com/office/drawing/2014/main" val="10002"/>
                  </a:ext>
                </a:extLst>
              </a:tr>
              <a:tr h="1296144">
                <a:tc>
                  <a:txBody>
                    <a:bodyPr/>
                    <a:lstStyle/>
                    <a:p>
                      <a:pPr algn="ctr"/>
                      <a:r>
                        <a:rPr lang="en-GB" sz="1200" dirty="0">
                          <a:latin typeface="+mj-lt"/>
                          <a:cs typeface="Calibri" pitchFamily="34" charset="0"/>
                        </a:rPr>
                        <a:t>4.3</a:t>
                      </a:r>
                    </a:p>
                  </a:txBody>
                  <a:tcPr marL="45720" marR="45720">
                    <a:noFill/>
                  </a:tcPr>
                </a:tc>
                <a:extLst>
                  <a:ext uri="{0D108BD9-81ED-4DB2-BD59-A6C34878D82A}">
                    <a16:rowId xmlns:a16="http://schemas.microsoft.com/office/drawing/2014/main" val="10003"/>
                  </a:ext>
                </a:extLst>
              </a:tr>
              <a:tr h="1097614">
                <a:tc>
                  <a:txBody>
                    <a:bodyPr/>
                    <a:lstStyle/>
                    <a:p>
                      <a:pPr algn="ctr"/>
                      <a:r>
                        <a:rPr lang="en-GB" sz="1200" dirty="0">
                          <a:latin typeface="+mj-lt"/>
                          <a:cs typeface="Calibri" pitchFamily="34" charset="0"/>
                        </a:rPr>
                        <a:t>4.2</a:t>
                      </a:r>
                    </a:p>
                  </a:txBody>
                  <a:tcPr marL="45720" marR="45720">
                    <a:noFill/>
                  </a:tcPr>
                </a:tc>
                <a:extLst>
                  <a:ext uri="{0D108BD9-81ED-4DB2-BD59-A6C34878D82A}">
                    <a16:rowId xmlns:a16="http://schemas.microsoft.com/office/drawing/2014/main" val="10004"/>
                  </a:ext>
                </a:extLst>
              </a:tr>
            </a:tbl>
          </a:graphicData>
        </a:graphic>
      </p:graphicFrame>
      <p:sp>
        <p:nvSpPr>
          <p:cNvPr id="7" name="Title 6"/>
          <p:cNvSpPr>
            <a:spLocks noGrp="1"/>
          </p:cNvSpPr>
          <p:nvPr>
            <p:ph type="title"/>
          </p:nvPr>
        </p:nvSpPr>
        <p:spPr>
          <a:xfrm>
            <a:off x="35496" y="44624"/>
            <a:ext cx="9108504" cy="776875"/>
          </a:xfrm>
        </p:spPr>
        <p:txBody>
          <a:bodyPr>
            <a:noAutofit/>
          </a:bodyPr>
          <a:lstStyle/>
          <a:p>
            <a:r>
              <a:rPr lang="en-GB" sz="1600" b="0" i="0" dirty="0"/>
              <a:t>There is high satisfaction with the speed of response with 9 out of 10 rating it as very good. Big Six </a:t>
            </a:r>
            <a:r>
              <a:rPr lang="en-GB" sz="1600" b="0" dirty="0"/>
              <a:t>Customers are much less likely to give the highest rating for the quality of the response</a:t>
            </a:r>
            <a:endParaRPr lang="en-GB" sz="1200" b="0" i="0" dirty="0"/>
          </a:p>
        </p:txBody>
      </p:sp>
      <p:sp>
        <p:nvSpPr>
          <p:cNvPr id="6" name="TextBox 5"/>
          <p:cNvSpPr txBox="1"/>
          <p:nvPr/>
        </p:nvSpPr>
        <p:spPr>
          <a:xfrm>
            <a:off x="0" y="1204515"/>
            <a:ext cx="2698955"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Satisfaction with Help Desk </a:t>
            </a:r>
          </a:p>
        </p:txBody>
      </p:sp>
      <p:sp>
        <p:nvSpPr>
          <p:cNvPr id="4" name="Slide Number Placeholder 3"/>
          <p:cNvSpPr>
            <a:spLocks noGrp="1"/>
          </p:cNvSpPr>
          <p:nvPr>
            <p:ph type="sldNum" sz="quarter" idx="12"/>
          </p:nvPr>
        </p:nvSpPr>
        <p:spPr/>
        <p:txBody>
          <a:bodyPr/>
          <a:lstStyle/>
          <a:p>
            <a:fld id="{A4C18273-3B06-4AC5-BD96-A00D2AA2E2E6}" type="slidenum">
              <a:rPr lang="en-GB" smtClean="0"/>
              <a:pPr/>
              <a:t>44</a:t>
            </a:fld>
            <a:endParaRPr lang="en-GB" dirty="0"/>
          </a:p>
        </p:txBody>
      </p:sp>
      <p:sp>
        <p:nvSpPr>
          <p:cNvPr id="11" name="TextBox 10"/>
          <p:cNvSpPr txBox="1"/>
          <p:nvPr/>
        </p:nvSpPr>
        <p:spPr>
          <a:xfrm>
            <a:off x="5868144" y="725379"/>
            <a:ext cx="1656184" cy="307777"/>
          </a:xfrm>
          <a:prstGeom prst="rect">
            <a:avLst/>
          </a:prstGeom>
          <a:solidFill>
            <a:schemeClr val="bg1"/>
          </a:solidFill>
          <a:ln>
            <a:noFill/>
          </a:ln>
        </p:spPr>
        <p:txBody>
          <a:bodyPr wrap="square" rtlCol="0">
            <a:spAutoFit/>
          </a:bodyPr>
          <a:lstStyle/>
          <a:p>
            <a:pPr algn="ctr"/>
            <a:r>
              <a:rPr lang="en-GB" sz="1400" dirty="0">
                <a:solidFill>
                  <a:srgbClr val="6D6E71"/>
                </a:solidFill>
              </a:rPr>
              <a:t>Help Desk</a:t>
            </a:r>
          </a:p>
        </p:txBody>
      </p:sp>
      <p:sp>
        <p:nvSpPr>
          <p:cNvPr id="2" name="TextBox 1"/>
          <p:cNvSpPr txBox="1"/>
          <p:nvPr/>
        </p:nvSpPr>
        <p:spPr>
          <a:xfrm>
            <a:off x="5148064" y="6008373"/>
            <a:ext cx="2160240" cy="276999"/>
          </a:xfrm>
          <a:prstGeom prst="rect">
            <a:avLst/>
          </a:prstGeom>
          <a:noFill/>
        </p:spPr>
        <p:txBody>
          <a:bodyPr wrap="square" rtlCol="0">
            <a:spAutoFit/>
          </a:bodyPr>
          <a:lstStyle/>
          <a:p>
            <a:r>
              <a:rPr lang="en-GB" sz="1200" dirty="0">
                <a:solidFill>
                  <a:srgbClr val="6D6E71"/>
                </a:solidFill>
              </a:rPr>
              <a:t>% of participants </a:t>
            </a:r>
          </a:p>
        </p:txBody>
      </p:sp>
      <p:graphicFrame>
        <p:nvGraphicFramePr>
          <p:cNvPr id="17" name="Content Placeholder 4"/>
          <p:cNvGraphicFramePr>
            <a:graphicFrameLocks noGrp="1"/>
          </p:cNvGraphicFramePr>
          <p:nvPr>
            <p:ph idx="13"/>
            <p:extLst/>
          </p:nvPr>
        </p:nvGraphicFramePr>
        <p:xfrm>
          <a:off x="8244408" y="1153841"/>
          <a:ext cx="748985" cy="4993031"/>
        </p:xfrm>
        <a:graphic>
          <a:graphicData uri="http://schemas.openxmlformats.org/drawingml/2006/table">
            <a:tbl>
              <a:tblPr firstRow="1" bandRow="1">
                <a:tableStyleId>{5C22544A-7EE6-4342-B048-85BDC9FD1C3A}</a:tableStyleId>
              </a:tblPr>
              <a:tblGrid>
                <a:gridCol w="748985">
                  <a:extLst>
                    <a:ext uri="{9D8B030D-6E8A-4147-A177-3AD203B41FA5}">
                      <a16:colId xmlns:a16="http://schemas.microsoft.com/office/drawing/2014/main" val="20000"/>
                    </a:ext>
                  </a:extLst>
                </a:gridCol>
              </a:tblGrid>
              <a:tr h="536083">
                <a:tc>
                  <a:txBody>
                    <a:bodyPr/>
                    <a:lstStyle/>
                    <a:p>
                      <a:pPr algn="ctr"/>
                      <a:r>
                        <a:rPr lang="en-GB" sz="1200" dirty="0">
                          <a:solidFill>
                            <a:schemeClr val="tx1"/>
                          </a:solidFill>
                          <a:latin typeface="+mj-lt"/>
                        </a:rPr>
                        <a:t>Mean Score</a:t>
                      </a:r>
                    </a:p>
                    <a:p>
                      <a:pPr algn="ctr"/>
                      <a:r>
                        <a:rPr lang="en-GB" sz="1200" dirty="0">
                          <a:solidFill>
                            <a:schemeClr val="accent1"/>
                          </a:solidFill>
                          <a:latin typeface="+mj-lt"/>
                        </a:rPr>
                        <a:t>2016</a:t>
                      </a:r>
                    </a:p>
                  </a:txBody>
                  <a:tcPr>
                    <a:noFill/>
                  </a:tcPr>
                </a:tc>
                <a:extLst>
                  <a:ext uri="{0D108BD9-81ED-4DB2-BD59-A6C34878D82A}">
                    <a16:rowId xmlns:a16="http://schemas.microsoft.com/office/drawing/2014/main" val="10000"/>
                  </a:ext>
                </a:extLst>
              </a:tr>
              <a:tr h="6459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mj-lt"/>
                        </a:rPr>
                        <a:t>Overall</a:t>
                      </a:r>
                    </a:p>
                    <a:p>
                      <a:pPr algn="ctr"/>
                      <a:endParaRPr lang="en-GB" sz="1200" dirty="0">
                        <a:solidFill>
                          <a:schemeClr val="tx1"/>
                        </a:solidFill>
                        <a:latin typeface="+mj-lt"/>
                      </a:endParaRPr>
                    </a:p>
                  </a:txBody>
                  <a:tcPr>
                    <a:noFill/>
                  </a:tcPr>
                </a:tc>
                <a:extLst>
                  <a:ext uri="{0D108BD9-81ED-4DB2-BD59-A6C34878D82A}">
                    <a16:rowId xmlns:a16="http://schemas.microsoft.com/office/drawing/2014/main" val="10001"/>
                  </a:ext>
                </a:extLst>
              </a:tr>
              <a:tr h="1313229">
                <a:tc>
                  <a:txBody>
                    <a:bodyPr/>
                    <a:lstStyle/>
                    <a:p>
                      <a:pPr algn="ctr"/>
                      <a:r>
                        <a:rPr lang="en-GB" sz="1200" dirty="0">
                          <a:latin typeface="+mj-lt"/>
                          <a:cs typeface="Calibri" pitchFamily="34" charset="0"/>
                        </a:rPr>
                        <a:t>4.3</a:t>
                      </a:r>
                    </a:p>
                  </a:txBody>
                  <a:tcPr marL="45720" marR="45720">
                    <a:noFill/>
                  </a:tcPr>
                </a:tc>
                <a:extLst>
                  <a:ext uri="{0D108BD9-81ED-4DB2-BD59-A6C34878D82A}">
                    <a16:rowId xmlns:a16="http://schemas.microsoft.com/office/drawing/2014/main" val="10002"/>
                  </a:ext>
                </a:extLst>
              </a:tr>
              <a:tr h="1296144">
                <a:tc>
                  <a:txBody>
                    <a:bodyPr/>
                    <a:lstStyle/>
                    <a:p>
                      <a:pPr algn="ctr"/>
                      <a:r>
                        <a:rPr lang="en-GB" sz="1200" dirty="0">
                          <a:latin typeface="+mj-lt"/>
                          <a:cs typeface="Calibri" pitchFamily="34" charset="0"/>
                        </a:rPr>
                        <a:t>4.2</a:t>
                      </a:r>
                    </a:p>
                  </a:txBody>
                  <a:tcPr marL="45720" marR="45720">
                    <a:noFill/>
                  </a:tcPr>
                </a:tc>
                <a:extLst>
                  <a:ext uri="{0D108BD9-81ED-4DB2-BD59-A6C34878D82A}">
                    <a16:rowId xmlns:a16="http://schemas.microsoft.com/office/drawing/2014/main" val="10003"/>
                  </a:ext>
                </a:extLst>
              </a:tr>
              <a:tr h="1097614">
                <a:tc>
                  <a:txBody>
                    <a:bodyPr/>
                    <a:lstStyle/>
                    <a:p>
                      <a:pPr algn="ctr"/>
                      <a:r>
                        <a:rPr lang="en-GB" sz="1200" dirty="0">
                          <a:latin typeface="+mj-lt"/>
                          <a:cs typeface="Calibri" pitchFamily="34" charset="0"/>
                        </a:rPr>
                        <a:t>4.2</a:t>
                      </a:r>
                    </a:p>
                  </a:txBody>
                  <a:tcPr marL="45720" marR="45720">
                    <a:noFill/>
                  </a:tcPr>
                </a:tc>
                <a:extLst>
                  <a:ext uri="{0D108BD9-81ED-4DB2-BD59-A6C34878D82A}">
                    <a16:rowId xmlns:a16="http://schemas.microsoft.com/office/drawing/2014/main" val="10004"/>
                  </a:ext>
                </a:extLst>
              </a:tr>
            </a:tbl>
          </a:graphicData>
        </a:graphic>
      </p:graphicFrame>
      <p:sp>
        <p:nvSpPr>
          <p:cNvPr id="15" name="TextBox 14"/>
          <p:cNvSpPr txBox="1"/>
          <p:nvPr/>
        </p:nvSpPr>
        <p:spPr>
          <a:xfrm>
            <a:off x="-53365" y="894661"/>
            <a:ext cx="3600400" cy="261610"/>
          </a:xfrm>
          <a:prstGeom prst="rect">
            <a:avLst/>
          </a:prstGeom>
          <a:noFill/>
        </p:spPr>
        <p:txBody>
          <a:bodyPr wrap="square" rtlCol="0">
            <a:spAutoFit/>
          </a:bodyPr>
          <a:lstStyle/>
          <a:p>
            <a:r>
              <a:rPr lang="en-GB" sz="1050" dirty="0">
                <a:solidFill>
                  <a:srgbClr val="6D6E71"/>
                </a:solidFill>
              </a:rPr>
              <a:t>All online survey &amp; CATI  GS n=28</a:t>
            </a:r>
          </a:p>
        </p:txBody>
      </p:sp>
      <p:sp>
        <p:nvSpPr>
          <p:cNvPr id="19" name="Rounded Rectangle 18"/>
          <p:cNvSpPr/>
          <p:nvPr/>
        </p:nvSpPr>
        <p:spPr>
          <a:xfrm>
            <a:off x="5148064" y="5651357"/>
            <a:ext cx="2376264" cy="357015"/>
          </a:xfrm>
          <a:prstGeom prst="roundRect">
            <a:avLst/>
          </a:prstGeom>
          <a:solidFill>
            <a:schemeClr val="bg2"/>
          </a:solidFill>
          <a:ln w="12700">
            <a:solidFill>
              <a:schemeClr val="bg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0090"/>
                </a:solidFill>
              </a:rPr>
              <a:t>Not big six = 93% net good</a:t>
            </a:r>
          </a:p>
          <a:p>
            <a:pPr algn="ctr"/>
            <a:r>
              <a:rPr lang="en-GB" sz="1200" dirty="0">
                <a:solidFill>
                  <a:srgbClr val="FF0090"/>
                </a:solidFill>
              </a:rPr>
              <a:t>Big Six = 62% net good</a:t>
            </a:r>
          </a:p>
        </p:txBody>
      </p:sp>
    </p:spTree>
    <p:extLst>
      <p:ext uri="{BB962C8B-B14F-4D97-AF65-F5344CB8AC3E}">
        <p14:creationId xmlns:p14="http://schemas.microsoft.com/office/powerpoint/2010/main" val="2290523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2700"/>
            <a:ext cx="91567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0"/>
          </p:nvPr>
        </p:nvSpPr>
        <p:spPr/>
        <p:txBody>
          <a:bodyPr/>
          <a:lstStyle/>
          <a:p>
            <a:fld id="{A4C18273-3B06-4AC5-BD96-A00D2AA2E2E6}" type="slidenum">
              <a:rPr lang="en-GB" smtClean="0"/>
              <a:pPr/>
              <a:t>45</a:t>
            </a:fld>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3648" y="2552918"/>
            <a:ext cx="7654696" cy="2460258"/>
          </a:xfrm>
          <a:prstGeom prst="rect">
            <a:avLst/>
          </a:prstGeom>
        </p:spPr>
      </p:pic>
      <p:sp>
        <p:nvSpPr>
          <p:cNvPr id="14" name="Rectangle 31"/>
          <p:cNvSpPr>
            <a:spLocks noChangeArrowheads="1"/>
          </p:cNvSpPr>
          <p:nvPr/>
        </p:nvSpPr>
        <p:spPr bwMode="auto">
          <a:xfrm>
            <a:off x="142921" y="2636913"/>
            <a:ext cx="5293175" cy="230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lIns="0" tIns="0" rIns="0" bIns="0" anchor="ctr"/>
          <a:lstStyle>
            <a:lvl1pPr defTabSz="966788" eaLnBrk="0" hangingPunct="0">
              <a:tabLst>
                <a:tab pos="474663" algn="l"/>
              </a:tabLst>
              <a:defRPr>
                <a:solidFill>
                  <a:schemeClr val="tx1"/>
                </a:solidFill>
                <a:latin typeface="Arial" charset="0"/>
              </a:defRPr>
            </a:lvl1pPr>
            <a:lvl2pPr marL="742950" indent="-285750" defTabSz="966788" eaLnBrk="0" hangingPunct="0">
              <a:tabLst>
                <a:tab pos="474663" algn="l"/>
              </a:tabLst>
              <a:defRPr>
                <a:solidFill>
                  <a:schemeClr val="tx1"/>
                </a:solidFill>
                <a:latin typeface="Arial" charset="0"/>
              </a:defRPr>
            </a:lvl2pPr>
            <a:lvl3pPr marL="1143000" indent="-228600" defTabSz="966788" eaLnBrk="0" hangingPunct="0">
              <a:tabLst>
                <a:tab pos="474663" algn="l"/>
              </a:tabLst>
              <a:defRPr>
                <a:solidFill>
                  <a:schemeClr val="tx1"/>
                </a:solidFill>
                <a:latin typeface="Arial" charset="0"/>
              </a:defRPr>
            </a:lvl3pPr>
            <a:lvl4pPr marL="1600200" indent="-228600" defTabSz="966788" eaLnBrk="0" hangingPunct="0">
              <a:tabLst>
                <a:tab pos="474663" algn="l"/>
              </a:tabLst>
              <a:defRPr>
                <a:solidFill>
                  <a:schemeClr val="tx1"/>
                </a:solidFill>
                <a:latin typeface="Arial" charset="0"/>
              </a:defRPr>
            </a:lvl4pPr>
            <a:lvl5pPr marL="2057400" indent="-228600" defTabSz="966788" eaLnBrk="0" hangingPunct="0">
              <a:tabLst>
                <a:tab pos="474663" algn="l"/>
              </a:tabLst>
              <a:defRPr>
                <a:solidFill>
                  <a:schemeClr val="tx1"/>
                </a:solidFill>
                <a:latin typeface="Arial" charset="0"/>
              </a:defRPr>
            </a:lvl5pPr>
            <a:lvl6pPr marL="2514600" indent="-228600" defTabSz="966788" eaLnBrk="0" fontAlgn="base" hangingPunct="0">
              <a:spcBef>
                <a:spcPct val="0"/>
              </a:spcBef>
              <a:spcAft>
                <a:spcPct val="0"/>
              </a:spcAft>
              <a:tabLst>
                <a:tab pos="474663" algn="l"/>
              </a:tabLst>
              <a:defRPr>
                <a:solidFill>
                  <a:schemeClr val="tx1"/>
                </a:solidFill>
                <a:latin typeface="Arial" charset="0"/>
              </a:defRPr>
            </a:lvl6pPr>
            <a:lvl7pPr marL="2971800" indent="-228600" defTabSz="966788" eaLnBrk="0" fontAlgn="base" hangingPunct="0">
              <a:spcBef>
                <a:spcPct val="0"/>
              </a:spcBef>
              <a:spcAft>
                <a:spcPct val="0"/>
              </a:spcAft>
              <a:tabLst>
                <a:tab pos="474663" algn="l"/>
              </a:tabLst>
              <a:defRPr>
                <a:solidFill>
                  <a:schemeClr val="tx1"/>
                </a:solidFill>
                <a:latin typeface="Arial" charset="0"/>
              </a:defRPr>
            </a:lvl7pPr>
            <a:lvl8pPr marL="3429000" indent="-228600" defTabSz="966788" eaLnBrk="0" fontAlgn="base" hangingPunct="0">
              <a:spcBef>
                <a:spcPct val="0"/>
              </a:spcBef>
              <a:spcAft>
                <a:spcPct val="0"/>
              </a:spcAft>
              <a:tabLst>
                <a:tab pos="474663" algn="l"/>
              </a:tabLst>
              <a:defRPr>
                <a:solidFill>
                  <a:schemeClr val="tx1"/>
                </a:solidFill>
                <a:latin typeface="Arial" charset="0"/>
              </a:defRPr>
            </a:lvl8pPr>
            <a:lvl9pPr marL="3886200" indent="-228600" defTabSz="966788" eaLnBrk="0" fontAlgn="base" hangingPunct="0">
              <a:spcBef>
                <a:spcPct val="0"/>
              </a:spcBef>
              <a:spcAft>
                <a:spcPct val="0"/>
              </a:spcAft>
              <a:tabLst>
                <a:tab pos="474663" algn="l"/>
              </a:tabLst>
              <a:defRPr>
                <a:solidFill>
                  <a:schemeClr val="tx1"/>
                </a:solidFill>
                <a:latin typeface="Arial" charset="0"/>
              </a:defRPr>
            </a:lvl9pPr>
          </a:lstStyle>
          <a:p>
            <a:pPr eaLnBrk="1" hangingPunct="1">
              <a:lnSpc>
                <a:spcPct val="110000"/>
              </a:lnSpc>
              <a:spcBef>
                <a:spcPct val="20000"/>
              </a:spcBef>
              <a:buClr>
                <a:srgbClr val="000840"/>
              </a:buClr>
            </a:pPr>
            <a: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t>GS Provider </a:t>
            </a:r>
          </a:p>
          <a:p>
            <a:pPr eaLnBrk="1" hangingPunct="1">
              <a:lnSpc>
                <a:spcPct val="110000"/>
              </a:lnSpc>
              <a:spcBef>
                <a:spcPct val="20000"/>
              </a:spcBef>
              <a:buClr>
                <a:srgbClr val="000840"/>
              </a:buClr>
            </a:pPr>
            <a: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t>(Code administrator)</a:t>
            </a:r>
            <a:b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br>
            <a:endParaRPr lang="en-GB" altLang="en-US" sz="2400" i="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36722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81995" y="2232560"/>
            <a:ext cx="4762005" cy="4234429"/>
          </a:xfrm>
          <a:prstGeom prst="rect">
            <a:avLst/>
          </a:prstGeom>
          <a:gradFill flip="none" rotWithShape="1">
            <a:gsLst>
              <a:gs pos="21000">
                <a:schemeClr val="accent2">
                  <a:lumMod val="20000"/>
                  <a:lumOff val="80000"/>
                  <a:alpha val="64000"/>
                </a:schemeClr>
              </a:gs>
              <a:gs pos="100000">
                <a:srgbClr val="FF21A0">
                  <a:shade val="100000"/>
                  <a:satMod val="115000"/>
                  <a:alpha val="0"/>
                </a:srgbClr>
              </a:gs>
            </a:gsLst>
            <a:lin ang="0" scaled="1"/>
            <a:tileRect/>
          </a:gra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Slide Number Placeholder 1"/>
          <p:cNvSpPr>
            <a:spLocks noGrp="1"/>
          </p:cNvSpPr>
          <p:nvPr>
            <p:ph type="sldNum" sz="quarter" idx="12"/>
          </p:nvPr>
        </p:nvSpPr>
        <p:spPr/>
        <p:txBody>
          <a:bodyPr/>
          <a:lstStyle/>
          <a:p>
            <a:fld id="{A4C18273-3B06-4AC5-BD96-A00D2AA2E2E6}" type="slidenum">
              <a:rPr lang="en-GB" smtClean="0"/>
              <a:pPr/>
              <a:t>46</a:t>
            </a:fld>
            <a:endParaRPr lang="en-GB" dirty="0"/>
          </a:p>
        </p:txBody>
      </p:sp>
      <p:sp>
        <p:nvSpPr>
          <p:cNvPr id="6" name="TextBox 5"/>
          <p:cNvSpPr txBox="1"/>
          <p:nvPr/>
        </p:nvSpPr>
        <p:spPr>
          <a:xfrm>
            <a:off x="838" y="1124744"/>
            <a:ext cx="2768910"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Qualities of a Code Administrator by importance </a:t>
            </a:r>
          </a:p>
        </p:txBody>
      </p:sp>
      <p:sp>
        <p:nvSpPr>
          <p:cNvPr id="12" name="Rectangle 11"/>
          <p:cNvSpPr/>
          <p:nvPr/>
        </p:nvSpPr>
        <p:spPr>
          <a:xfrm>
            <a:off x="4405745" y="2232560"/>
            <a:ext cx="4738256" cy="1146933"/>
          </a:xfrm>
          <a:prstGeom prst="rect">
            <a:avLst/>
          </a:prstGeom>
          <a:solidFill>
            <a:schemeClr val="accent2">
              <a:lumMod val="20000"/>
              <a:lumOff val="80000"/>
            </a:schemeClr>
          </a:solidFill>
          <a:ln w="381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10" name="Chart 9"/>
          <p:cNvGraphicFramePr/>
          <p:nvPr>
            <p:extLst/>
          </p:nvPr>
        </p:nvGraphicFramePr>
        <p:xfrm>
          <a:off x="-74318" y="2097648"/>
          <a:ext cx="7718962" cy="4222343"/>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12"/>
          <p:cNvSpPr/>
          <p:nvPr/>
        </p:nvSpPr>
        <p:spPr>
          <a:xfrm>
            <a:off x="8478977" y="2306333"/>
            <a:ext cx="665018" cy="878773"/>
          </a:xfrm>
          <a:prstGeom prst="rect">
            <a:avLst/>
          </a:prstGeom>
          <a:solidFill>
            <a:srgbClr val="FF0090"/>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4" name="TextBox 13"/>
          <p:cNvSpPr txBox="1"/>
          <p:nvPr/>
        </p:nvSpPr>
        <p:spPr>
          <a:xfrm>
            <a:off x="8478978" y="2484109"/>
            <a:ext cx="771896" cy="523220"/>
          </a:xfrm>
          <a:prstGeom prst="rect">
            <a:avLst/>
          </a:prstGeom>
          <a:noFill/>
        </p:spPr>
        <p:txBody>
          <a:bodyPr wrap="square" rtlCol="0">
            <a:spAutoFit/>
          </a:bodyPr>
          <a:lstStyle/>
          <a:p>
            <a:pPr algn="ctr"/>
            <a:r>
              <a:rPr lang="en-GB" sz="1400" dirty="0">
                <a:solidFill>
                  <a:prstClr val="white"/>
                </a:solidFill>
              </a:rPr>
              <a:t>Top Three</a:t>
            </a:r>
          </a:p>
        </p:txBody>
      </p:sp>
      <p:sp>
        <p:nvSpPr>
          <p:cNvPr id="15" name="Title 4"/>
          <p:cNvSpPr txBox="1">
            <a:spLocks/>
          </p:cNvSpPr>
          <p:nvPr/>
        </p:nvSpPr>
        <p:spPr>
          <a:xfrm>
            <a:off x="-1" y="82161"/>
            <a:ext cx="8811491" cy="776875"/>
          </a:xfrm>
          <a:prstGeom prst="rect">
            <a:avLst/>
          </a:prstGeom>
        </p:spPr>
        <p:txBody>
          <a:bodyPr vert="horz" lIns="91440" tIns="45720" rIns="91440" bIns="45720" rtlCol="0" anchor="ctr">
            <a:normAutofit lnSpcReduction="10000"/>
          </a:bodyPr>
          <a:lstStyle>
            <a:lvl1pPr algn="l" defTabSz="914400" rtl="0" eaLnBrk="1" latinLnBrk="0" hangingPunct="1">
              <a:spcBef>
                <a:spcPct val="0"/>
              </a:spcBef>
              <a:buNone/>
              <a:defRPr sz="1600" b="0" i="1" kern="1200">
                <a:solidFill>
                  <a:srgbClr val="6D6E71"/>
                </a:solidFill>
                <a:latin typeface="Verdana" panose="020B0604030504040204" pitchFamily="34" charset="0"/>
                <a:ea typeface="Verdana" panose="020B0604030504040204" pitchFamily="34" charset="0"/>
                <a:cs typeface="Verdana" panose="020B0604030504040204" pitchFamily="34" charset="0"/>
              </a:defRPr>
            </a:lvl1pPr>
          </a:lstStyle>
          <a:p>
            <a:r>
              <a:rPr lang="en-GB" i="0" dirty="0"/>
              <a:t>Communicating clearly comes first in terms of importance for a code administrator, with having industry expert knowledge and the quality of the governance service delivery team the other key priorities</a:t>
            </a:r>
          </a:p>
        </p:txBody>
      </p:sp>
      <p:sp>
        <p:nvSpPr>
          <p:cNvPr id="16" name="TextBox 15"/>
          <p:cNvSpPr txBox="1"/>
          <p:nvPr/>
        </p:nvSpPr>
        <p:spPr>
          <a:xfrm>
            <a:off x="5076056" y="764704"/>
            <a:ext cx="2880320" cy="307777"/>
          </a:xfrm>
          <a:prstGeom prst="rect">
            <a:avLst/>
          </a:prstGeom>
          <a:solidFill>
            <a:schemeClr val="bg1"/>
          </a:solidFill>
          <a:ln>
            <a:noFill/>
          </a:ln>
        </p:spPr>
        <p:txBody>
          <a:bodyPr wrap="square" rtlCol="0">
            <a:spAutoFit/>
          </a:bodyPr>
          <a:lstStyle/>
          <a:p>
            <a:r>
              <a:rPr lang="en-GB" sz="1400" dirty="0">
                <a:solidFill>
                  <a:srgbClr val="6D6E71"/>
                </a:solidFill>
              </a:rPr>
              <a:t>Code administrator priorities </a:t>
            </a:r>
          </a:p>
        </p:txBody>
      </p:sp>
      <p:sp>
        <p:nvSpPr>
          <p:cNvPr id="3" name="TextBox 2"/>
          <p:cNvSpPr txBox="1"/>
          <p:nvPr/>
        </p:nvSpPr>
        <p:spPr>
          <a:xfrm>
            <a:off x="6477209" y="3511579"/>
            <a:ext cx="2592288" cy="646331"/>
          </a:xfrm>
          <a:prstGeom prst="rect">
            <a:avLst/>
          </a:prstGeom>
          <a:noFill/>
        </p:spPr>
        <p:txBody>
          <a:bodyPr wrap="square" rtlCol="0">
            <a:spAutoFit/>
          </a:bodyPr>
          <a:lstStyle/>
          <a:p>
            <a:r>
              <a:rPr lang="en-GB" sz="1200" dirty="0">
                <a:solidFill>
                  <a:srgbClr val="6D6E71"/>
                </a:solidFill>
              </a:rPr>
              <a:t>These three key areas of importance are areas where EL is performing well</a:t>
            </a:r>
          </a:p>
        </p:txBody>
      </p:sp>
      <p:sp>
        <p:nvSpPr>
          <p:cNvPr id="4" name="Oval 3"/>
          <p:cNvSpPr/>
          <p:nvPr/>
        </p:nvSpPr>
        <p:spPr>
          <a:xfrm>
            <a:off x="8164195" y="5018769"/>
            <a:ext cx="647295" cy="615100"/>
          </a:xfrm>
          <a:prstGeom prst="ellipse">
            <a:avLst/>
          </a:prstGeom>
          <a:solidFill>
            <a:schemeClr val="tx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prstClr val="white"/>
                </a:solidFill>
              </a:rPr>
              <a:t>7.6</a:t>
            </a:r>
          </a:p>
        </p:txBody>
      </p:sp>
      <p:sp>
        <p:nvSpPr>
          <p:cNvPr id="19" name="Oval 18"/>
          <p:cNvSpPr/>
          <p:nvPr/>
        </p:nvSpPr>
        <p:spPr>
          <a:xfrm>
            <a:off x="8143450" y="4294970"/>
            <a:ext cx="647295" cy="615100"/>
          </a:xfrm>
          <a:prstGeom prst="ellipse">
            <a:avLst/>
          </a:prstGeom>
          <a:solidFill>
            <a:schemeClr val="tx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prstClr val="white"/>
                </a:solidFill>
              </a:rPr>
              <a:t>7.4</a:t>
            </a:r>
          </a:p>
        </p:txBody>
      </p:sp>
      <p:sp>
        <p:nvSpPr>
          <p:cNvPr id="20" name="Oval 19"/>
          <p:cNvSpPr/>
          <p:nvPr/>
        </p:nvSpPr>
        <p:spPr>
          <a:xfrm>
            <a:off x="8155330" y="5820207"/>
            <a:ext cx="647295" cy="615100"/>
          </a:xfrm>
          <a:prstGeom prst="ellipse">
            <a:avLst/>
          </a:prstGeom>
          <a:solidFill>
            <a:schemeClr val="tx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solidFill>
                  <a:prstClr val="white"/>
                </a:solidFill>
              </a:rPr>
              <a:t>7.8</a:t>
            </a:r>
          </a:p>
        </p:txBody>
      </p:sp>
      <p:sp>
        <p:nvSpPr>
          <p:cNvPr id="9" name="Down Arrow 8"/>
          <p:cNvSpPr/>
          <p:nvPr/>
        </p:nvSpPr>
        <p:spPr>
          <a:xfrm>
            <a:off x="7220393" y="2504048"/>
            <a:ext cx="658986" cy="648072"/>
          </a:xfrm>
          <a:prstGeom prst="downArrow">
            <a:avLst/>
          </a:prstGeom>
          <a:solidFill>
            <a:schemeClr val="tx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1" name="TextBox 20"/>
          <p:cNvSpPr txBox="1"/>
          <p:nvPr/>
        </p:nvSpPr>
        <p:spPr>
          <a:xfrm>
            <a:off x="6438043" y="4371688"/>
            <a:ext cx="1607876" cy="461665"/>
          </a:xfrm>
          <a:prstGeom prst="rect">
            <a:avLst/>
          </a:prstGeom>
          <a:noFill/>
        </p:spPr>
        <p:txBody>
          <a:bodyPr wrap="square" rtlCol="0">
            <a:spAutoFit/>
          </a:bodyPr>
          <a:lstStyle/>
          <a:p>
            <a:r>
              <a:rPr lang="en-GB" sz="1200" dirty="0">
                <a:solidFill>
                  <a:srgbClr val="6D6E71"/>
                </a:solidFill>
              </a:rPr>
              <a:t>Communicating clearly</a:t>
            </a:r>
          </a:p>
        </p:txBody>
      </p:sp>
      <p:sp>
        <p:nvSpPr>
          <p:cNvPr id="22" name="TextBox 21"/>
          <p:cNvSpPr txBox="1"/>
          <p:nvPr/>
        </p:nvSpPr>
        <p:spPr>
          <a:xfrm>
            <a:off x="6438043" y="5095486"/>
            <a:ext cx="1607876" cy="461665"/>
          </a:xfrm>
          <a:prstGeom prst="rect">
            <a:avLst/>
          </a:prstGeom>
          <a:noFill/>
        </p:spPr>
        <p:txBody>
          <a:bodyPr wrap="square" rtlCol="0">
            <a:spAutoFit/>
          </a:bodyPr>
          <a:lstStyle/>
          <a:p>
            <a:r>
              <a:rPr lang="en-GB" sz="1200" dirty="0">
                <a:solidFill>
                  <a:srgbClr val="6D6E71"/>
                </a:solidFill>
              </a:rPr>
              <a:t>Having industry expert knowledge</a:t>
            </a:r>
          </a:p>
        </p:txBody>
      </p:sp>
      <p:sp>
        <p:nvSpPr>
          <p:cNvPr id="23" name="TextBox 22"/>
          <p:cNvSpPr txBox="1"/>
          <p:nvPr/>
        </p:nvSpPr>
        <p:spPr>
          <a:xfrm>
            <a:off x="6416455" y="5635992"/>
            <a:ext cx="1607876" cy="830997"/>
          </a:xfrm>
          <a:prstGeom prst="rect">
            <a:avLst/>
          </a:prstGeom>
          <a:noFill/>
        </p:spPr>
        <p:txBody>
          <a:bodyPr wrap="square" rtlCol="0">
            <a:spAutoFit/>
          </a:bodyPr>
          <a:lstStyle/>
          <a:p>
            <a:r>
              <a:rPr lang="en-GB" sz="1200" dirty="0">
                <a:solidFill>
                  <a:srgbClr val="6D6E71"/>
                </a:solidFill>
              </a:rPr>
              <a:t>The quality of their governance service delivery team</a:t>
            </a:r>
          </a:p>
        </p:txBody>
      </p:sp>
      <p:sp>
        <p:nvSpPr>
          <p:cNvPr id="26" name="Rectangle 25"/>
          <p:cNvSpPr/>
          <p:nvPr/>
        </p:nvSpPr>
        <p:spPr>
          <a:xfrm>
            <a:off x="3347864" y="1072481"/>
            <a:ext cx="3672408" cy="988367"/>
          </a:xfrm>
          <a:prstGeom prst="rect">
            <a:avLst/>
          </a:prstGeom>
          <a:solidFill>
            <a:srgbClr val="FF0090"/>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u="sng" dirty="0">
                <a:solidFill>
                  <a:prstClr val="white"/>
                </a:solidFill>
              </a:rPr>
              <a:t>Top three qualities for 2015</a:t>
            </a:r>
          </a:p>
          <a:p>
            <a:pPr marL="342900" indent="-342900">
              <a:buFont typeface="+mj-lt"/>
              <a:buAutoNum type="arabicPeriod"/>
            </a:pPr>
            <a:r>
              <a:rPr lang="en-GB" sz="1400" dirty="0">
                <a:solidFill>
                  <a:prstClr val="white"/>
                </a:solidFill>
              </a:rPr>
              <a:t>Communicating clearly</a:t>
            </a:r>
          </a:p>
          <a:p>
            <a:pPr marL="342900" indent="-342900">
              <a:buFont typeface="+mj-lt"/>
              <a:buAutoNum type="arabicPeriod"/>
            </a:pPr>
            <a:r>
              <a:rPr lang="en-GB" sz="1400" dirty="0">
                <a:solidFill>
                  <a:prstClr val="white"/>
                </a:solidFill>
              </a:rPr>
              <a:t>Being responsive</a:t>
            </a:r>
          </a:p>
          <a:p>
            <a:pPr marL="342900" indent="-342900">
              <a:buFont typeface="+mj-lt"/>
              <a:buAutoNum type="arabicPeriod"/>
            </a:pPr>
            <a:r>
              <a:rPr lang="en-GB" sz="1400" dirty="0">
                <a:solidFill>
                  <a:prstClr val="white"/>
                </a:solidFill>
              </a:rPr>
              <a:t>Overall professionalism </a:t>
            </a:r>
          </a:p>
        </p:txBody>
      </p:sp>
    </p:spTree>
    <p:extLst>
      <p:ext uri="{BB962C8B-B14F-4D97-AF65-F5344CB8AC3E}">
        <p14:creationId xmlns:p14="http://schemas.microsoft.com/office/powerpoint/2010/main" val="19821146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49" y="-2"/>
            <a:ext cx="9157649"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A4C18273-3B06-4AC5-BD96-A00D2AA2E2E6}" type="slidenum">
              <a:rPr lang="en-GB" smtClean="0"/>
              <a:pPr/>
              <a:t>47</a:t>
            </a:fld>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3648" y="2552918"/>
            <a:ext cx="7654696" cy="2460258"/>
          </a:xfrm>
          <a:prstGeom prst="rect">
            <a:avLst/>
          </a:prstGeom>
        </p:spPr>
      </p:pic>
      <p:sp>
        <p:nvSpPr>
          <p:cNvPr id="14" name="Rectangle 31"/>
          <p:cNvSpPr>
            <a:spLocks noChangeArrowheads="1"/>
          </p:cNvSpPr>
          <p:nvPr/>
        </p:nvSpPr>
        <p:spPr bwMode="auto">
          <a:xfrm>
            <a:off x="142921" y="2636913"/>
            <a:ext cx="4478493" cy="230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lIns="0" tIns="0" rIns="0" bIns="0" anchor="ctr"/>
          <a:lstStyle>
            <a:lvl1pPr defTabSz="966788" eaLnBrk="0" hangingPunct="0">
              <a:tabLst>
                <a:tab pos="474663" algn="l"/>
              </a:tabLst>
              <a:defRPr>
                <a:solidFill>
                  <a:schemeClr val="tx1"/>
                </a:solidFill>
                <a:latin typeface="Arial" charset="0"/>
              </a:defRPr>
            </a:lvl1pPr>
            <a:lvl2pPr marL="742950" indent="-285750" defTabSz="966788" eaLnBrk="0" hangingPunct="0">
              <a:tabLst>
                <a:tab pos="474663" algn="l"/>
              </a:tabLst>
              <a:defRPr>
                <a:solidFill>
                  <a:schemeClr val="tx1"/>
                </a:solidFill>
                <a:latin typeface="Arial" charset="0"/>
              </a:defRPr>
            </a:lvl2pPr>
            <a:lvl3pPr marL="1143000" indent="-228600" defTabSz="966788" eaLnBrk="0" hangingPunct="0">
              <a:tabLst>
                <a:tab pos="474663" algn="l"/>
              </a:tabLst>
              <a:defRPr>
                <a:solidFill>
                  <a:schemeClr val="tx1"/>
                </a:solidFill>
                <a:latin typeface="Arial" charset="0"/>
              </a:defRPr>
            </a:lvl3pPr>
            <a:lvl4pPr marL="1600200" indent="-228600" defTabSz="966788" eaLnBrk="0" hangingPunct="0">
              <a:tabLst>
                <a:tab pos="474663" algn="l"/>
              </a:tabLst>
              <a:defRPr>
                <a:solidFill>
                  <a:schemeClr val="tx1"/>
                </a:solidFill>
                <a:latin typeface="Arial" charset="0"/>
              </a:defRPr>
            </a:lvl4pPr>
            <a:lvl5pPr marL="2057400" indent="-228600" defTabSz="966788" eaLnBrk="0" hangingPunct="0">
              <a:tabLst>
                <a:tab pos="474663" algn="l"/>
              </a:tabLst>
              <a:defRPr>
                <a:solidFill>
                  <a:schemeClr val="tx1"/>
                </a:solidFill>
                <a:latin typeface="Arial" charset="0"/>
              </a:defRPr>
            </a:lvl5pPr>
            <a:lvl6pPr marL="2514600" indent="-228600" defTabSz="966788" eaLnBrk="0" fontAlgn="base" hangingPunct="0">
              <a:spcBef>
                <a:spcPct val="0"/>
              </a:spcBef>
              <a:spcAft>
                <a:spcPct val="0"/>
              </a:spcAft>
              <a:tabLst>
                <a:tab pos="474663" algn="l"/>
              </a:tabLst>
              <a:defRPr>
                <a:solidFill>
                  <a:schemeClr val="tx1"/>
                </a:solidFill>
                <a:latin typeface="Arial" charset="0"/>
              </a:defRPr>
            </a:lvl6pPr>
            <a:lvl7pPr marL="2971800" indent="-228600" defTabSz="966788" eaLnBrk="0" fontAlgn="base" hangingPunct="0">
              <a:spcBef>
                <a:spcPct val="0"/>
              </a:spcBef>
              <a:spcAft>
                <a:spcPct val="0"/>
              </a:spcAft>
              <a:tabLst>
                <a:tab pos="474663" algn="l"/>
              </a:tabLst>
              <a:defRPr>
                <a:solidFill>
                  <a:schemeClr val="tx1"/>
                </a:solidFill>
                <a:latin typeface="Arial" charset="0"/>
              </a:defRPr>
            </a:lvl7pPr>
            <a:lvl8pPr marL="3429000" indent="-228600" defTabSz="966788" eaLnBrk="0" fontAlgn="base" hangingPunct="0">
              <a:spcBef>
                <a:spcPct val="0"/>
              </a:spcBef>
              <a:spcAft>
                <a:spcPct val="0"/>
              </a:spcAft>
              <a:tabLst>
                <a:tab pos="474663" algn="l"/>
              </a:tabLst>
              <a:defRPr>
                <a:solidFill>
                  <a:schemeClr val="tx1"/>
                </a:solidFill>
                <a:latin typeface="Arial" charset="0"/>
              </a:defRPr>
            </a:lvl8pPr>
            <a:lvl9pPr marL="3886200" indent="-228600" defTabSz="966788" eaLnBrk="0" fontAlgn="base" hangingPunct="0">
              <a:spcBef>
                <a:spcPct val="0"/>
              </a:spcBef>
              <a:spcAft>
                <a:spcPct val="0"/>
              </a:spcAft>
              <a:tabLst>
                <a:tab pos="474663" algn="l"/>
              </a:tabLst>
              <a:defRPr>
                <a:solidFill>
                  <a:schemeClr val="tx1"/>
                </a:solidFill>
                <a:latin typeface="Arial" charset="0"/>
              </a:defRPr>
            </a:lvl9pPr>
          </a:lstStyle>
          <a:p>
            <a:pPr eaLnBrk="1" hangingPunct="1">
              <a:lnSpc>
                <a:spcPct val="110000"/>
              </a:lnSpc>
              <a:spcBef>
                <a:spcPct val="20000"/>
              </a:spcBef>
              <a:buClr>
                <a:srgbClr val="000840"/>
              </a:buClr>
            </a:pPr>
            <a: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t>Additional services</a:t>
            </a:r>
            <a:br>
              <a:rPr lang="en-GB" alt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br>
            <a:endParaRPr lang="en-GB" altLang="en-US" sz="2000" i="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7500262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p:cNvSpPr/>
          <p:nvPr/>
        </p:nvSpPr>
        <p:spPr>
          <a:xfrm>
            <a:off x="0" y="5007609"/>
            <a:ext cx="4414115" cy="1604170"/>
          </a:xfrm>
          <a:prstGeom prst="rect">
            <a:avLst/>
          </a:prstGeom>
          <a:gradFill flip="none" rotWithShape="1">
            <a:gsLst>
              <a:gs pos="18000">
                <a:schemeClr val="accent1">
                  <a:lumMod val="20000"/>
                  <a:lumOff val="80000"/>
                </a:schemeClr>
              </a:gs>
              <a:gs pos="100000">
                <a:srgbClr val="FF21A0">
                  <a:shade val="100000"/>
                  <a:satMod val="115000"/>
                  <a:alpha val="0"/>
                </a:srgbClr>
              </a:gs>
            </a:gsLst>
            <a:lin ang="600000" scaled="0"/>
            <a:tileRect/>
          </a:gra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Rectangle 38"/>
          <p:cNvSpPr/>
          <p:nvPr/>
        </p:nvSpPr>
        <p:spPr>
          <a:xfrm>
            <a:off x="4381995" y="5007610"/>
            <a:ext cx="4762005" cy="1604170"/>
          </a:xfrm>
          <a:prstGeom prst="rect">
            <a:avLst/>
          </a:prstGeom>
          <a:gradFill flip="none" rotWithShape="1">
            <a:gsLst>
              <a:gs pos="25000">
                <a:schemeClr val="accent1">
                  <a:lumMod val="20000"/>
                  <a:lumOff val="80000"/>
                </a:schemeClr>
              </a:gs>
              <a:gs pos="100000">
                <a:srgbClr val="FF21A0">
                  <a:shade val="100000"/>
                  <a:satMod val="115000"/>
                  <a:alpha val="0"/>
                </a:srgbClr>
              </a:gs>
            </a:gsLst>
            <a:path path="circle">
              <a:fillToRect l="100000" t="100000"/>
            </a:path>
            <a:tileRect r="-100000" b="-100000"/>
          </a:gra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Slide Number Placeholder 2"/>
          <p:cNvSpPr>
            <a:spLocks noGrp="1"/>
          </p:cNvSpPr>
          <p:nvPr>
            <p:ph type="sldNum" sz="quarter" idx="4"/>
          </p:nvPr>
        </p:nvSpPr>
        <p:spPr/>
        <p:txBody>
          <a:bodyPr/>
          <a:lstStyle/>
          <a:p>
            <a:fld id="{A4C18273-3B06-4AC5-BD96-A00D2AA2E2E6}" type="slidenum">
              <a:rPr lang="en-GB" smtClean="0"/>
              <a:pPr/>
              <a:t>48</a:t>
            </a:fld>
            <a:endParaRPr lang="en-GB" dirty="0"/>
          </a:p>
        </p:txBody>
      </p:sp>
      <p:sp>
        <p:nvSpPr>
          <p:cNvPr id="7" name="Title 1"/>
          <p:cNvSpPr txBox="1">
            <a:spLocks/>
          </p:cNvSpPr>
          <p:nvPr/>
        </p:nvSpPr>
        <p:spPr>
          <a:xfrm>
            <a:off x="46318" y="-63023"/>
            <a:ext cx="9081694" cy="9087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GB" sz="1600" dirty="0">
                <a:solidFill>
                  <a:srgbClr val="6D6E71"/>
                </a:solidFill>
                <a:ea typeface="Verdana" panose="020B0604030504040204" pitchFamily="34" charset="0"/>
                <a:cs typeface="Verdana" panose="020B0604030504040204" pitchFamily="34" charset="0"/>
              </a:rPr>
              <a:t>Proactively seeking to solve industry issues is the additional service with most interest followed by greater ownership of issues / projects and technical analysis of CPs </a:t>
            </a:r>
          </a:p>
        </p:txBody>
      </p:sp>
      <p:sp>
        <p:nvSpPr>
          <p:cNvPr id="11" name="TextBox 10"/>
          <p:cNvSpPr txBox="1"/>
          <p:nvPr/>
        </p:nvSpPr>
        <p:spPr>
          <a:xfrm>
            <a:off x="5724127" y="5452655"/>
            <a:ext cx="2602281" cy="830997"/>
          </a:xfrm>
          <a:prstGeom prst="rect">
            <a:avLst/>
          </a:prstGeom>
          <a:noFill/>
        </p:spPr>
        <p:txBody>
          <a:bodyPr wrap="square" rtlCol="0">
            <a:spAutoFit/>
          </a:bodyPr>
          <a:lstStyle/>
          <a:p>
            <a:r>
              <a:rPr lang="en-GB" sz="1200" dirty="0">
                <a:solidFill>
                  <a:srgbClr val="6D6E71"/>
                </a:solidFill>
              </a:rPr>
              <a:t>*Other: clearer links for meeting papers, knowledge share, change proposals in number order</a:t>
            </a:r>
          </a:p>
        </p:txBody>
      </p:sp>
      <p:sp>
        <p:nvSpPr>
          <p:cNvPr id="14" name="TextBox 13"/>
          <p:cNvSpPr txBox="1"/>
          <p:nvPr/>
        </p:nvSpPr>
        <p:spPr>
          <a:xfrm>
            <a:off x="0" y="1135778"/>
            <a:ext cx="2843808" cy="349006"/>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Interest in additional services</a:t>
            </a:r>
          </a:p>
        </p:txBody>
      </p:sp>
      <p:sp>
        <p:nvSpPr>
          <p:cNvPr id="15" name="TextBox 14"/>
          <p:cNvSpPr txBox="1"/>
          <p:nvPr/>
        </p:nvSpPr>
        <p:spPr>
          <a:xfrm>
            <a:off x="5580112" y="764705"/>
            <a:ext cx="2304256" cy="307777"/>
          </a:xfrm>
          <a:prstGeom prst="rect">
            <a:avLst/>
          </a:prstGeom>
          <a:solidFill>
            <a:schemeClr val="bg1"/>
          </a:solidFill>
          <a:ln>
            <a:noFill/>
          </a:ln>
        </p:spPr>
        <p:txBody>
          <a:bodyPr wrap="square" rtlCol="0">
            <a:spAutoFit/>
          </a:bodyPr>
          <a:lstStyle/>
          <a:p>
            <a:pPr algn="ctr"/>
            <a:r>
              <a:rPr lang="en-GB" sz="1400" dirty="0">
                <a:solidFill>
                  <a:srgbClr val="6D6E71"/>
                </a:solidFill>
              </a:rPr>
              <a:t>Additional Services</a:t>
            </a:r>
          </a:p>
        </p:txBody>
      </p:sp>
      <p:sp>
        <p:nvSpPr>
          <p:cNvPr id="25" name="TextBox 24"/>
          <p:cNvSpPr txBox="1"/>
          <p:nvPr/>
        </p:nvSpPr>
        <p:spPr>
          <a:xfrm>
            <a:off x="7227012" y="6611779"/>
            <a:ext cx="2376264" cy="246221"/>
          </a:xfrm>
          <a:prstGeom prst="rect">
            <a:avLst/>
          </a:prstGeom>
          <a:noFill/>
        </p:spPr>
        <p:txBody>
          <a:bodyPr wrap="square" rtlCol="0">
            <a:spAutoFit/>
          </a:bodyPr>
          <a:lstStyle/>
          <a:p>
            <a:r>
              <a:rPr lang="en-GB" sz="1000" dirty="0">
                <a:solidFill>
                  <a:srgbClr val="6D6E71">
                    <a:lumMod val="75000"/>
                  </a:srgbClr>
                </a:solidFill>
              </a:rPr>
              <a:t>*new additional service</a:t>
            </a:r>
          </a:p>
        </p:txBody>
      </p:sp>
      <p:sp>
        <p:nvSpPr>
          <p:cNvPr id="26" name="Right Arrow 25"/>
          <p:cNvSpPr/>
          <p:nvPr/>
        </p:nvSpPr>
        <p:spPr>
          <a:xfrm rot="16200000">
            <a:off x="7119001" y="2701520"/>
            <a:ext cx="2592288" cy="734879"/>
          </a:xfrm>
          <a:prstGeom prst="rightArrow">
            <a:avLst/>
          </a:prstGeom>
          <a:solidFill>
            <a:schemeClr val="accent1">
              <a:lumMod val="20000"/>
              <a:lumOff val="8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6" name="Chart 5"/>
          <p:cNvGraphicFramePr/>
          <p:nvPr>
            <p:extLst/>
          </p:nvPr>
        </p:nvGraphicFramePr>
        <p:xfrm>
          <a:off x="179513" y="1772816"/>
          <a:ext cx="7596336" cy="2964371"/>
        </p:xfrm>
        <a:graphic>
          <a:graphicData uri="http://schemas.openxmlformats.org/drawingml/2006/chart">
            <c:chart xmlns:c="http://schemas.openxmlformats.org/drawingml/2006/chart" xmlns:r="http://schemas.openxmlformats.org/officeDocument/2006/relationships" r:id="rId3"/>
          </a:graphicData>
        </a:graphic>
      </p:graphicFrame>
      <p:sp>
        <p:nvSpPr>
          <p:cNvPr id="41" name="TextBox 40"/>
          <p:cNvSpPr txBox="1"/>
          <p:nvPr/>
        </p:nvSpPr>
        <p:spPr>
          <a:xfrm>
            <a:off x="368134" y="5452656"/>
            <a:ext cx="4007811" cy="830997"/>
          </a:xfrm>
          <a:prstGeom prst="rect">
            <a:avLst/>
          </a:prstGeom>
          <a:noFill/>
        </p:spPr>
        <p:txBody>
          <a:bodyPr wrap="square" rtlCol="0">
            <a:spAutoFit/>
          </a:bodyPr>
          <a:lstStyle/>
          <a:p>
            <a:pPr algn="ctr"/>
            <a:r>
              <a:rPr lang="en-GB" sz="1600" dirty="0">
                <a:solidFill>
                  <a:srgbClr val="6D6E71"/>
                </a:solidFill>
              </a:rPr>
              <a:t>Overall an increase in appetite for additional services can be seen across the board</a:t>
            </a:r>
          </a:p>
        </p:txBody>
      </p:sp>
      <p:pic>
        <p:nvPicPr>
          <p:cNvPr id="3075" name="Picture 3" descr="P:\RESEARCH\RESOURCES\Icons\Circle\PINK\Circled-pen-PIN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3382" y="5013487"/>
            <a:ext cx="4234602" cy="16041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68134" y="3743974"/>
            <a:ext cx="510298" cy="261610"/>
          </a:xfrm>
          <a:prstGeom prst="rect">
            <a:avLst/>
          </a:prstGeom>
          <a:solidFill>
            <a:schemeClr val="bg1"/>
          </a:solidFill>
        </p:spPr>
        <p:txBody>
          <a:bodyPr wrap="square" rtlCol="0">
            <a:spAutoFit/>
          </a:bodyPr>
          <a:lstStyle/>
          <a:p>
            <a:r>
              <a:rPr lang="en-GB" sz="1100" dirty="0"/>
              <a:t>N/A</a:t>
            </a:r>
          </a:p>
        </p:txBody>
      </p:sp>
    </p:spTree>
    <p:extLst>
      <p:ext uri="{BB962C8B-B14F-4D97-AF65-F5344CB8AC3E}">
        <p14:creationId xmlns:p14="http://schemas.microsoft.com/office/powerpoint/2010/main" val="3529213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6265714" y="3024440"/>
            <a:ext cx="707673" cy="253916"/>
          </a:xfrm>
          <a:prstGeom prst="rect">
            <a:avLst/>
          </a:prstGeom>
          <a:noFill/>
        </p:spPr>
        <p:txBody>
          <a:bodyPr wrap="square" rtlCol="0">
            <a:spAutoFit/>
          </a:bodyPr>
          <a:lstStyle/>
          <a:p>
            <a:r>
              <a:rPr lang="en-GB" sz="1050" b="1" dirty="0">
                <a:solidFill>
                  <a:prstClr val="white"/>
                </a:solidFill>
              </a:rPr>
              <a:t>38%</a:t>
            </a:r>
          </a:p>
        </p:txBody>
      </p:sp>
      <p:sp>
        <p:nvSpPr>
          <p:cNvPr id="40" name="TextBox 39"/>
          <p:cNvSpPr txBox="1"/>
          <p:nvPr/>
        </p:nvSpPr>
        <p:spPr>
          <a:xfrm>
            <a:off x="5760828" y="3961712"/>
            <a:ext cx="460003" cy="230832"/>
          </a:xfrm>
          <a:prstGeom prst="rect">
            <a:avLst/>
          </a:prstGeom>
          <a:noFill/>
        </p:spPr>
        <p:txBody>
          <a:bodyPr wrap="square" rtlCol="0">
            <a:spAutoFit/>
          </a:bodyPr>
          <a:lstStyle/>
          <a:p>
            <a:r>
              <a:rPr lang="en-GB" sz="900" dirty="0">
                <a:solidFill>
                  <a:prstClr val="white"/>
                </a:solidFill>
              </a:rPr>
              <a:t>DTS</a:t>
            </a:r>
          </a:p>
        </p:txBody>
      </p:sp>
      <p:sp>
        <p:nvSpPr>
          <p:cNvPr id="41" name="TextBox 40"/>
          <p:cNvSpPr txBox="1"/>
          <p:nvPr/>
        </p:nvSpPr>
        <p:spPr>
          <a:xfrm>
            <a:off x="6281956" y="3769868"/>
            <a:ext cx="460003" cy="230832"/>
          </a:xfrm>
          <a:prstGeom prst="rect">
            <a:avLst/>
          </a:prstGeom>
          <a:noFill/>
        </p:spPr>
        <p:txBody>
          <a:bodyPr wrap="square" rtlCol="0">
            <a:spAutoFit/>
          </a:bodyPr>
          <a:lstStyle/>
          <a:p>
            <a:pPr algn="ctr"/>
            <a:r>
              <a:rPr lang="en-GB" sz="900" dirty="0">
                <a:solidFill>
                  <a:prstClr val="white"/>
                </a:solidFill>
              </a:rPr>
              <a:t>GS</a:t>
            </a:r>
          </a:p>
        </p:txBody>
      </p:sp>
      <p:sp>
        <p:nvSpPr>
          <p:cNvPr id="42" name="TextBox 41"/>
          <p:cNvSpPr txBox="1"/>
          <p:nvPr/>
        </p:nvSpPr>
        <p:spPr>
          <a:xfrm>
            <a:off x="5715403" y="4092939"/>
            <a:ext cx="707673" cy="253916"/>
          </a:xfrm>
          <a:prstGeom prst="rect">
            <a:avLst/>
          </a:prstGeom>
          <a:noFill/>
        </p:spPr>
        <p:txBody>
          <a:bodyPr wrap="square" rtlCol="0">
            <a:spAutoFit/>
          </a:bodyPr>
          <a:lstStyle/>
          <a:p>
            <a:r>
              <a:rPr lang="en-GB" sz="1050" b="1" dirty="0">
                <a:solidFill>
                  <a:prstClr val="white"/>
                </a:solidFill>
              </a:rPr>
              <a:t>53%</a:t>
            </a:r>
          </a:p>
        </p:txBody>
      </p:sp>
      <p:sp>
        <p:nvSpPr>
          <p:cNvPr id="43" name="TextBox 42"/>
          <p:cNvSpPr txBox="1"/>
          <p:nvPr/>
        </p:nvSpPr>
        <p:spPr>
          <a:xfrm>
            <a:off x="6286721" y="3904451"/>
            <a:ext cx="707673" cy="253916"/>
          </a:xfrm>
          <a:prstGeom prst="rect">
            <a:avLst/>
          </a:prstGeom>
          <a:noFill/>
        </p:spPr>
        <p:txBody>
          <a:bodyPr wrap="square" rtlCol="0">
            <a:spAutoFit/>
          </a:bodyPr>
          <a:lstStyle/>
          <a:p>
            <a:r>
              <a:rPr lang="en-GB" sz="1050" b="1" dirty="0">
                <a:solidFill>
                  <a:prstClr val="white"/>
                </a:solidFill>
              </a:rPr>
              <a:t>62%</a:t>
            </a:r>
          </a:p>
        </p:txBody>
      </p:sp>
      <p:sp>
        <p:nvSpPr>
          <p:cNvPr id="34" name="TextBox 33"/>
          <p:cNvSpPr txBox="1"/>
          <p:nvPr/>
        </p:nvSpPr>
        <p:spPr>
          <a:xfrm>
            <a:off x="0" y="1207786"/>
            <a:ext cx="3779912" cy="349006"/>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Willingness to pay for additional services</a:t>
            </a:r>
          </a:p>
        </p:txBody>
      </p:sp>
      <p:sp>
        <p:nvSpPr>
          <p:cNvPr id="19" name="Title 1"/>
          <p:cNvSpPr txBox="1">
            <a:spLocks/>
          </p:cNvSpPr>
          <p:nvPr/>
        </p:nvSpPr>
        <p:spPr>
          <a:xfrm>
            <a:off x="46318" y="-63023"/>
            <a:ext cx="8994571" cy="9087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GB" sz="1600" dirty="0">
                <a:solidFill>
                  <a:srgbClr val="6D6E71"/>
                </a:solidFill>
                <a:ea typeface="Verdana" panose="020B0604030504040204" pitchFamily="34" charset="0"/>
                <a:cs typeface="Verdana" panose="020B0604030504040204" pitchFamily="34" charset="0"/>
              </a:rPr>
              <a:t>Just under half of those interested in technical analysis of CPs, proactively seeking to solve industry issues and greater ownership of issues / projects would consider paying more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3584" y="800099"/>
            <a:ext cx="1653094" cy="1653094"/>
          </a:xfrm>
          <a:prstGeom prst="rect">
            <a:avLst/>
          </a:prstGeom>
        </p:spPr>
      </p:pic>
      <p:sp>
        <p:nvSpPr>
          <p:cNvPr id="14" name="TextBox 13"/>
          <p:cNvSpPr txBox="1"/>
          <p:nvPr/>
        </p:nvSpPr>
        <p:spPr>
          <a:xfrm>
            <a:off x="4932040" y="764704"/>
            <a:ext cx="3024336" cy="307777"/>
          </a:xfrm>
          <a:prstGeom prst="rect">
            <a:avLst/>
          </a:prstGeom>
          <a:solidFill>
            <a:schemeClr val="bg1"/>
          </a:solidFill>
          <a:ln>
            <a:noFill/>
          </a:ln>
        </p:spPr>
        <p:txBody>
          <a:bodyPr wrap="square" rtlCol="0">
            <a:spAutoFit/>
          </a:bodyPr>
          <a:lstStyle/>
          <a:p>
            <a:r>
              <a:rPr lang="en-GB" sz="1400" dirty="0">
                <a:solidFill>
                  <a:srgbClr val="6D6E71"/>
                </a:solidFill>
              </a:rPr>
              <a:t>Willingness to pay for services </a:t>
            </a:r>
          </a:p>
        </p:txBody>
      </p:sp>
      <p:graphicFrame>
        <p:nvGraphicFramePr>
          <p:cNvPr id="3" name="Chart 2"/>
          <p:cNvGraphicFramePr/>
          <p:nvPr>
            <p:extLst/>
          </p:nvPr>
        </p:nvGraphicFramePr>
        <p:xfrm>
          <a:off x="73002" y="2060848"/>
          <a:ext cx="9070998" cy="4318007"/>
        </p:xfrm>
        <a:graphic>
          <a:graphicData uri="http://schemas.openxmlformats.org/drawingml/2006/chart">
            <c:chart xmlns:c="http://schemas.openxmlformats.org/drawingml/2006/chart" xmlns:r="http://schemas.openxmlformats.org/officeDocument/2006/relationships" r:id="rId4"/>
          </a:graphicData>
        </a:graphic>
      </p:graphicFrame>
      <p:sp>
        <p:nvSpPr>
          <p:cNvPr id="16" name="Slide Number Placeholder 7"/>
          <p:cNvSpPr>
            <a:spLocks noGrp="1"/>
          </p:cNvSpPr>
          <p:nvPr>
            <p:ph type="sldNum" sz="quarter" idx="4"/>
          </p:nvPr>
        </p:nvSpPr>
        <p:spPr>
          <a:xfrm>
            <a:off x="-27693" y="6594813"/>
            <a:ext cx="1043608" cy="246221"/>
          </a:xfrm>
        </p:spPr>
        <p:txBody>
          <a:bodyPr/>
          <a:lstStyle/>
          <a:p>
            <a:fld id="{A4C18273-3B06-4AC5-BD96-A00D2AA2E2E6}" type="slidenum">
              <a:rPr lang="en-GB" smtClean="0"/>
              <a:pPr/>
              <a:t>49</a:t>
            </a:fld>
            <a:endParaRPr lang="en-GB" dirty="0"/>
          </a:p>
        </p:txBody>
      </p:sp>
    </p:spTree>
    <p:extLst>
      <p:ext uri="{BB962C8B-B14F-4D97-AF65-F5344CB8AC3E}">
        <p14:creationId xmlns:p14="http://schemas.microsoft.com/office/powerpoint/2010/main" val="3558230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A4C18273-3B06-4AC5-BD96-A00D2AA2E2E6}" type="slidenum">
              <a:rPr lang="en-GB" smtClean="0"/>
              <a:pPr/>
              <a:t>5</a:t>
            </a:fld>
            <a:endParaRPr lang="en-GB" dirty="0"/>
          </a:p>
        </p:txBody>
      </p:sp>
      <p:pic>
        <p:nvPicPr>
          <p:cNvPr id="7" name="Picture 6" descr="Untitled-42 copy-.png"/>
          <p:cNvPicPr>
            <a:picLocks noChangeAspect="1"/>
          </p:cNvPicPr>
          <p:nvPr/>
        </p:nvPicPr>
        <p:blipFill rotWithShape="1">
          <a:blip r:embed="rId3" cstate="print">
            <a:extLst>
              <a:ext uri="{28A0092B-C50C-407E-A947-70E740481C1C}">
                <a14:useLocalDpi xmlns:a14="http://schemas.microsoft.com/office/drawing/2010/main" val="0"/>
              </a:ext>
            </a:extLst>
          </a:blip>
          <a:srcRect r="36634"/>
          <a:stretch/>
        </p:blipFill>
        <p:spPr>
          <a:xfrm>
            <a:off x="-1" y="764411"/>
            <a:ext cx="9144001" cy="2088525"/>
          </a:xfrm>
          <a:prstGeom prst="rect">
            <a:avLst/>
          </a:prstGeom>
        </p:spPr>
      </p:pic>
      <p:sp>
        <p:nvSpPr>
          <p:cNvPr id="8" name="Rectangle 7"/>
          <p:cNvSpPr/>
          <p:nvPr/>
        </p:nvSpPr>
        <p:spPr>
          <a:xfrm>
            <a:off x="540686" y="1220267"/>
            <a:ext cx="4175330" cy="1169551"/>
          </a:xfrm>
          <a:prstGeom prst="rect">
            <a:avLst/>
          </a:prstGeom>
        </p:spPr>
        <p:txBody>
          <a:bodyPr wrap="square">
            <a:spAutoFit/>
          </a:bodyPr>
          <a:lstStyle/>
          <a:p>
            <a:pPr algn="ctr"/>
            <a:r>
              <a:rPr lang="en-GB" sz="1400" dirty="0">
                <a:solidFill>
                  <a:srgbClr val="6D6E71"/>
                </a:solidFill>
                <a:ea typeface="Verdana" panose="020B0604030504040204" pitchFamily="34" charset="0"/>
                <a:cs typeface="Verdana" panose="020B0604030504040204" pitchFamily="34" charset="0"/>
              </a:rPr>
              <a:t>1. </a:t>
            </a:r>
            <a:r>
              <a:rPr lang="en-GB" sz="1400" dirty="0">
                <a:solidFill>
                  <a:srgbClr val="6D6E71"/>
                </a:solidFill>
              </a:rPr>
              <a:t>Customers scoring 8+ (out of 10) for overall satisfaction has seen a marked increased amongst DTS customers (+14). Customers rating value for money highly has remained consistent</a:t>
            </a:r>
          </a:p>
        </p:txBody>
      </p:sp>
      <p:sp>
        <p:nvSpPr>
          <p:cNvPr id="15" name="TextBox 14"/>
          <p:cNvSpPr txBox="1"/>
          <p:nvPr/>
        </p:nvSpPr>
        <p:spPr>
          <a:xfrm>
            <a:off x="4716016" y="1268760"/>
            <a:ext cx="4248472" cy="954107"/>
          </a:xfrm>
          <a:prstGeom prst="rect">
            <a:avLst/>
          </a:prstGeom>
          <a:noFill/>
        </p:spPr>
        <p:txBody>
          <a:bodyPr wrap="square" rtlCol="0">
            <a:spAutoFit/>
          </a:bodyPr>
          <a:lstStyle/>
          <a:p>
            <a:pPr algn="ctr"/>
            <a:r>
              <a:rPr lang="en-GB" sz="1400" dirty="0">
                <a:solidFill>
                  <a:srgbClr val="6D6E71"/>
                </a:solidFill>
                <a:ea typeface="Verdana" panose="020B0604030504040204" pitchFamily="34" charset="0"/>
                <a:cs typeface="Verdana" panose="020B0604030504040204" pitchFamily="34" charset="0"/>
              </a:rPr>
              <a:t>2. Although satisfaction levels are high, overall satisfaction with ElectraLink and satisfaction with DTS is lower for Big Six customers</a:t>
            </a:r>
          </a:p>
        </p:txBody>
      </p:sp>
      <p:pic>
        <p:nvPicPr>
          <p:cNvPr id="17" name="Picture 16" descr="Untitled-42 copy--.png"/>
          <p:cNvPicPr>
            <a:picLocks noChangeAspect="1"/>
          </p:cNvPicPr>
          <p:nvPr/>
        </p:nvPicPr>
        <p:blipFill rotWithShape="1">
          <a:blip r:embed="rId4" cstate="print">
            <a:extLst>
              <a:ext uri="{28A0092B-C50C-407E-A947-70E740481C1C}">
                <a14:useLocalDpi xmlns:a14="http://schemas.microsoft.com/office/drawing/2010/main" val="0"/>
              </a:ext>
            </a:extLst>
          </a:blip>
          <a:srcRect r="24805"/>
          <a:stretch/>
        </p:blipFill>
        <p:spPr>
          <a:xfrm>
            <a:off x="-1" y="4221088"/>
            <a:ext cx="9144001" cy="2414448"/>
          </a:xfrm>
          <a:prstGeom prst="rect">
            <a:avLst/>
          </a:prstGeom>
        </p:spPr>
      </p:pic>
      <p:pic>
        <p:nvPicPr>
          <p:cNvPr id="18" name="Picture 17" descr="Untitled-42 copy-.png"/>
          <p:cNvPicPr>
            <a:picLocks noChangeAspect="1"/>
          </p:cNvPicPr>
          <p:nvPr/>
        </p:nvPicPr>
        <p:blipFill rotWithShape="1">
          <a:blip r:embed="rId3" cstate="print">
            <a:extLst>
              <a:ext uri="{28A0092B-C50C-407E-A947-70E740481C1C}">
                <a14:useLocalDpi xmlns:a14="http://schemas.microsoft.com/office/drawing/2010/main" val="0"/>
              </a:ext>
            </a:extLst>
          </a:blip>
          <a:srcRect r="36634"/>
          <a:stretch/>
        </p:blipFill>
        <p:spPr>
          <a:xfrm>
            <a:off x="-1" y="2420595"/>
            <a:ext cx="9144001" cy="2088525"/>
          </a:xfrm>
          <a:prstGeom prst="rect">
            <a:avLst/>
          </a:prstGeom>
        </p:spPr>
      </p:pic>
      <p:sp>
        <p:nvSpPr>
          <p:cNvPr id="19" name="Rectangle 18"/>
          <p:cNvSpPr/>
          <p:nvPr/>
        </p:nvSpPr>
        <p:spPr>
          <a:xfrm>
            <a:off x="540686" y="2852936"/>
            <a:ext cx="3971634" cy="1169551"/>
          </a:xfrm>
          <a:prstGeom prst="rect">
            <a:avLst/>
          </a:prstGeom>
        </p:spPr>
        <p:txBody>
          <a:bodyPr wrap="square">
            <a:spAutoFit/>
          </a:bodyPr>
          <a:lstStyle/>
          <a:p>
            <a:pPr algn="ctr">
              <a:spcBef>
                <a:spcPts val="600"/>
              </a:spcBef>
              <a:spcAft>
                <a:spcPts val="600"/>
              </a:spcAft>
            </a:pPr>
            <a:r>
              <a:rPr lang="en-GB" sz="1400" dirty="0">
                <a:solidFill>
                  <a:srgbClr val="6D6E71"/>
                </a:solidFill>
                <a:ea typeface="Verdana" panose="020B0604030504040204" pitchFamily="34" charset="0"/>
                <a:cs typeface="Verdana" panose="020B0604030504040204" pitchFamily="34" charset="0"/>
              </a:rPr>
              <a:t>3. </a:t>
            </a:r>
            <a:r>
              <a:rPr lang="en-GB" sz="1400" dirty="0" err="1">
                <a:solidFill>
                  <a:srgbClr val="6D6E71"/>
                </a:solidFill>
              </a:rPr>
              <a:t>ElectraLink</a:t>
            </a:r>
            <a:r>
              <a:rPr lang="en-GB" sz="1400" dirty="0">
                <a:solidFill>
                  <a:srgbClr val="6D6E71"/>
                </a:solidFill>
              </a:rPr>
              <a:t> scores highest in terms of the overall professionalism and technical competence. ElectraLink performs less well for innovation and being forward thinking</a:t>
            </a:r>
            <a:endParaRPr lang="en-GB" sz="1400" dirty="0">
              <a:solidFill>
                <a:srgbClr val="6D6E71"/>
              </a:solidFill>
              <a:ea typeface="Verdana" panose="020B0604030504040204" pitchFamily="34" charset="0"/>
              <a:cs typeface="Verdana" panose="020B0604030504040204" pitchFamily="34" charset="0"/>
            </a:endParaRPr>
          </a:p>
        </p:txBody>
      </p:sp>
      <p:sp>
        <p:nvSpPr>
          <p:cNvPr id="20" name="TextBox 19"/>
          <p:cNvSpPr txBox="1"/>
          <p:nvPr/>
        </p:nvSpPr>
        <p:spPr>
          <a:xfrm>
            <a:off x="4716016" y="2852936"/>
            <a:ext cx="4410236" cy="1908215"/>
          </a:xfrm>
          <a:prstGeom prst="rect">
            <a:avLst/>
          </a:prstGeom>
          <a:noFill/>
        </p:spPr>
        <p:txBody>
          <a:bodyPr wrap="square" rtlCol="0">
            <a:spAutoFit/>
          </a:bodyPr>
          <a:lstStyle/>
          <a:p>
            <a:pPr algn="ctr">
              <a:spcBef>
                <a:spcPts val="600"/>
              </a:spcBef>
              <a:spcAft>
                <a:spcPts val="600"/>
              </a:spcAft>
            </a:pPr>
            <a:r>
              <a:rPr lang="en-GB" sz="1400" dirty="0">
                <a:ea typeface="Verdana" panose="020B0604030504040204" pitchFamily="34" charset="0"/>
                <a:cs typeface="Verdana" panose="020B0604030504040204" pitchFamily="34" charset="0"/>
              </a:rPr>
              <a:t>4. Satisfaction with specific areas of the services is high. Around three quarters rate management of the DTS, the Gateway connection and helpdesks as good. All DTS web tools are rated highly by those using them</a:t>
            </a:r>
          </a:p>
          <a:p>
            <a:pPr algn="ctr">
              <a:spcBef>
                <a:spcPts val="600"/>
              </a:spcBef>
              <a:spcAft>
                <a:spcPts val="600"/>
              </a:spcAft>
            </a:pPr>
            <a:endParaRPr lang="en-GB" sz="1400" dirty="0">
              <a:ea typeface="Verdana" panose="020B0604030504040204" pitchFamily="34" charset="0"/>
              <a:cs typeface="Verdana" panose="020B0604030504040204" pitchFamily="34" charset="0"/>
            </a:endParaRPr>
          </a:p>
          <a:p>
            <a:pPr algn="ctr">
              <a:spcBef>
                <a:spcPts val="600"/>
              </a:spcBef>
              <a:spcAft>
                <a:spcPts val="600"/>
              </a:spcAft>
            </a:pPr>
            <a:r>
              <a:rPr lang="en-GB" sz="1400" dirty="0">
                <a:ea typeface="Verdana" panose="020B0604030504040204" pitchFamily="34" charset="0"/>
                <a:cs typeface="Verdana" panose="020B0604030504040204" pitchFamily="34" charset="0"/>
              </a:rPr>
              <a:t>  </a:t>
            </a:r>
          </a:p>
        </p:txBody>
      </p:sp>
      <p:sp>
        <p:nvSpPr>
          <p:cNvPr id="21" name="Rectangle 20"/>
          <p:cNvSpPr/>
          <p:nvPr/>
        </p:nvSpPr>
        <p:spPr>
          <a:xfrm>
            <a:off x="494111" y="4773416"/>
            <a:ext cx="4018209" cy="1384995"/>
          </a:xfrm>
          <a:prstGeom prst="rect">
            <a:avLst/>
          </a:prstGeom>
        </p:spPr>
        <p:txBody>
          <a:bodyPr wrap="square">
            <a:spAutoFit/>
          </a:bodyPr>
          <a:lstStyle/>
          <a:p>
            <a:pPr algn="ctr">
              <a:spcBef>
                <a:spcPts val="600"/>
              </a:spcBef>
              <a:spcAft>
                <a:spcPts val="600"/>
              </a:spcAft>
            </a:pPr>
            <a:r>
              <a:rPr lang="en-GB" sz="1400" dirty="0">
                <a:solidFill>
                  <a:srgbClr val="6D6E71"/>
                </a:solidFill>
                <a:ea typeface="Verdana" panose="020B0604030504040204" pitchFamily="34" charset="0"/>
                <a:cs typeface="Verdana" panose="020B0604030504040204" pitchFamily="34" charset="0"/>
              </a:rPr>
              <a:t>5. </a:t>
            </a:r>
            <a:r>
              <a:rPr lang="en-GB" sz="1400" dirty="0">
                <a:solidFill>
                  <a:srgbClr val="6D6E71"/>
                </a:solidFill>
              </a:rPr>
              <a:t>Although more than half are aware of the training available, uptake is low. Face to face training has been accessed by just over a fifth. Only a third of customers are aware that traffic charges have dropped and hub capacity has increased</a:t>
            </a:r>
            <a:endParaRPr lang="en-GB" sz="1400" dirty="0">
              <a:solidFill>
                <a:srgbClr val="6D6E71"/>
              </a:solidFill>
              <a:ea typeface="Verdana" panose="020B0604030504040204" pitchFamily="34" charset="0"/>
              <a:cs typeface="Verdana" panose="020B0604030504040204" pitchFamily="34" charset="0"/>
            </a:endParaRPr>
          </a:p>
        </p:txBody>
      </p:sp>
      <p:sp>
        <p:nvSpPr>
          <p:cNvPr id="3" name="Rectangle 2"/>
          <p:cNvSpPr/>
          <p:nvPr/>
        </p:nvSpPr>
        <p:spPr>
          <a:xfrm>
            <a:off x="4716016" y="4657823"/>
            <a:ext cx="4410236" cy="1600438"/>
          </a:xfrm>
          <a:prstGeom prst="rect">
            <a:avLst/>
          </a:prstGeom>
        </p:spPr>
        <p:txBody>
          <a:bodyPr wrap="square">
            <a:spAutoFit/>
          </a:bodyPr>
          <a:lstStyle/>
          <a:p>
            <a:pPr algn="ctr">
              <a:spcBef>
                <a:spcPts val="600"/>
              </a:spcBef>
              <a:spcAft>
                <a:spcPts val="600"/>
              </a:spcAft>
            </a:pPr>
            <a:r>
              <a:rPr lang="en-GB" sz="1400" dirty="0">
                <a:solidFill>
                  <a:srgbClr val="6D6E71"/>
                </a:solidFill>
                <a:ea typeface="Verdana" panose="020B0604030504040204" pitchFamily="34" charset="0"/>
                <a:cs typeface="Verdana" panose="020B0604030504040204" pitchFamily="34" charset="0"/>
              </a:rPr>
              <a:t>6. </a:t>
            </a:r>
            <a:r>
              <a:rPr lang="en-GB" sz="1400" dirty="0">
                <a:solidFill>
                  <a:srgbClr val="6D6E71"/>
                </a:solidFill>
              </a:rPr>
              <a:t>Although two fifths are neutral to whether the engagement programme has added value a third of customers agree that it has. Those who have noticed a positive change think there have been improvements in the frequency and type of communication and also improved reporting</a:t>
            </a:r>
            <a:endParaRPr lang="en-GB" sz="1400" dirty="0">
              <a:solidFill>
                <a:srgbClr val="6D6E71"/>
              </a:solidFill>
              <a:ea typeface="Verdana" panose="020B0604030504040204" pitchFamily="34" charset="0"/>
              <a:cs typeface="Verdana" panose="020B0604030504040204" pitchFamily="34" charset="0"/>
            </a:endParaRPr>
          </a:p>
        </p:txBody>
      </p:sp>
      <p:sp>
        <p:nvSpPr>
          <p:cNvPr id="22" name="Title 1"/>
          <p:cNvSpPr txBox="1">
            <a:spLocks/>
          </p:cNvSpPr>
          <p:nvPr/>
        </p:nvSpPr>
        <p:spPr>
          <a:xfrm>
            <a:off x="252536" y="332656"/>
            <a:ext cx="4031432" cy="5486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800" b="1" dirty="0">
                <a:solidFill>
                  <a:prstClr val="white"/>
                </a:solidFill>
                <a:ea typeface="Verdana" panose="020B0604030504040204" pitchFamily="34" charset="0"/>
                <a:cs typeface="Verdana" panose="020B0604030504040204" pitchFamily="34" charset="0"/>
              </a:rPr>
              <a:t>The headlines...</a:t>
            </a:r>
          </a:p>
        </p:txBody>
      </p:sp>
    </p:spTree>
    <p:extLst>
      <p:ext uri="{BB962C8B-B14F-4D97-AF65-F5344CB8AC3E}">
        <p14:creationId xmlns:p14="http://schemas.microsoft.com/office/powerpoint/2010/main" val="36444947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4C18273-3B06-4AC5-BD96-A00D2AA2E2E6}" type="slidenum">
              <a:rPr lang="en-GB" smtClean="0"/>
              <a:pPr/>
              <a:t>50</a:t>
            </a:fld>
            <a:endParaRPr lang="en-GB" dirty="0"/>
          </a:p>
        </p:txBody>
      </p:sp>
      <p:sp>
        <p:nvSpPr>
          <p:cNvPr id="5" name="Title 4"/>
          <p:cNvSpPr>
            <a:spLocks noGrp="1"/>
          </p:cNvSpPr>
          <p:nvPr>
            <p:ph type="title"/>
          </p:nvPr>
        </p:nvSpPr>
        <p:spPr>
          <a:xfrm>
            <a:off x="129671" y="30317"/>
            <a:ext cx="9014329" cy="776875"/>
          </a:xfrm>
        </p:spPr>
        <p:txBody>
          <a:bodyPr>
            <a:noAutofit/>
          </a:bodyPr>
          <a:lstStyle/>
          <a:p>
            <a:r>
              <a:rPr lang="en-GB" i="0" dirty="0"/>
              <a:t>Technical competence  comes top in terms of importance for qualities of a code administrator with a proactive approach believed to be the least important</a:t>
            </a:r>
          </a:p>
        </p:txBody>
      </p:sp>
      <p:sp>
        <p:nvSpPr>
          <p:cNvPr id="6" name="TextBox 5"/>
          <p:cNvSpPr txBox="1"/>
          <p:nvPr/>
        </p:nvSpPr>
        <p:spPr>
          <a:xfrm>
            <a:off x="838" y="1124744"/>
            <a:ext cx="2768910" cy="369332"/>
          </a:xfrm>
          <a:prstGeom prst="rect">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algn="ctr">
              <a:defRPr b="1">
                <a:solidFill>
                  <a:srgbClr val="FF0090"/>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GB" sz="1200" dirty="0">
                <a:solidFill>
                  <a:prstClr val="white"/>
                </a:solidFill>
              </a:rPr>
              <a:t>Qualities of a Code Administrator by importance </a:t>
            </a:r>
          </a:p>
        </p:txBody>
      </p:sp>
      <p:sp>
        <p:nvSpPr>
          <p:cNvPr id="7" name="TextBox 6"/>
          <p:cNvSpPr txBox="1"/>
          <p:nvPr/>
        </p:nvSpPr>
        <p:spPr>
          <a:xfrm>
            <a:off x="5868144" y="735024"/>
            <a:ext cx="2143235" cy="307777"/>
          </a:xfrm>
          <a:prstGeom prst="rect">
            <a:avLst/>
          </a:prstGeom>
          <a:solidFill>
            <a:schemeClr val="bg1"/>
          </a:solidFill>
          <a:ln>
            <a:noFill/>
          </a:ln>
        </p:spPr>
        <p:txBody>
          <a:bodyPr wrap="square" rtlCol="0">
            <a:spAutoFit/>
          </a:bodyPr>
          <a:lstStyle/>
          <a:p>
            <a:pPr algn="ctr"/>
            <a:r>
              <a:rPr lang="en-GB" sz="1400" dirty="0">
                <a:solidFill>
                  <a:srgbClr val="6D6E71"/>
                </a:solidFill>
              </a:rPr>
              <a:t>Code Administrator</a:t>
            </a:r>
          </a:p>
        </p:txBody>
      </p:sp>
      <p:graphicFrame>
        <p:nvGraphicFramePr>
          <p:cNvPr id="3" name="Table 2"/>
          <p:cNvGraphicFramePr>
            <a:graphicFrameLocks noGrp="1"/>
          </p:cNvGraphicFramePr>
          <p:nvPr>
            <p:extLst>
              <p:ext uri="{D42A27DB-BD31-4B8C-83A1-F6EECF244321}">
                <p14:modId xmlns:p14="http://schemas.microsoft.com/office/powerpoint/2010/main" val="4041002881"/>
              </p:ext>
            </p:extLst>
          </p:nvPr>
        </p:nvGraphicFramePr>
        <p:xfrm>
          <a:off x="273132" y="1628800"/>
          <a:ext cx="8259308" cy="4616901"/>
        </p:xfrm>
        <a:graphic>
          <a:graphicData uri="http://schemas.openxmlformats.org/drawingml/2006/table">
            <a:tbl>
              <a:tblPr>
                <a:tableStyleId>{5C22544A-7EE6-4342-B048-85BDC9FD1C3A}</a:tableStyleId>
              </a:tblPr>
              <a:tblGrid>
                <a:gridCol w="1274532">
                  <a:extLst>
                    <a:ext uri="{9D8B030D-6E8A-4147-A177-3AD203B41FA5}">
                      <a16:colId xmlns:a16="http://schemas.microsoft.com/office/drawing/2014/main" val="20000"/>
                    </a:ext>
                  </a:extLst>
                </a:gridCol>
                <a:gridCol w="1151707">
                  <a:extLst>
                    <a:ext uri="{9D8B030D-6E8A-4147-A177-3AD203B41FA5}">
                      <a16:colId xmlns:a16="http://schemas.microsoft.com/office/drawing/2014/main" val="20001"/>
                    </a:ext>
                  </a:extLst>
                </a:gridCol>
                <a:gridCol w="403772">
                  <a:extLst>
                    <a:ext uri="{9D8B030D-6E8A-4147-A177-3AD203B41FA5}">
                      <a16:colId xmlns:a16="http://schemas.microsoft.com/office/drawing/2014/main" val="20002"/>
                    </a:ext>
                  </a:extLst>
                </a:gridCol>
                <a:gridCol w="604761">
                  <a:extLst>
                    <a:ext uri="{9D8B030D-6E8A-4147-A177-3AD203B41FA5}">
                      <a16:colId xmlns:a16="http://schemas.microsoft.com/office/drawing/2014/main" val="20003"/>
                    </a:ext>
                  </a:extLst>
                </a:gridCol>
                <a:gridCol w="1215820">
                  <a:extLst>
                    <a:ext uri="{9D8B030D-6E8A-4147-A177-3AD203B41FA5}">
                      <a16:colId xmlns:a16="http://schemas.microsoft.com/office/drawing/2014/main" val="20004"/>
                    </a:ext>
                  </a:extLst>
                </a:gridCol>
                <a:gridCol w="374932">
                  <a:extLst>
                    <a:ext uri="{9D8B030D-6E8A-4147-A177-3AD203B41FA5}">
                      <a16:colId xmlns:a16="http://schemas.microsoft.com/office/drawing/2014/main" val="20005"/>
                    </a:ext>
                  </a:extLst>
                </a:gridCol>
                <a:gridCol w="378536">
                  <a:extLst>
                    <a:ext uri="{9D8B030D-6E8A-4147-A177-3AD203B41FA5}">
                      <a16:colId xmlns:a16="http://schemas.microsoft.com/office/drawing/2014/main" val="20006"/>
                    </a:ext>
                  </a:extLst>
                </a:gridCol>
                <a:gridCol w="1413203">
                  <a:extLst>
                    <a:ext uri="{9D8B030D-6E8A-4147-A177-3AD203B41FA5}">
                      <a16:colId xmlns:a16="http://schemas.microsoft.com/office/drawing/2014/main" val="20007"/>
                    </a:ext>
                  </a:extLst>
                </a:gridCol>
                <a:gridCol w="432613">
                  <a:extLst>
                    <a:ext uri="{9D8B030D-6E8A-4147-A177-3AD203B41FA5}">
                      <a16:colId xmlns:a16="http://schemas.microsoft.com/office/drawing/2014/main" val="20008"/>
                    </a:ext>
                  </a:extLst>
                </a:gridCol>
                <a:gridCol w="1009432">
                  <a:extLst>
                    <a:ext uri="{9D8B030D-6E8A-4147-A177-3AD203B41FA5}">
                      <a16:colId xmlns:a16="http://schemas.microsoft.com/office/drawing/2014/main" val="20009"/>
                    </a:ext>
                  </a:extLst>
                </a:gridCol>
              </a:tblGrid>
              <a:tr h="372702">
                <a:tc>
                  <a:txBody>
                    <a:bodyPr/>
                    <a:lstStyle/>
                    <a:p>
                      <a:pPr algn="l" fontAlgn="b"/>
                      <a:r>
                        <a:rPr lang="en-GB" sz="1100" u="none" strike="noStrike" dirty="0">
                          <a:effectLst/>
                        </a:rPr>
                        <a:t>Attributes </a:t>
                      </a:r>
                      <a:endParaRPr lang="en-GB" sz="1100" b="0" i="0" u="none" strike="noStrike" dirty="0">
                        <a:solidFill>
                          <a:srgbClr val="000000"/>
                        </a:solidFill>
                        <a:effectLst/>
                        <a:latin typeface="Calibri"/>
                      </a:endParaRPr>
                    </a:p>
                  </a:txBody>
                  <a:tcPr marL="9525" marR="9525" marT="9525" marB="0" anchor="b">
                    <a:solidFill>
                      <a:schemeClr val="accent2">
                        <a:lumMod val="40000"/>
                        <a:lumOff val="60000"/>
                      </a:schemeClr>
                    </a:solidFill>
                  </a:tcPr>
                </a:tc>
                <a:tc>
                  <a:txBody>
                    <a:bodyPr/>
                    <a:lstStyle/>
                    <a:p>
                      <a:pPr algn="l" fontAlgn="b"/>
                      <a:r>
                        <a:rPr lang="en-GB" sz="1100" u="none" strike="noStrike">
                          <a:effectLst/>
                        </a:rPr>
                        <a:t>1st most important</a:t>
                      </a:r>
                      <a:endParaRPr lang="en-GB" sz="1100" b="0" i="0" u="none" strike="noStrike">
                        <a:solidFill>
                          <a:srgbClr val="000000"/>
                        </a:solidFill>
                        <a:effectLst/>
                        <a:latin typeface="Calibri"/>
                      </a:endParaRPr>
                    </a:p>
                  </a:txBody>
                  <a:tcPr marL="9525" marR="9525" marT="9525" marB="0" anchor="b">
                    <a:solidFill>
                      <a:schemeClr val="accent2">
                        <a:lumMod val="40000"/>
                        <a:lumOff val="60000"/>
                      </a:schemeClr>
                    </a:solidFill>
                  </a:tcPr>
                </a:tc>
                <a:tc>
                  <a:txBody>
                    <a:bodyPr/>
                    <a:lstStyle/>
                    <a:p>
                      <a:pPr algn="l" fontAlgn="b"/>
                      <a:r>
                        <a:rPr lang="en-GB" sz="1100" u="none" strike="noStrike" dirty="0">
                          <a:effectLst/>
                        </a:rPr>
                        <a:t> </a:t>
                      </a:r>
                      <a:endParaRPr lang="en-GB" sz="1100" b="0" i="0" u="none" strike="noStrike" dirty="0">
                        <a:solidFill>
                          <a:srgbClr val="000000"/>
                        </a:solidFill>
                        <a:effectLst/>
                        <a:latin typeface="Calibri"/>
                      </a:endParaRPr>
                    </a:p>
                  </a:txBody>
                  <a:tcPr marL="9525" marR="9525" marT="9525" marB="0" anchor="b">
                    <a:solidFill>
                      <a:schemeClr val="accent2">
                        <a:lumMod val="40000"/>
                        <a:lumOff val="60000"/>
                      </a:schemeClr>
                    </a:solidFill>
                  </a:tcPr>
                </a:tc>
                <a:tc>
                  <a:txBody>
                    <a:bodyPr/>
                    <a:lstStyle/>
                    <a:p>
                      <a:pPr algn="l" fontAlgn="b"/>
                      <a:r>
                        <a:rPr lang="en-GB" sz="1100" u="none" strike="noStrike">
                          <a:effectLst/>
                        </a:rPr>
                        <a:t>x3</a:t>
                      </a:r>
                      <a:endParaRPr lang="en-GB" sz="1100" b="0" i="0" u="none" strike="noStrike">
                        <a:solidFill>
                          <a:srgbClr val="000000"/>
                        </a:solidFill>
                        <a:effectLst/>
                        <a:latin typeface="Calibri"/>
                      </a:endParaRPr>
                    </a:p>
                  </a:txBody>
                  <a:tcPr marL="9525" marR="9525" marT="9525" marB="0" anchor="b">
                    <a:solidFill>
                      <a:schemeClr val="accent2">
                        <a:lumMod val="40000"/>
                        <a:lumOff val="60000"/>
                      </a:schemeClr>
                    </a:solidFill>
                  </a:tcPr>
                </a:tc>
                <a:tc>
                  <a:txBody>
                    <a:bodyPr/>
                    <a:lstStyle/>
                    <a:p>
                      <a:pPr algn="l" fontAlgn="b"/>
                      <a:r>
                        <a:rPr lang="en-GB" sz="1100" u="none" strike="noStrike" dirty="0">
                          <a:effectLst/>
                        </a:rPr>
                        <a:t>2nd most important</a:t>
                      </a:r>
                      <a:endParaRPr lang="en-GB" sz="1100" b="0" i="0" u="none" strike="noStrike" dirty="0">
                        <a:solidFill>
                          <a:srgbClr val="000000"/>
                        </a:solidFill>
                        <a:effectLst/>
                        <a:latin typeface="Calibri"/>
                      </a:endParaRPr>
                    </a:p>
                  </a:txBody>
                  <a:tcPr marL="9525" marR="9525" marT="9525" marB="0" anchor="b">
                    <a:solidFill>
                      <a:schemeClr val="accent2">
                        <a:lumMod val="40000"/>
                        <a:lumOff val="60000"/>
                      </a:schemeClr>
                    </a:solidFill>
                  </a:tcPr>
                </a:tc>
                <a:tc>
                  <a:txBody>
                    <a:bodyPr/>
                    <a:lstStyle/>
                    <a:p>
                      <a:pPr algn="l" fontAlgn="b"/>
                      <a:r>
                        <a:rPr lang="en-GB" sz="1100" u="none" strike="noStrike" dirty="0">
                          <a:effectLst/>
                        </a:rPr>
                        <a:t> </a:t>
                      </a:r>
                      <a:endParaRPr lang="en-GB" sz="1100" b="0" i="0" u="none" strike="noStrike" dirty="0">
                        <a:solidFill>
                          <a:srgbClr val="000000"/>
                        </a:solidFill>
                        <a:effectLst/>
                        <a:latin typeface="Calibri"/>
                      </a:endParaRPr>
                    </a:p>
                  </a:txBody>
                  <a:tcPr marL="9525" marR="9525" marT="9525" marB="0" anchor="b">
                    <a:solidFill>
                      <a:schemeClr val="accent2">
                        <a:lumMod val="40000"/>
                        <a:lumOff val="60000"/>
                      </a:schemeClr>
                    </a:solidFill>
                  </a:tcPr>
                </a:tc>
                <a:tc>
                  <a:txBody>
                    <a:bodyPr/>
                    <a:lstStyle/>
                    <a:p>
                      <a:pPr algn="l" fontAlgn="b"/>
                      <a:r>
                        <a:rPr lang="en-GB" sz="1100" u="none" strike="noStrike">
                          <a:effectLst/>
                        </a:rPr>
                        <a:t>x2</a:t>
                      </a:r>
                      <a:endParaRPr lang="en-GB" sz="1100" b="0" i="0" u="none" strike="noStrike">
                        <a:solidFill>
                          <a:srgbClr val="000000"/>
                        </a:solidFill>
                        <a:effectLst/>
                        <a:latin typeface="Calibri"/>
                      </a:endParaRPr>
                    </a:p>
                  </a:txBody>
                  <a:tcPr marL="9525" marR="9525" marT="9525" marB="0" anchor="b">
                    <a:solidFill>
                      <a:schemeClr val="accent2">
                        <a:lumMod val="40000"/>
                        <a:lumOff val="60000"/>
                      </a:schemeClr>
                    </a:solidFill>
                  </a:tcPr>
                </a:tc>
                <a:tc>
                  <a:txBody>
                    <a:bodyPr/>
                    <a:lstStyle/>
                    <a:p>
                      <a:pPr algn="l" fontAlgn="b"/>
                      <a:r>
                        <a:rPr lang="en-GB" sz="1100" u="none" strike="noStrike" dirty="0">
                          <a:effectLst/>
                        </a:rPr>
                        <a:t>3rd most important </a:t>
                      </a:r>
                      <a:endParaRPr lang="en-GB" sz="1100" b="0" i="0" u="none" strike="noStrike" dirty="0">
                        <a:solidFill>
                          <a:srgbClr val="000000"/>
                        </a:solidFill>
                        <a:effectLst/>
                        <a:latin typeface="Calibri"/>
                      </a:endParaRPr>
                    </a:p>
                  </a:txBody>
                  <a:tcPr marL="9525" marR="9525" marT="9525" marB="0" anchor="b">
                    <a:solidFill>
                      <a:schemeClr val="accent2">
                        <a:lumMod val="40000"/>
                        <a:lumOff val="60000"/>
                      </a:schemeClr>
                    </a:solidFill>
                  </a:tcPr>
                </a:tc>
                <a:tc>
                  <a:txBody>
                    <a:bodyPr/>
                    <a:lstStyle/>
                    <a:p>
                      <a:pPr algn="l" fontAlgn="b"/>
                      <a:r>
                        <a:rPr lang="en-GB" sz="1100" u="none" strike="noStrike" dirty="0">
                          <a:effectLst/>
                        </a:rPr>
                        <a:t>x1</a:t>
                      </a:r>
                      <a:endParaRPr lang="en-GB" sz="1100" b="0" i="0" u="none" strike="noStrike" dirty="0">
                        <a:solidFill>
                          <a:srgbClr val="000000"/>
                        </a:solidFill>
                        <a:effectLst/>
                        <a:latin typeface="Calibri"/>
                      </a:endParaRPr>
                    </a:p>
                  </a:txBody>
                  <a:tcPr marL="9525" marR="9525" marT="9525" marB="0" anchor="b">
                    <a:solidFill>
                      <a:schemeClr val="accent2">
                        <a:lumMod val="40000"/>
                        <a:lumOff val="60000"/>
                      </a:schemeClr>
                    </a:solidFill>
                  </a:tcPr>
                </a:tc>
                <a:tc>
                  <a:txBody>
                    <a:bodyPr/>
                    <a:lstStyle/>
                    <a:p>
                      <a:pPr algn="l" fontAlgn="b"/>
                      <a:r>
                        <a:rPr lang="en-GB" sz="1100" u="none" strike="noStrike" dirty="0">
                          <a:effectLst/>
                        </a:rPr>
                        <a:t>Overall Score</a:t>
                      </a:r>
                      <a:endParaRPr lang="en-GB" sz="1100" b="0" i="0" u="none" strike="noStrike" dirty="0">
                        <a:solidFill>
                          <a:srgbClr val="000000"/>
                        </a:solidFill>
                        <a:effectLst/>
                        <a:latin typeface="Calibri"/>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10000"/>
                  </a:ext>
                </a:extLst>
              </a:tr>
              <a:tr h="372702">
                <a:tc>
                  <a:txBody>
                    <a:bodyPr/>
                    <a:lstStyle/>
                    <a:p>
                      <a:pPr algn="l" fontAlgn="b"/>
                      <a:r>
                        <a:rPr lang="en-GB" sz="1100" u="none" strike="noStrike" dirty="0">
                          <a:effectLst/>
                        </a:rPr>
                        <a:t>Technical competence</a:t>
                      </a:r>
                      <a:endParaRPr lang="en-GB" sz="1100" b="0" i="0" u="none" strike="noStrike" dirty="0">
                        <a:solidFill>
                          <a:srgbClr val="000000"/>
                        </a:solidFill>
                        <a:effectLst/>
                        <a:latin typeface="Calibri"/>
                      </a:endParaRPr>
                    </a:p>
                  </a:txBody>
                  <a:tcPr marL="9525" marR="9525" marT="9525" marB="0" anchor="b">
                    <a:solidFill>
                      <a:schemeClr val="accent2">
                        <a:lumMod val="20000"/>
                        <a:lumOff val="80000"/>
                      </a:schemeClr>
                    </a:solidFill>
                  </a:tcPr>
                </a:tc>
                <a:tc>
                  <a:txBody>
                    <a:bodyPr/>
                    <a:lstStyle/>
                    <a:p>
                      <a:pPr algn="r" fontAlgn="b"/>
                      <a:r>
                        <a:rPr lang="en-GB" sz="1100" u="none" strike="noStrike" dirty="0">
                          <a:solidFill>
                            <a:schemeClr val="tx1"/>
                          </a:solidFill>
                          <a:effectLst/>
                          <a:latin typeface="+mn-lt"/>
                        </a:rPr>
                        <a:t>45%</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b="0" i="0" u="none" strike="noStrike" dirty="0">
                          <a:solidFill>
                            <a:schemeClr val="tx1"/>
                          </a:solidFill>
                          <a:effectLst/>
                          <a:latin typeface="+mn-lt"/>
                        </a:rPr>
                        <a:t>27</a:t>
                      </a:r>
                    </a:p>
                  </a:txBody>
                  <a:tcPr marL="9525" marR="9525" marT="9525" marB="0" anchor="b">
                    <a:solidFill>
                      <a:schemeClr val="accent4">
                        <a:lumMod val="20000"/>
                        <a:lumOff val="80000"/>
                      </a:schemeClr>
                    </a:solidFill>
                  </a:tcPr>
                </a:tc>
                <a:tc>
                  <a:txBody>
                    <a:bodyPr/>
                    <a:lstStyle/>
                    <a:p>
                      <a:pPr algn="r" fontAlgn="b"/>
                      <a:r>
                        <a:rPr lang="en-GB" sz="1100" b="0" i="0" u="none" strike="noStrike" dirty="0">
                          <a:solidFill>
                            <a:schemeClr val="tx1"/>
                          </a:solidFill>
                          <a:effectLst/>
                          <a:latin typeface="+mn-lt"/>
                        </a:rPr>
                        <a:t>81</a:t>
                      </a: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13%</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b="0" i="0" u="none" strike="noStrike" dirty="0">
                          <a:solidFill>
                            <a:schemeClr val="tx1"/>
                          </a:solidFill>
                          <a:effectLst/>
                          <a:latin typeface="+mn-lt"/>
                        </a:rPr>
                        <a:t>8</a:t>
                      </a:r>
                    </a:p>
                  </a:txBody>
                  <a:tcPr marL="9525" marR="9525" marT="9525" marB="0" anchor="b">
                    <a:solidFill>
                      <a:schemeClr val="accent4">
                        <a:lumMod val="20000"/>
                        <a:lumOff val="80000"/>
                      </a:schemeClr>
                    </a:solidFill>
                  </a:tcPr>
                </a:tc>
                <a:tc>
                  <a:txBody>
                    <a:bodyPr/>
                    <a:lstStyle/>
                    <a:p>
                      <a:pPr algn="r" fontAlgn="b"/>
                      <a:r>
                        <a:rPr lang="en-GB" sz="1100" b="0" i="0" u="none" strike="noStrike" dirty="0">
                          <a:solidFill>
                            <a:schemeClr val="tx1"/>
                          </a:solidFill>
                          <a:effectLst/>
                          <a:latin typeface="+mn-lt"/>
                        </a:rPr>
                        <a:t>16</a:t>
                      </a: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3%</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2</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b="0" i="0" u="none" strike="noStrike" dirty="0">
                          <a:solidFill>
                            <a:schemeClr val="tx1"/>
                          </a:solidFill>
                          <a:effectLst/>
                          <a:latin typeface="+mn-lt"/>
                        </a:rPr>
                        <a:t>99</a:t>
                      </a:r>
                    </a:p>
                  </a:txBody>
                  <a:tcPr marL="9525" marR="9525" marT="9525" marB="0" anchor="b">
                    <a:solidFill>
                      <a:schemeClr val="accent4">
                        <a:lumMod val="20000"/>
                        <a:lumOff val="80000"/>
                      </a:schemeClr>
                    </a:solidFill>
                  </a:tcPr>
                </a:tc>
                <a:extLst>
                  <a:ext uri="{0D108BD9-81ED-4DB2-BD59-A6C34878D82A}">
                    <a16:rowId xmlns:a16="http://schemas.microsoft.com/office/drawing/2014/main" val="10001"/>
                  </a:ext>
                </a:extLst>
              </a:tr>
              <a:tr h="372702">
                <a:tc>
                  <a:txBody>
                    <a:bodyPr/>
                    <a:lstStyle/>
                    <a:p>
                      <a:pPr algn="l" fontAlgn="b"/>
                      <a:r>
                        <a:rPr lang="en-GB" sz="1100" u="none" strike="noStrike" dirty="0">
                          <a:effectLst/>
                        </a:rPr>
                        <a:t>Understanding</a:t>
                      </a:r>
                      <a:r>
                        <a:rPr lang="en-GB" sz="1100" u="none" strike="noStrike" baseline="0" dirty="0">
                          <a:effectLst/>
                        </a:rPr>
                        <a:t> your business needs</a:t>
                      </a:r>
                      <a:endParaRPr lang="en-GB" sz="1100" b="0" i="0" u="none" strike="noStrike" dirty="0">
                        <a:solidFill>
                          <a:srgbClr val="000000"/>
                        </a:solidFill>
                        <a:effectLst/>
                        <a:latin typeface="Calibri"/>
                      </a:endParaRPr>
                    </a:p>
                  </a:txBody>
                  <a:tcPr marL="9525" marR="9525" marT="9525" marB="0" anchor="b">
                    <a:solidFill>
                      <a:schemeClr val="accent2">
                        <a:lumMod val="20000"/>
                        <a:lumOff val="80000"/>
                      </a:schemeClr>
                    </a:solidFill>
                  </a:tcPr>
                </a:tc>
                <a:tc>
                  <a:txBody>
                    <a:bodyPr/>
                    <a:lstStyle/>
                    <a:p>
                      <a:pPr algn="r" fontAlgn="b"/>
                      <a:r>
                        <a:rPr lang="en-GB" sz="1100" b="0" i="0" u="none" strike="noStrike" dirty="0">
                          <a:solidFill>
                            <a:schemeClr val="tx1"/>
                          </a:solidFill>
                          <a:effectLst/>
                          <a:latin typeface="+mn-lt"/>
                        </a:rPr>
                        <a:t>13%</a:t>
                      </a:r>
                    </a:p>
                  </a:txBody>
                  <a:tcPr marL="9525" marR="9525" marT="9525" marB="0" anchor="b">
                    <a:solidFill>
                      <a:srgbClr val="DDF5FF"/>
                    </a:solidFill>
                  </a:tcPr>
                </a:tc>
                <a:tc>
                  <a:txBody>
                    <a:bodyPr/>
                    <a:lstStyle/>
                    <a:p>
                      <a:pPr algn="r" fontAlgn="b"/>
                      <a:r>
                        <a:rPr lang="en-GB" sz="1100" b="0" i="0" u="none" strike="noStrike" dirty="0">
                          <a:solidFill>
                            <a:schemeClr val="tx1"/>
                          </a:solidFill>
                          <a:effectLst/>
                          <a:latin typeface="+mn-lt"/>
                        </a:rPr>
                        <a:t>8</a:t>
                      </a:r>
                    </a:p>
                  </a:txBody>
                  <a:tcPr marL="9525" marR="9525" marT="9525" marB="0" anchor="b">
                    <a:solidFill>
                      <a:srgbClr val="DDF5FF"/>
                    </a:solidFill>
                  </a:tcPr>
                </a:tc>
                <a:tc>
                  <a:txBody>
                    <a:bodyPr/>
                    <a:lstStyle/>
                    <a:p>
                      <a:pPr algn="r" fontAlgn="b"/>
                      <a:r>
                        <a:rPr lang="en-GB" sz="1100" b="0" i="0" u="none" strike="noStrike" dirty="0">
                          <a:solidFill>
                            <a:schemeClr val="tx1"/>
                          </a:solidFill>
                          <a:effectLst/>
                          <a:latin typeface="+mn-lt"/>
                        </a:rPr>
                        <a:t>24</a:t>
                      </a: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15%</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b="0" i="0" u="none" strike="noStrike" dirty="0">
                          <a:solidFill>
                            <a:schemeClr val="tx1"/>
                          </a:solidFill>
                          <a:effectLst/>
                          <a:latin typeface="+mn-lt"/>
                        </a:rPr>
                        <a:t>9</a:t>
                      </a: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18</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12%</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7</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b="0" i="0" u="none" strike="noStrike" dirty="0">
                          <a:solidFill>
                            <a:schemeClr val="tx1"/>
                          </a:solidFill>
                          <a:effectLst/>
                          <a:latin typeface="+mn-lt"/>
                        </a:rPr>
                        <a:t>49</a:t>
                      </a:r>
                    </a:p>
                  </a:txBody>
                  <a:tcPr marL="9525" marR="9525" marT="9525" marB="0" anchor="b">
                    <a:solidFill>
                      <a:srgbClr val="DDF5FF"/>
                    </a:solidFill>
                  </a:tcPr>
                </a:tc>
                <a:extLst>
                  <a:ext uri="{0D108BD9-81ED-4DB2-BD59-A6C34878D82A}">
                    <a16:rowId xmlns:a16="http://schemas.microsoft.com/office/drawing/2014/main" val="10002"/>
                  </a:ext>
                </a:extLst>
              </a:tr>
              <a:tr h="372702">
                <a:tc>
                  <a:txBody>
                    <a:bodyPr/>
                    <a:lstStyle/>
                    <a:p>
                      <a:pPr algn="l" fontAlgn="b"/>
                      <a:r>
                        <a:rPr lang="en-GB" sz="1100" u="none" strike="noStrike" dirty="0">
                          <a:effectLst/>
                        </a:rPr>
                        <a:t>Being responsive</a:t>
                      </a:r>
                      <a:endParaRPr lang="en-GB" sz="1100" b="0" i="0" u="none" strike="noStrike" dirty="0">
                        <a:solidFill>
                          <a:srgbClr val="000000"/>
                        </a:solidFill>
                        <a:effectLst/>
                        <a:latin typeface="Calibri"/>
                      </a:endParaRPr>
                    </a:p>
                  </a:txBody>
                  <a:tcPr marL="9525" marR="9525" marT="9525" marB="0" anchor="b">
                    <a:solidFill>
                      <a:schemeClr val="accent2">
                        <a:lumMod val="20000"/>
                        <a:lumOff val="80000"/>
                      </a:schemeClr>
                    </a:solidFill>
                  </a:tcPr>
                </a:tc>
                <a:tc>
                  <a:txBody>
                    <a:bodyPr/>
                    <a:lstStyle/>
                    <a:p>
                      <a:pPr algn="r" fontAlgn="b"/>
                      <a:r>
                        <a:rPr lang="en-GB" sz="1100" u="none" strike="noStrike" dirty="0">
                          <a:solidFill>
                            <a:schemeClr val="tx1"/>
                          </a:solidFill>
                          <a:effectLst/>
                          <a:latin typeface="+mn-lt"/>
                        </a:rPr>
                        <a:t>12%</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b="0" i="0" u="none" strike="noStrike" dirty="0">
                          <a:solidFill>
                            <a:schemeClr val="tx1"/>
                          </a:solidFill>
                          <a:effectLst/>
                          <a:latin typeface="+mn-lt"/>
                        </a:rPr>
                        <a:t>7</a:t>
                      </a:r>
                    </a:p>
                  </a:txBody>
                  <a:tcPr marL="9525" marR="9525" marT="9525" marB="0" anchor="b">
                    <a:solidFill>
                      <a:schemeClr val="accent4">
                        <a:lumMod val="20000"/>
                        <a:lumOff val="80000"/>
                      </a:schemeClr>
                    </a:solidFill>
                  </a:tcPr>
                </a:tc>
                <a:tc>
                  <a:txBody>
                    <a:bodyPr/>
                    <a:lstStyle/>
                    <a:p>
                      <a:pPr algn="r" fontAlgn="b"/>
                      <a:r>
                        <a:rPr lang="en-GB" sz="1100" b="0" i="0" u="none" strike="noStrike" dirty="0">
                          <a:solidFill>
                            <a:schemeClr val="tx1"/>
                          </a:solidFill>
                          <a:effectLst/>
                          <a:latin typeface="+mn-lt"/>
                        </a:rPr>
                        <a:t>21</a:t>
                      </a: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17%</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b="0" i="0" u="none" strike="noStrike" dirty="0">
                          <a:solidFill>
                            <a:schemeClr val="tx1"/>
                          </a:solidFill>
                          <a:effectLst/>
                          <a:latin typeface="+mn-lt"/>
                        </a:rPr>
                        <a:t>10</a:t>
                      </a:r>
                    </a:p>
                  </a:txBody>
                  <a:tcPr marL="9525" marR="9525" marT="9525" marB="0" anchor="b">
                    <a:solidFill>
                      <a:schemeClr val="accent4">
                        <a:lumMod val="20000"/>
                        <a:lumOff val="80000"/>
                      </a:schemeClr>
                    </a:solidFill>
                  </a:tcPr>
                </a:tc>
                <a:tc>
                  <a:txBody>
                    <a:bodyPr/>
                    <a:lstStyle/>
                    <a:p>
                      <a:pPr algn="r" fontAlgn="b"/>
                      <a:r>
                        <a:rPr lang="en-GB" sz="1100" b="0" i="0" u="none" strike="noStrike" dirty="0">
                          <a:solidFill>
                            <a:schemeClr val="tx1"/>
                          </a:solidFill>
                          <a:effectLst/>
                          <a:latin typeface="+mn-lt"/>
                        </a:rPr>
                        <a:t>20</a:t>
                      </a: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15%</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9</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b="0" i="0" u="none" strike="noStrike" dirty="0">
                          <a:solidFill>
                            <a:schemeClr val="tx1"/>
                          </a:solidFill>
                          <a:effectLst/>
                          <a:latin typeface="+mn-lt"/>
                        </a:rPr>
                        <a:t>50</a:t>
                      </a:r>
                    </a:p>
                  </a:txBody>
                  <a:tcPr marL="9525" marR="9525" marT="9525" marB="0" anchor="b">
                    <a:solidFill>
                      <a:schemeClr val="accent4">
                        <a:lumMod val="20000"/>
                        <a:lumOff val="80000"/>
                      </a:schemeClr>
                    </a:solidFill>
                  </a:tcPr>
                </a:tc>
                <a:extLst>
                  <a:ext uri="{0D108BD9-81ED-4DB2-BD59-A6C34878D82A}">
                    <a16:rowId xmlns:a16="http://schemas.microsoft.com/office/drawing/2014/main" val="10003"/>
                  </a:ext>
                </a:extLst>
              </a:tr>
              <a:tr h="372702">
                <a:tc>
                  <a:txBody>
                    <a:bodyPr/>
                    <a:lstStyle/>
                    <a:p>
                      <a:pPr algn="l" fontAlgn="b"/>
                      <a:r>
                        <a:rPr lang="en-GB" sz="1100" u="none" strike="noStrike" dirty="0">
                          <a:effectLst/>
                        </a:rPr>
                        <a:t>Being easy to work with</a:t>
                      </a:r>
                      <a:endParaRPr lang="en-GB" sz="1100" b="0" i="0" u="none" strike="noStrike" dirty="0">
                        <a:solidFill>
                          <a:srgbClr val="000000"/>
                        </a:solidFill>
                        <a:effectLst/>
                        <a:latin typeface="Calibri"/>
                      </a:endParaRPr>
                    </a:p>
                  </a:txBody>
                  <a:tcPr marL="9525" marR="9525" marT="9525" marB="0" anchor="b">
                    <a:solidFill>
                      <a:schemeClr val="accent2">
                        <a:lumMod val="20000"/>
                        <a:lumOff val="80000"/>
                      </a:schemeClr>
                    </a:solidFill>
                  </a:tcPr>
                </a:tc>
                <a:tc>
                  <a:txBody>
                    <a:bodyPr/>
                    <a:lstStyle/>
                    <a:p>
                      <a:pPr algn="r" fontAlgn="b"/>
                      <a:r>
                        <a:rPr lang="en-GB" sz="1100" u="none" strike="noStrike" dirty="0">
                          <a:solidFill>
                            <a:schemeClr val="tx1"/>
                          </a:solidFill>
                          <a:effectLst/>
                          <a:latin typeface="+mn-lt"/>
                        </a:rPr>
                        <a:t>7%</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a:solidFill>
                            <a:schemeClr val="tx1"/>
                          </a:solidFill>
                          <a:effectLst/>
                          <a:latin typeface="+mn-lt"/>
                        </a:rPr>
                        <a:t>4</a:t>
                      </a:r>
                      <a:endParaRPr lang="en-GB" sz="1100" b="0" i="0" u="none" strike="noStrike">
                        <a:solidFill>
                          <a:schemeClr val="tx1"/>
                        </a:solidFill>
                        <a:effectLst/>
                        <a:latin typeface="+mn-lt"/>
                      </a:endParaRPr>
                    </a:p>
                  </a:txBody>
                  <a:tcPr marL="9525" marR="9525" marT="9525" marB="0" anchor="b">
                    <a:solidFill>
                      <a:srgbClr val="DDF5FF"/>
                    </a:solidFill>
                  </a:tcPr>
                </a:tc>
                <a:tc>
                  <a:txBody>
                    <a:bodyPr/>
                    <a:lstStyle/>
                    <a:p>
                      <a:pPr algn="r" fontAlgn="b"/>
                      <a:r>
                        <a:rPr lang="en-GB" sz="1100" b="0" i="0" u="none" strike="noStrike" dirty="0">
                          <a:solidFill>
                            <a:schemeClr val="tx1"/>
                          </a:solidFill>
                          <a:effectLst/>
                          <a:latin typeface="+mn-lt"/>
                        </a:rPr>
                        <a:t>12</a:t>
                      </a: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3%</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b="0" i="0" u="none" strike="noStrike" dirty="0">
                          <a:solidFill>
                            <a:schemeClr val="tx1"/>
                          </a:solidFill>
                          <a:effectLst/>
                          <a:latin typeface="+mn-lt"/>
                        </a:rPr>
                        <a:t>2</a:t>
                      </a:r>
                    </a:p>
                  </a:txBody>
                  <a:tcPr marL="9525" marR="9525" marT="9525" marB="0" anchor="b">
                    <a:solidFill>
                      <a:srgbClr val="DDF5FF"/>
                    </a:solidFill>
                  </a:tcPr>
                </a:tc>
                <a:tc>
                  <a:txBody>
                    <a:bodyPr/>
                    <a:lstStyle/>
                    <a:p>
                      <a:pPr algn="r" fontAlgn="b"/>
                      <a:r>
                        <a:rPr lang="en-GB" sz="1100" b="0" i="0" u="none" strike="noStrike" dirty="0">
                          <a:solidFill>
                            <a:schemeClr val="tx1"/>
                          </a:solidFill>
                          <a:effectLst/>
                          <a:latin typeface="+mn-lt"/>
                        </a:rPr>
                        <a:t>4</a:t>
                      </a: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12%</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7</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b="0" i="0" u="none" strike="noStrike" dirty="0">
                          <a:solidFill>
                            <a:schemeClr val="tx1"/>
                          </a:solidFill>
                          <a:effectLst/>
                          <a:latin typeface="+mn-lt"/>
                        </a:rPr>
                        <a:t>23</a:t>
                      </a:r>
                    </a:p>
                  </a:txBody>
                  <a:tcPr marL="9525" marR="9525" marT="9525" marB="0" anchor="b">
                    <a:solidFill>
                      <a:srgbClr val="DDF5FF"/>
                    </a:solidFill>
                  </a:tcPr>
                </a:tc>
                <a:extLst>
                  <a:ext uri="{0D108BD9-81ED-4DB2-BD59-A6C34878D82A}">
                    <a16:rowId xmlns:a16="http://schemas.microsoft.com/office/drawing/2014/main" val="10004"/>
                  </a:ext>
                </a:extLst>
              </a:tr>
              <a:tr h="553905">
                <a:tc>
                  <a:txBody>
                    <a:bodyPr/>
                    <a:lstStyle/>
                    <a:p>
                      <a:pPr algn="l" fontAlgn="b"/>
                      <a:r>
                        <a:rPr lang="en-GB" sz="1100" u="none" strike="noStrike" dirty="0">
                          <a:effectLst/>
                        </a:rPr>
                        <a:t>Value</a:t>
                      </a:r>
                      <a:r>
                        <a:rPr lang="en-GB" sz="1100" u="none" strike="noStrike" baseline="0" dirty="0">
                          <a:effectLst/>
                        </a:rPr>
                        <a:t> for money</a:t>
                      </a:r>
                      <a:endParaRPr lang="en-GB" sz="1100" b="0" i="0" u="none" strike="noStrike" dirty="0">
                        <a:solidFill>
                          <a:srgbClr val="000000"/>
                        </a:solidFill>
                        <a:effectLst/>
                        <a:latin typeface="Calibri"/>
                      </a:endParaRPr>
                    </a:p>
                  </a:txBody>
                  <a:tcPr marL="9525" marR="9525" marT="9525" marB="0" anchor="b">
                    <a:solidFill>
                      <a:schemeClr val="accent2">
                        <a:lumMod val="20000"/>
                        <a:lumOff val="80000"/>
                      </a:schemeClr>
                    </a:solidFill>
                  </a:tcPr>
                </a:tc>
                <a:tc>
                  <a:txBody>
                    <a:bodyPr/>
                    <a:lstStyle/>
                    <a:p>
                      <a:pPr algn="r" fontAlgn="b"/>
                      <a:r>
                        <a:rPr lang="en-GB" sz="1100" u="none" strike="noStrike" dirty="0">
                          <a:solidFill>
                            <a:schemeClr val="tx1"/>
                          </a:solidFill>
                          <a:effectLst/>
                          <a:latin typeface="+mn-lt"/>
                        </a:rPr>
                        <a:t>7%</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4</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12</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17%</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10</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20</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25%</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15</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b="0" i="0" u="none" strike="noStrike" dirty="0">
                          <a:solidFill>
                            <a:schemeClr val="tx1"/>
                          </a:solidFill>
                          <a:effectLst/>
                          <a:latin typeface="+mn-lt"/>
                        </a:rPr>
                        <a:t>47</a:t>
                      </a:r>
                    </a:p>
                  </a:txBody>
                  <a:tcPr marL="9525" marR="9525" marT="9525" marB="0" anchor="b">
                    <a:solidFill>
                      <a:schemeClr val="accent4">
                        <a:lumMod val="20000"/>
                        <a:lumOff val="80000"/>
                      </a:schemeClr>
                    </a:solidFill>
                  </a:tcPr>
                </a:tc>
                <a:extLst>
                  <a:ext uri="{0D108BD9-81ED-4DB2-BD59-A6C34878D82A}">
                    <a16:rowId xmlns:a16="http://schemas.microsoft.com/office/drawing/2014/main" val="10005"/>
                  </a:ext>
                </a:extLst>
              </a:tr>
              <a:tr h="553905">
                <a:tc>
                  <a:txBody>
                    <a:bodyPr/>
                    <a:lstStyle/>
                    <a:p>
                      <a:pPr algn="l" fontAlgn="b"/>
                      <a:r>
                        <a:rPr lang="en-GB" sz="1100" u="none" strike="noStrike" dirty="0">
                          <a:effectLst/>
                        </a:rPr>
                        <a:t>Communicating clearly</a:t>
                      </a:r>
                      <a:endParaRPr lang="en-GB" sz="1100" b="0" i="0" u="none" strike="noStrike" dirty="0">
                        <a:solidFill>
                          <a:srgbClr val="000000"/>
                        </a:solidFill>
                        <a:effectLst/>
                        <a:latin typeface="Calibri"/>
                      </a:endParaRPr>
                    </a:p>
                  </a:txBody>
                  <a:tcPr marL="9525" marR="9525" marT="9525" marB="0" anchor="b">
                    <a:solidFill>
                      <a:schemeClr val="accent2">
                        <a:lumMod val="20000"/>
                        <a:lumOff val="80000"/>
                      </a:schemeClr>
                    </a:solidFill>
                  </a:tcPr>
                </a:tc>
                <a:tc>
                  <a:txBody>
                    <a:bodyPr/>
                    <a:lstStyle/>
                    <a:p>
                      <a:pPr algn="r" fontAlgn="b"/>
                      <a:r>
                        <a:rPr lang="en-GB" sz="1100" u="none" strike="noStrike" dirty="0">
                          <a:solidFill>
                            <a:schemeClr val="tx1"/>
                          </a:solidFill>
                          <a:effectLst/>
                          <a:latin typeface="+mn-lt"/>
                        </a:rPr>
                        <a:t>7%</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4</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12</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10%</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6</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12</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12%</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7</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b="0" i="0" u="none" strike="noStrike" dirty="0">
                          <a:solidFill>
                            <a:schemeClr val="tx1"/>
                          </a:solidFill>
                          <a:effectLst/>
                          <a:latin typeface="+mn-lt"/>
                        </a:rPr>
                        <a:t>31</a:t>
                      </a:r>
                    </a:p>
                  </a:txBody>
                  <a:tcPr marL="9525" marR="9525" marT="9525" marB="0" anchor="b">
                    <a:solidFill>
                      <a:srgbClr val="DDF5FF"/>
                    </a:solidFill>
                  </a:tcPr>
                </a:tc>
                <a:extLst>
                  <a:ext uri="{0D108BD9-81ED-4DB2-BD59-A6C34878D82A}">
                    <a16:rowId xmlns:a16="http://schemas.microsoft.com/office/drawing/2014/main" val="10006"/>
                  </a:ext>
                </a:extLst>
              </a:tr>
              <a:tr h="372702">
                <a:tc>
                  <a:txBody>
                    <a:bodyPr/>
                    <a:lstStyle/>
                    <a:p>
                      <a:pPr algn="l" fontAlgn="b"/>
                      <a:r>
                        <a:rPr lang="en-GB" sz="1100" b="0" i="0" u="none" strike="noStrike" dirty="0">
                          <a:solidFill>
                            <a:schemeClr val="dk1"/>
                          </a:solidFill>
                          <a:effectLst/>
                          <a:latin typeface="+mn-lt"/>
                        </a:rPr>
                        <a:t>Proactive</a:t>
                      </a:r>
                      <a:r>
                        <a:rPr lang="en-GB" sz="1100" b="0" i="0" u="none" strike="noStrike" baseline="0" dirty="0">
                          <a:solidFill>
                            <a:schemeClr val="dk1"/>
                          </a:solidFill>
                          <a:effectLst/>
                          <a:latin typeface="+mn-lt"/>
                        </a:rPr>
                        <a:t> approach</a:t>
                      </a:r>
                      <a:endParaRPr lang="en-GB" sz="1100" b="0" i="0" u="none" strike="noStrike" dirty="0">
                        <a:solidFill>
                          <a:srgbClr val="000000"/>
                        </a:solidFill>
                        <a:effectLst/>
                        <a:latin typeface="Calibri"/>
                      </a:endParaRPr>
                    </a:p>
                  </a:txBody>
                  <a:tcPr marL="9525" marR="9525" marT="9525" marB="0" anchor="b">
                    <a:solidFill>
                      <a:schemeClr val="accent2">
                        <a:lumMod val="20000"/>
                        <a:lumOff val="80000"/>
                      </a:schemeClr>
                    </a:solidFill>
                  </a:tcPr>
                </a:tc>
                <a:tc>
                  <a:txBody>
                    <a:bodyPr/>
                    <a:lstStyle/>
                    <a:p>
                      <a:pPr algn="r" fontAlgn="b"/>
                      <a:r>
                        <a:rPr lang="en-GB" sz="1100" u="none" strike="noStrike" dirty="0">
                          <a:solidFill>
                            <a:schemeClr val="tx1"/>
                          </a:solidFill>
                          <a:effectLst/>
                          <a:latin typeface="+mn-lt"/>
                        </a:rPr>
                        <a:t>5%</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a:solidFill>
                            <a:schemeClr val="tx1"/>
                          </a:solidFill>
                          <a:effectLst/>
                          <a:latin typeface="+mn-lt"/>
                        </a:rPr>
                        <a:t>3</a:t>
                      </a:r>
                      <a:endParaRPr lang="en-GB" sz="1100" b="0" i="0" u="none" strike="noStrike">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b="0" i="0" u="none" strike="noStrike" dirty="0">
                          <a:solidFill>
                            <a:schemeClr val="tx1"/>
                          </a:solidFill>
                          <a:effectLst/>
                          <a:latin typeface="+mn-lt"/>
                        </a:rPr>
                        <a:t>9</a:t>
                      </a: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3%</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2</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4</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8%</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5</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b="0" i="0" u="none" strike="noStrike" dirty="0">
                          <a:solidFill>
                            <a:schemeClr val="tx1"/>
                          </a:solidFill>
                          <a:effectLst/>
                          <a:latin typeface="+mn-lt"/>
                        </a:rPr>
                        <a:t>18</a:t>
                      </a:r>
                    </a:p>
                  </a:txBody>
                  <a:tcPr marL="9525" marR="9525" marT="9525" marB="0" anchor="b">
                    <a:solidFill>
                      <a:schemeClr val="accent4">
                        <a:lumMod val="20000"/>
                        <a:lumOff val="80000"/>
                      </a:schemeClr>
                    </a:solidFill>
                  </a:tcPr>
                </a:tc>
                <a:extLst>
                  <a:ext uri="{0D108BD9-81ED-4DB2-BD59-A6C34878D82A}">
                    <a16:rowId xmlns:a16="http://schemas.microsoft.com/office/drawing/2014/main" val="10007"/>
                  </a:ext>
                </a:extLst>
              </a:tr>
              <a:tr h="372702">
                <a:tc>
                  <a:txBody>
                    <a:bodyPr/>
                    <a:lstStyle/>
                    <a:p>
                      <a:pPr algn="l" fontAlgn="b"/>
                      <a:r>
                        <a:rPr lang="en-GB" sz="1100" u="none" strike="noStrike" dirty="0">
                          <a:effectLst/>
                        </a:rPr>
                        <a:t>Being innovative</a:t>
                      </a:r>
                      <a:endParaRPr lang="en-GB" sz="1100" b="0" i="0" u="none" strike="noStrike" dirty="0">
                        <a:solidFill>
                          <a:srgbClr val="000000"/>
                        </a:solidFill>
                        <a:effectLst/>
                        <a:latin typeface="Calibri"/>
                      </a:endParaRPr>
                    </a:p>
                  </a:txBody>
                  <a:tcPr marL="9525" marR="9525" marT="9525" marB="0" anchor="b">
                    <a:solidFill>
                      <a:schemeClr val="accent2">
                        <a:lumMod val="20000"/>
                        <a:lumOff val="80000"/>
                      </a:schemeClr>
                    </a:solidFill>
                  </a:tcPr>
                </a:tc>
                <a:tc>
                  <a:txBody>
                    <a:bodyPr/>
                    <a:lstStyle/>
                    <a:p>
                      <a:pPr algn="r" fontAlgn="b"/>
                      <a:r>
                        <a:rPr lang="en-GB" sz="1100" u="none" strike="noStrike" dirty="0">
                          <a:solidFill>
                            <a:schemeClr val="tx1"/>
                          </a:solidFill>
                          <a:effectLst/>
                          <a:latin typeface="+mn-lt"/>
                        </a:rPr>
                        <a:t>2%</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a:solidFill>
                            <a:schemeClr val="tx1"/>
                          </a:solidFill>
                          <a:effectLst/>
                          <a:latin typeface="+mn-lt"/>
                        </a:rPr>
                        <a:t>1</a:t>
                      </a:r>
                      <a:endParaRPr lang="en-GB" sz="1100" b="0" i="0" u="none" strike="noStrike">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3</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5%</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3</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6</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8%</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5</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14</a:t>
                      </a:r>
                      <a:endParaRPr lang="en-GB" sz="1100" b="0" i="0" u="none" strike="noStrike" dirty="0">
                        <a:solidFill>
                          <a:schemeClr val="tx1"/>
                        </a:solidFill>
                        <a:effectLst/>
                        <a:latin typeface="+mn-lt"/>
                      </a:endParaRPr>
                    </a:p>
                  </a:txBody>
                  <a:tcPr marL="9525" marR="9525" marT="9525" marB="0" anchor="b">
                    <a:solidFill>
                      <a:srgbClr val="DDF5FF"/>
                    </a:solidFill>
                  </a:tcPr>
                </a:tc>
                <a:extLst>
                  <a:ext uri="{0D108BD9-81ED-4DB2-BD59-A6C34878D82A}">
                    <a16:rowId xmlns:a16="http://schemas.microsoft.com/office/drawing/2014/main" val="10008"/>
                  </a:ext>
                </a:extLst>
              </a:tr>
              <a:tr h="387732">
                <a:tc>
                  <a:txBody>
                    <a:bodyPr/>
                    <a:lstStyle/>
                    <a:p>
                      <a:pPr algn="l" fontAlgn="b"/>
                      <a:r>
                        <a:rPr lang="en-GB" sz="1100" u="none" strike="noStrike" dirty="0">
                          <a:effectLst/>
                        </a:rPr>
                        <a:t>Being forward thinking</a:t>
                      </a:r>
                      <a:endParaRPr lang="en-GB" sz="1100" b="0" i="0" u="none" strike="noStrike" dirty="0">
                        <a:solidFill>
                          <a:srgbClr val="000000"/>
                        </a:solidFill>
                        <a:effectLst/>
                        <a:latin typeface="Calibri"/>
                      </a:endParaRPr>
                    </a:p>
                  </a:txBody>
                  <a:tcPr marL="9525" marR="9525" marT="9525" marB="0" anchor="b">
                    <a:solidFill>
                      <a:schemeClr val="accent2">
                        <a:lumMod val="20000"/>
                        <a:lumOff val="80000"/>
                      </a:schemeClr>
                    </a:solidFill>
                  </a:tcPr>
                </a:tc>
                <a:tc>
                  <a:txBody>
                    <a:bodyPr/>
                    <a:lstStyle/>
                    <a:p>
                      <a:pPr algn="r" fontAlgn="b"/>
                      <a:r>
                        <a:rPr lang="en-GB" sz="1100" u="none" strike="noStrike" dirty="0">
                          <a:solidFill>
                            <a:schemeClr val="tx1"/>
                          </a:solidFill>
                          <a:effectLst/>
                          <a:latin typeface="+mn-lt"/>
                        </a:rPr>
                        <a:t>2%</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b="0" i="0" u="none" strike="noStrike" dirty="0">
                          <a:solidFill>
                            <a:schemeClr val="tx1"/>
                          </a:solidFill>
                          <a:effectLst/>
                          <a:latin typeface="+mn-lt"/>
                        </a:rPr>
                        <a:t>1</a:t>
                      </a:r>
                    </a:p>
                  </a:txBody>
                  <a:tcPr marL="9525" marR="9525" marT="9525" marB="0" anchor="b">
                    <a:solidFill>
                      <a:schemeClr val="accent4">
                        <a:lumMod val="20000"/>
                        <a:lumOff val="80000"/>
                      </a:schemeClr>
                    </a:solidFill>
                  </a:tcPr>
                </a:tc>
                <a:tc>
                  <a:txBody>
                    <a:bodyPr/>
                    <a:lstStyle/>
                    <a:p>
                      <a:pPr algn="r" fontAlgn="b"/>
                      <a:r>
                        <a:rPr lang="en-GB" sz="1100" b="0" i="0" u="none" strike="noStrike" dirty="0">
                          <a:solidFill>
                            <a:schemeClr val="tx1"/>
                          </a:solidFill>
                          <a:effectLst/>
                          <a:latin typeface="+mn-lt"/>
                        </a:rPr>
                        <a:t>3</a:t>
                      </a: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7%</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4</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8</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2%</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u="none" strike="noStrike" dirty="0">
                          <a:solidFill>
                            <a:schemeClr val="tx1"/>
                          </a:solidFill>
                          <a:effectLst/>
                          <a:latin typeface="+mn-lt"/>
                        </a:rPr>
                        <a:t>1</a:t>
                      </a:r>
                      <a:endParaRPr lang="en-GB" sz="1100" b="0" i="0" u="none" strike="noStrike" dirty="0">
                        <a:solidFill>
                          <a:schemeClr val="tx1"/>
                        </a:solidFill>
                        <a:effectLst/>
                        <a:latin typeface="+mn-lt"/>
                      </a:endParaRPr>
                    </a:p>
                  </a:txBody>
                  <a:tcPr marL="9525" marR="9525" marT="9525" marB="0" anchor="b">
                    <a:solidFill>
                      <a:schemeClr val="accent4">
                        <a:lumMod val="20000"/>
                        <a:lumOff val="80000"/>
                      </a:schemeClr>
                    </a:solidFill>
                  </a:tcPr>
                </a:tc>
                <a:tc>
                  <a:txBody>
                    <a:bodyPr/>
                    <a:lstStyle/>
                    <a:p>
                      <a:pPr algn="r" fontAlgn="b"/>
                      <a:r>
                        <a:rPr lang="en-GB" sz="1100" b="0" i="0" u="none" strike="noStrike" dirty="0">
                          <a:solidFill>
                            <a:schemeClr val="tx1"/>
                          </a:solidFill>
                          <a:effectLst/>
                          <a:latin typeface="+mn-lt"/>
                        </a:rPr>
                        <a:t>12</a:t>
                      </a:r>
                    </a:p>
                  </a:txBody>
                  <a:tcPr marL="9525" marR="9525" marT="9525" marB="0" anchor="b">
                    <a:solidFill>
                      <a:schemeClr val="accent4">
                        <a:lumMod val="20000"/>
                        <a:lumOff val="80000"/>
                      </a:schemeClr>
                    </a:solidFill>
                  </a:tcPr>
                </a:tc>
                <a:extLst>
                  <a:ext uri="{0D108BD9-81ED-4DB2-BD59-A6C34878D82A}">
                    <a16:rowId xmlns:a16="http://schemas.microsoft.com/office/drawing/2014/main" val="10009"/>
                  </a:ext>
                </a:extLst>
              </a:tr>
              <a:tr h="372702">
                <a:tc>
                  <a:txBody>
                    <a:bodyPr/>
                    <a:lstStyle/>
                    <a:p>
                      <a:pPr algn="l" fontAlgn="b"/>
                      <a:r>
                        <a:rPr lang="en-GB" sz="1100" u="none" strike="noStrike" dirty="0">
                          <a:effectLst/>
                        </a:rPr>
                        <a:t>Overall professionalism</a:t>
                      </a:r>
                      <a:endParaRPr lang="en-GB" sz="1100" b="0" i="0" u="none" strike="noStrike" dirty="0">
                        <a:solidFill>
                          <a:srgbClr val="000000"/>
                        </a:solidFill>
                        <a:effectLst/>
                        <a:latin typeface="Calibri"/>
                      </a:endParaRPr>
                    </a:p>
                  </a:txBody>
                  <a:tcPr marL="9525" marR="9525" marT="9525" marB="0" anchor="b">
                    <a:solidFill>
                      <a:schemeClr val="accent2">
                        <a:lumMod val="20000"/>
                        <a:lumOff val="80000"/>
                      </a:schemeClr>
                    </a:solidFill>
                  </a:tcPr>
                </a:tc>
                <a:tc>
                  <a:txBody>
                    <a:bodyPr/>
                    <a:lstStyle/>
                    <a:p>
                      <a:pPr algn="r" fontAlgn="b"/>
                      <a:r>
                        <a:rPr lang="en-GB" sz="1100" u="none" strike="noStrike" dirty="0">
                          <a:solidFill>
                            <a:schemeClr val="tx1"/>
                          </a:solidFill>
                          <a:effectLst/>
                          <a:latin typeface="+mn-lt"/>
                        </a:rPr>
                        <a:t>2%</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1</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b="0" i="0" u="none" strike="noStrike" dirty="0">
                          <a:solidFill>
                            <a:schemeClr val="tx1"/>
                          </a:solidFill>
                          <a:effectLst/>
                          <a:latin typeface="+mn-lt"/>
                        </a:rPr>
                        <a:t>3</a:t>
                      </a: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10%</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6</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12</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3%</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u="none" strike="noStrike" dirty="0">
                          <a:solidFill>
                            <a:schemeClr val="tx1"/>
                          </a:solidFill>
                          <a:effectLst/>
                          <a:latin typeface="+mn-lt"/>
                        </a:rPr>
                        <a:t>2</a:t>
                      </a:r>
                      <a:endParaRPr lang="en-GB" sz="1100" b="0" i="0" u="none" strike="noStrike" dirty="0">
                        <a:solidFill>
                          <a:schemeClr val="tx1"/>
                        </a:solidFill>
                        <a:effectLst/>
                        <a:latin typeface="+mn-lt"/>
                      </a:endParaRPr>
                    </a:p>
                  </a:txBody>
                  <a:tcPr marL="9525" marR="9525" marT="9525" marB="0" anchor="b">
                    <a:solidFill>
                      <a:srgbClr val="DDF5FF"/>
                    </a:solidFill>
                  </a:tcPr>
                </a:tc>
                <a:tc>
                  <a:txBody>
                    <a:bodyPr/>
                    <a:lstStyle/>
                    <a:p>
                      <a:pPr algn="r" fontAlgn="b"/>
                      <a:r>
                        <a:rPr lang="en-GB" sz="1100" b="0" i="0" u="none" strike="noStrike" dirty="0">
                          <a:solidFill>
                            <a:schemeClr val="tx1"/>
                          </a:solidFill>
                          <a:effectLst/>
                          <a:latin typeface="+mn-lt"/>
                        </a:rPr>
                        <a:t>17</a:t>
                      </a:r>
                    </a:p>
                  </a:txBody>
                  <a:tcPr marL="9525" marR="9525" marT="9525" marB="0" anchor="b">
                    <a:solidFill>
                      <a:srgbClr val="DDF5FF"/>
                    </a:solidFill>
                  </a:tcPr>
                </a:tc>
                <a:extLst>
                  <a:ext uri="{0D108BD9-81ED-4DB2-BD59-A6C34878D82A}">
                    <a16:rowId xmlns:a16="http://schemas.microsoft.com/office/drawing/2014/main" val="10010"/>
                  </a:ext>
                </a:extLst>
              </a:tr>
            </a:tbl>
          </a:graphicData>
        </a:graphic>
      </p:graphicFrame>
      <p:sp>
        <p:nvSpPr>
          <p:cNvPr id="13" name="TextBox 12"/>
          <p:cNvSpPr txBox="1"/>
          <p:nvPr/>
        </p:nvSpPr>
        <p:spPr>
          <a:xfrm>
            <a:off x="3064" y="911646"/>
            <a:ext cx="3600400" cy="261610"/>
          </a:xfrm>
          <a:prstGeom prst="rect">
            <a:avLst/>
          </a:prstGeom>
          <a:noFill/>
        </p:spPr>
        <p:txBody>
          <a:bodyPr wrap="square" rtlCol="0">
            <a:spAutoFit/>
          </a:bodyPr>
          <a:lstStyle/>
          <a:p>
            <a:r>
              <a:rPr lang="en-GB" sz="1050" dirty="0">
                <a:solidFill>
                  <a:srgbClr val="6D6E71"/>
                </a:solidFill>
              </a:rPr>
              <a:t>DTS online survey &amp; CATI n=60</a:t>
            </a:r>
          </a:p>
        </p:txBody>
      </p:sp>
      <p:pic>
        <p:nvPicPr>
          <p:cNvPr id="9" name="Picture 8" descr="DJS_Research_backpage-ADD-YOUR-DETAIL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2" y="0"/>
            <a:ext cx="9141768" cy="6858000"/>
          </a:xfrm>
          <a:prstGeom prst="rect">
            <a:avLst/>
          </a:prstGeom>
        </p:spPr>
      </p:pic>
      <p:sp>
        <p:nvSpPr>
          <p:cNvPr id="11" name="Slide Number Placeholder 7"/>
          <p:cNvSpPr txBox="1">
            <a:spLocks/>
          </p:cNvSpPr>
          <p:nvPr/>
        </p:nvSpPr>
        <p:spPr>
          <a:xfrm>
            <a:off x="-27693" y="6594813"/>
            <a:ext cx="1043608" cy="2462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4C18273-3B06-4AC5-BD96-A00D2AA2E2E6}" type="slidenum">
              <a:rPr lang="en-GB" sz="1000" smtClean="0"/>
              <a:pPr/>
              <a:t>50</a:t>
            </a:fld>
            <a:endParaRPr lang="en-GB" sz="1000" dirty="0"/>
          </a:p>
        </p:txBody>
      </p:sp>
    </p:spTree>
    <p:extLst>
      <p:ext uri="{BB962C8B-B14F-4D97-AF65-F5344CB8AC3E}">
        <p14:creationId xmlns:p14="http://schemas.microsoft.com/office/powerpoint/2010/main" val="41297633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4" y="1"/>
            <a:ext cx="915777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0"/>
          </p:nvPr>
        </p:nvSpPr>
        <p:spPr/>
        <p:txBody>
          <a:bodyPr/>
          <a:lstStyle/>
          <a:p>
            <a:fld id="{A4C18273-3B06-4AC5-BD96-A00D2AA2E2E6}" type="slidenum">
              <a:rPr lang="en-GB" smtClean="0"/>
              <a:pPr/>
              <a:t>6</a:t>
            </a:fld>
            <a:endParaRPr lang="en-GB"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3648" y="2552918"/>
            <a:ext cx="7654696" cy="2460258"/>
          </a:xfrm>
          <a:prstGeom prst="rect">
            <a:avLst/>
          </a:prstGeom>
        </p:spPr>
      </p:pic>
      <p:sp>
        <p:nvSpPr>
          <p:cNvPr id="14" name="Rectangle 31"/>
          <p:cNvSpPr>
            <a:spLocks noChangeArrowheads="1"/>
          </p:cNvSpPr>
          <p:nvPr/>
        </p:nvSpPr>
        <p:spPr bwMode="auto">
          <a:xfrm>
            <a:off x="142921" y="2636913"/>
            <a:ext cx="4478493" cy="2304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mpd="tri">
                <a:solidFill>
                  <a:srgbClr val="000000"/>
                </a:solidFill>
                <a:miter lim="800000"/>
                <a:headEnd/>
                <a:tailEnd/>
              </a14:hiddenLine>
            </a:ext>
          </a:extLst>
        </p:spPr>
        <p:txBody>
          <a:bodyPr lIns="0" tIns="0" rIns="0" bIns="0" anchor="ctr"/>
          <a:lstStyle>
            <a:lvl1pPr defTabSz="966788" eaLnBrk="0" hangingPunct="0">
              <a:tabLst>
                <a:tab pos="474663" algn="l"/>
              </a:tabLst>
              <a:defRPr>
                <a:solidFill>
                  <a:schemeClr val="tx1"/>
                </a:solidFill>
                <a:latin typeface="Arial" charset="0"/>
              </a:defRPr>
            </a:lvl1pPr>
            <a:lvl2pPr marL="742950" indent="-285750" defTabSz="966788" eaLnBrk="0" hangingPunct="0">
              <a:tabLst>
                <a:tab pos="474663" algn="l"/>
              </a:tabLst>
              <a:defRPr>
                <a:solidFill>
                  <a:schemeClr val="tx1"/>
                </a:solidFill>
                <a:latin typeface="Arial" charset="0"/>
              </a:defRPr>
            </a:lvl2pPr>
            <a:lvl3pPr marL="1143000" indent="-228600" defTabSz="966788" eaLnBrk="0" hangingPunct="0">
              <a:tabLst>
                <a:tab pos="474663" algn="l"/>
              </a:tabLst>
              <a:defRPr>
                <a:solidFill>
                  <a:schemeClr val="tx1"/>
                </a:solidFill>
                <a:latin typeface="Arial" charset="0"/>
              </a:defRPr>
            </a:lvl3pPr>
            <a:lvl4pPr marL="1600200" indent="-228600" defTabSz="966788" eaLnBrk="0" hangingPunct="0">
              <a:tabLst>
                <a:tab pos="474663" algn="l"/>
              </a:tabLst>
              <a:defRPr>
                <a:solidFill>
                  <a:schemeClr val="tx1"/>
                </a:solidFill>
                <a:latin typeface="Arial" charset="0"/>
              </a:defRPr>
            </a:lvl4pPr>
            <a:lvl5pPr marL="2057400" indent="-228600" defTabSz="966788" eaLnBrk="0" hangingPunct="0">
              <a:tabLst>
                <a:tab pos="474663" algn="l"/>
              </a:tabLst>
              <a:defRPr>
                <a:solidFill>
                  <a:schemeClr val="tx1"/>
                </a:solidFill>
                <a:latin typeface="Arial" charset="0"/>
              </a:defRPr>
            </a:lvl5pPr>
            <a:lvl6pPr marL="2514600" indent="-228600" defTabSz="966788" eaLnBrk="0" fontAlgn="base" hangingPunct="0">
              <a:spcBef>
                <a:spcPct val="0"/>
              </a:spcBef>
              <a:spcAft>
                <a:spcPct val="0"/>
              </a:spcAft>
              <a:tabLst>
                <a:tab pos="474663" algn="l"/>
              </a:tabLst>
              <a:defRPr>
                <a:solidFill>
                  <a:schemeClr val="tx1"/>
                </a:solidFill>
                <a:latin typeface="Arial" charset="0"/>
              </a:defRPr>
            </a:lvl6pPr>
            <a:lvl7pPr marL="2971800" indent="-228600" defTabSz="966788" eaLnBrk="0" fontAlgn="base" hangingPunct="0">
              <a:spcBef>
                <a:spcPct val="0"/>
              </a:spcBef>
              <a:spcAft>
                <a:spcPct val="0"/>
              </a:spcAft>
              <a:tabLst>
                <a:tab pos="474663" algn="l"/>
              </a:tabLst>
              <a:defRPr>
                <a:solidFill>
                  <a:schemeClr val="tx1"/>
                </a:solidFill>
                <a:latin typeface="Arial" charset="0"/>
              </a:defRPr>
            </a:lvl7pPr>
            <a:lvl8pPr marL="3429000" indent="-228600" defTabSz="966788" eaLnBrk="0" fontAlgn="base" hangingPunct="0">
              <a:spcBef>
                <a:spcPct val="0"/>
              </a:spcBef>
              <a:spcAft>
                <a:spcPct val="0"/>
              </a:spcAft>
              <a:tabLst>
                <a:tab pos="474663" algn="l"/>
              </a:tabLst>
              <a:defRPr>
                <a:solidFill>
                  <a:schemeClr val="tx1"/>
                </a:solidFill>
                <a:latin typeface="Arial" charset="0"/>
              </a:defRPr>
            </a:lvl8pPr>
            <a:lvl9pPr marL="3886200" indent="-228600" defTabSz="966788" eaLnBrk="0" fontAlgn="base" hangingPunct="0">
              <a:spcBef>
                <a:spcPct val="0"/>
              </a:spcBef>
              <a:spcAft>
                <a:spcPct val="0"/>
              </a:spcAft>
              <a:tabLst>
                <a:tab pos="474663" algn="l"/>
              </a:tabLst>
              <a:defRPr>
                <a:solidFill>
                  <a:schemeClr val="tx1"/>
                </a:solidFill>
                <a:latin typeface="Arial" charset="0"/>
              </a:defRPr>
            </a:lvl9pPr>
          </a:lstStyle>
          <a:p>
            <a:pPr eaLnBrk="1" hangingPunct="1">
              <a:lnSpc>
                <a:spcPct val="110000"/>
              </a:lnSpc>
              <a:spcBef>
                <a:spcPct val="20000"/>
              </a:spcBef>
              <a:buClr>
                <a:srgbClr val="000840"/>
              </a:buClr>
            </a:pPr>
            <a:r>
              <a:rPr lang="en-GB" altLang="en-US" sz="2400" dirty="0">
                <a:solidFill>
                  <a:prstClr val="white"/>
                </a:solidFill>
                <a:latin typeface="Verdana" panose="020B0604030504040204" pitchFamily="34" charset="0"/>
                <a:ea typeface="Verdana" panose="020B0604030504040204" pitchFamily="34" charset="0"/>
                <a:cs typeface="Verdana" panose="020B0604030504040204" pitchFamily="34" charset="0"/>
              </a:rPr>
              <a:t>Overall Satisfaction</a:t>
            </a:r>
            <a:br>
              <a:rPr lang="en-GB" altLang="en-US" sz="2800" b="1" dirty="0">
                <a:solidFill>
                  <a:prstClr val="white"/>
                </a:solidFill>
                <a:latin typeface="Verdana" panose="020B0604030504040204" pitchFamily="34" charset="0"/>
                <a:ea typeface="Verdana" panose="020B0604030504040204" pitchFamily="34" charset="0"/>
                <a:cs typeface="Verdana" panose="020B0604030504040204" pitchFamily="34" charset="0"/>
              </a:rPr>
            </a:br>
            <a:endParaRPr lang="en-GB" altLang="en-US" sz="2000" i="1"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10645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p:cNvSpPr/>
          <p:nvPr/>
        </p:nvSpPr>
        <p:spPr>
          <a:xfrm>
            <a:off x="1848691" y="4501891"/>
            <a:ext cx="7321297" cy="1585648"/>
          </a:xfrm>
          <a:prstGeom prst="rect">
            <a:avLst/>
          </a:prstGeom>
          <a:solidFill>
            <a:schemeClr val="accent3">
              <a:lumMod val="20000"/>
              <a:lumOff val="8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Rectangle 30"/>
          <p:cNvSpPr/>
          <p:nvPr/>
        </p:nvSpPr>
        <p:spPr>
          <a:xfrm>
            <a:off x="1822703" y="2402000"/>
            <a:ext cx="7321297" cy="1585648"/>
          </a:xfrm>
          <a:prstGeom prst="rect">
            <a:avLst/>
          </a:prstGeom>
          <a:solidFill>
            <a:srgbClr val="CCEFFC"/>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Rectangle 39"/>
          <p:cNvSpPr/>
          <p:nvPr/>
        </p:nvSpPr>
        <p:spPr>
          <a:xfrm>
            <a:off x="6012788" y="2401999"/>
            <a:ext cx="1479044" cy="3685539"/>
          </a:xfrm>
          <a:prstGeom prst="rect">
            <a:avLst/>
          </a:prstGeom>
          <a:solidFill>
            <a:srgbClr val="1268B3">
              <a:alpha val="12941"/>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 name="Rectangle 34"/>
          <p:cNvSpPr/>
          <p:nvPr/>
        </p:nvSpPr>
        <p:spPr>
          <a:xfrm>
            <a:off x="2627784" y="2402000"/>
            <a:ext cx="3024336" cy="3685539"/>
          </a:xfrm>
          <a:prstGeom prst="rect">
            <a:avLst/>
          </a:prstGeom>
          <a:solidFill>
            <a:srgbClr val="1268B3">
              <a:alpha val="12941"/>
            </a:srgb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 name="Title 1"/>
          <p:cNvSpPr>
            <a:spLocks noGrp="1"/>
          </p:cNvSpPr>
          <p:nvPr>
            <p:ph type="title"/>
          </p:nvPr>
        </p:nvSpPr>
        <p:spPr>
          <a:xfrm>
            <a:off x="107504" y="34647"/>
            <a:ext cx="9144000" cy="776875"/>
          </a:xfrm>
        </p:spPr>
        <p:txBody>
          <a:bodyPr>
            <a:normAutofit/>
          </a:bodyPr>
          <a:lstStyle/>
          <a:p>
            <a:r>
              <a:rPr lang="en-GB" sz="1600" b="0" i="0" dirty="0"/>
              <a:t>Overall there has been an increase in satisfaction for the ElectraLink service over the last 12 months </a:t>
            </a:r>
            <a:r>
              <a:rPr lang="en-GB" i="0" dirty="0"/>
              <a:t>whilst </a:t>
            </a:r>
            <a:r>
              <a:rPr lang="en-GB" sz="1600" b="0" i="0" dirty="0"/>
              <a:t>value for money has stayed constant</a:t>
            </a:r>
          </a:p>
        </p:txBody>
      </p:sp>
      <p:sp>
        <p:nvSpPr>
          <p:cNvPr id="3" name="Slide Number Placeholder 2"/>
          <p:cNvSpPr>
            <a:spLocks noGrp="1"/>
          </p:cNvSpPr>
          <p:nvPr>
            <p:ph type="sldNum" sz="quarter" idx="4"/>
          </p:nvPr>
        </p:nvSpPr>
        <p:spPr/>
        <p:txBody>
          <a:bodyPr/>
          <a:lstStyle/>
          <a:p>
            <a:fld id="{A4C18273-3B06-4AC5-BD96-A00D2AA2E2E6}" type="slidenum">
              <a:rPr lang="en-GB" smtClean="0"/>
              <a:pPr/>
              <a:t>7</a:t>
            </a:fld>
            <a:endParaRPr lang="en-GB" dirty="0"/>
          </a:p>
        </p:txBody>
      </p:sp>
      <p:sp>
        <p:nvSpPr>
          <p:cNvPr id="8" name="TextBox 7"/>
          <p:cNvSpPr txBox="1"/>
          <p:nvPr/>
        </p:nvSpPr>
        <p:spPr>
          <a:xfrm>
            <a:off x="5920700" y="2916827"/>
            <a:ext cx="1692188" cy="461665"/>
          </a:xfrm>
          <a:prstGeom prst="rect">
            <a:avLst/>
          </a:prstGeom>
          <a:noFill/>
        </p:spPr>
        <p:txBody>
          <a:bodyPr wrap="square" rtlCol="0">
            <a:spAutoFit/>
          </a:bodyPr>
          <a:lstStyle/>
          <a:p>
            <a:pPr>
              <a:spcBef>
                <a:spcPts val="1200"/>
              </a:spcBef>
              <a:tabLst>
                <a:tab pos="722313" algn="ctr"/>
              </a:tabLst>
            </a:pPr>
            <a:r>
              <a:rPr lang="en-GB" sz="2400" dirty="0">
                <a:solidFill>
                  <a:srgbClr val="6D6E71"/>
                </a:solidFill>
              </a:rPr>
              <a:t>	</a:t>
            </a:r>
            <a:r>
              <a:rPr lang="en-GB" sz="2400" dirty="0">
                <a:solidFill>
                  <a:srgbClr val="FF0000"/>
                </a:solidFill>
              </a:rPr>
              <a:t>+14</a:t>
            </a:r>
          </a:p>
        </p:txBody>
      </p:sp>
      <p:sp>
        <p:nvSpPr>
          <p:cNvPr id="10" name="TextBox 9"/>
          <p:cNvSpPr txBox="1"/>
          <p:nvPr/>
        </p:nvSpPr>
        <p:spPr>
          <a:xfrm>
            <a:off x="5935470" y="5072427"/>
            <a:ext cx="1692188" cy="461665"/>
          </a:xfrm>
          <a:prstGeom prst="rect">
            <a:avLst/>
          </a:prstGeom>
          <a:noFill/>
        </p:spPr>
        <p:txBody>
          <a:bodyPr wrap="square" rtlCol="0">
            <a:spAutoFit/>
          </a:bodyPr>
          <a:lstStyle/>
          <a:p>
            <a:pPr>
              <a:spcBef>
                <a:spcPts val="1200"/>
              </a:spcBef>
              <a:tabLst>
                <a:tab pos="722313" algn="ctr"/>
              </a:tabLst>
            </a:pPr>
            <a:r>
              <a:rPr lang="en-GB" sz="2400" dirty="0">
                <a:solidFill>
                  <a:srgbClr val="6D6E71"/>
                </a:solidFill>
              </a:rPr>
              <a:t>	</a:t>
            </a:r>
            <a:r>
              <a:rPr lang="en-GB" sz="2400" dirty="0">
                <a:solidFill>
                  <a:srgbClr val="FF0000"/>
                </a:solidFill>
              </a:rPr>
              <a:t>-1</a:t>
            </a:r>
          </a:p>
        </p:txBody>
      </p:sp>
      <p:sp>
        <p:nvSpPr>
          <p:cNvPr id="12" name="Rounded Rectangle 11"/>
          <p:cNvSpPr/>
          <p:nvPr/>
        </p:nvSpPr>
        <p:spPr bwMode="auto">
          <a:xfrm>
            <a:off x="107504" y="2182344"/>
            <a:ext cx="8532948" cy="1295804"/>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17961" dir="2700000" algn="ctr" rotWithShape="0">
                    <a:schemeClr val="tx1"/>
                  </a:outerShdw>
                </a:effectLst>
              </a14:hiddenEffects>
            </a:ext>
          </a:extLst>
        </p:spPr>
        <p:txBody>
          <a:bodyPr vert="horz" wrap="square" lIns="91440" tIns="45720" rIns="91440" bIns="45720" numCol="1" rtlCol="0" anchor="t" anchorCtr="0" compatLnSpc="1">
            <a:prstTxWarp prst="textNoShape">
              <a:avLst/>
            </a:prstTxWarp>
          </a:bodyPr>
          <a:lstStyle/>
          <a:p>
            <a:pPr fontAlgn="base">
              <a:spcBef>
                <a:spcPct val="70000"/>
              </a:spcBef>
              <a:spcAft>
                <a:spcPct val="0"/>
              </a:spcAft>
            </a:pPr>
            <a:endParaRPr lang="en-GB" b="1">
              <a:solidFill>
                <a:srgbClr val="6D6E71"/>
              </a:solidFill>
              <a:latin typeface="Arial" charset="0"/>
            </a:endParaRPr>
          </a:p>
        </p:txBody>
      </p:sp>
      <p:sp>
        <p:nvSpPr>
          <p:cNvPr id="18" name="Rectangle 17"/>
          <p:cNvSpPr/>
          <p:nvPr/>
        </p:nvSpPr>
        <p:spPr>
          <a:xfrm>
            <a:off x="0" y="1395136"/>
            <a:ext cx="7020272" cy="360040"/>
          </a:xfrm>
          <a:prstGeom prst="rect">
            <a:avLst/>
          </a:prstGeom>
          <a:gradFill flip="none" rotWithShape="1">
            <a:gsLst>
              <a:gs pos="57000">
                <a:schemeClr val="accent3"/>
              </a:gs>
              <a:gs pos="100000">
                <a:srgbClr val="FF21A0">
                  <a:shade val="100000"/>
                  <a:satMod val="115000"/>
                  <a:alpha val="0"/>
                </a:srgbClr>
              </a:gs>
            </a:gsLst>
            <a:lin ang="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prstClr val="white"/>
              </a:solidFill>
            </a:endParaRPr>
          </a:p>
        </p:txBody>
      </p:sp>
      <p:sp>
        <p:nvSpPr>
          <p:cNvPr id="19" name="TextBox 18"/>
          <p:cNvSpPr txBox="1"/>
          <p:nvPr/>
        </p:nvSpPr>
        <p:spPr>
          <a:xfrm>
            <a:off x="0" y="1395136"/>
            <a:ext cx="6262749" cy="369332"/>
          </a:xfrm>
          <a:prstGeom prst="rect">
            <a:avLst/>
          </a:prstGeom>
          <a:noFill/>
        </p:spPr>
        <p:txBody>
          <a:bodyPr wrap="square" rtlCol="0">
            <a:spAutoFit/>
          </a:bodyPr>
          <a:lstStyle/>
          <a:p>
            <a:r>
              <a:rPr lang="en-GB" dirty="0">
                <a:solidFill>
                  <a:prstClr val="white"/>
                </a:solidFill>
              </a:rPr>
              <a:t>DTS overall rating by company type </a:t>
            </a:r>
          </a:p>
        </p:txBody>
      </p:sp>
      <p:grpSp>
        <p:nvGrpSpPr>
          <p:cNvPr id="20" name="Group 19"/>
          <p:cNvGrpSpPr/>
          <p:nvPr/>
        </p:nvGrpSpPr>
        <p:grpSpPr>
          <a:xfrm>
            <a:off x="8047873" y="1015861"/>
            <a:ext cx="1020187" cy="1008112"/>
            <a:chOff x="7842245" y="1196752"/>
            <a:chExt cx="1020187" cy="1008112"/>
          </a:xfrm>
        </p:grpSpPr>
        <p:sp>
          <p:nvSpPr>
            <p:cNvPr id="21" name="Oval 20"/>
            <p:cNvSpPr/>
            <p:nvPr/>
          </p:nvSpPr>
          <p:spPr>
            <a:xfrm>
              <a:off x="7842245" y="1196752"/>
              <a:ext cx="1008112" cy="1008112"/>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2" name="Oval 21"/>
            <p:cNvSpPr/>
            <p:nvPr/>
          </p:nvSpPr>
          <p:spPr>
            <a:xfrm>
              <a:off x="7854320" y="1196752"/>
              <a:ext cx="1008112" cy="1008112"/>
            </a:xfrm>
            <a:prstGeom prst="ellipse">
              <a:avLst/>
            </a:prstGeom>
            <a:solidFill>
              <a:schemeClr val="accent2">
                <a:alpha val="25098"/>
              </a:schemeClr>
            </a:solid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23" name="TextBox 22"/>
          <p:cNvSpPr txBox="1"/>
          <p:nvPr/>
        </p:nvSpPr>
        <p:spPr>
          <a:xfrm>
            <a:off x="8085351" y="1366028"/>
            <a:ext cx="933155" cy="307777"/>
          </a:xfrm>
          <a:prstGeom prst="rect">
            <a:avLst/>
          </a:prstGeom>
          <a:noFill/>
        </p:spPr>
        <p:txBody>
          <a:bodyPr wrap="square" rtlCol="0">
            <a:spAutoFit/>
          </a:bodyPr>
          <a:lstStyle/>
          <a:p>
            <a:pPr algn="ctr"/>
            <a:r>
              <a:rPr lang="en-GB" sz="1400" b="1" dirty="0">
                <a:solidFill>
                  <a:prstClr val="white"/>
                </a:solidFill>
              </a:rPr>
              <a:t>DTS </a:t>
            </a:r>
          </a:p>
        </p:txBody>
      </p:sp>
      <p:sp>
        <p:nvSpPr>
          <p:cNvPr id="25" name="AutoShape 15"/>
          <p:cNvSpPr>
            <a:spLocks noChangeArrowheads="1"/>
          </p:cNvSpPr>
          <p:nvPr/>
        </p:nvSpPr>
        <p:spPr bwMode="auto">
          <a:xfrm>
            <a:off x="7491832" y="2520602"/>
            <a:ext cx="1500218" cy="1191816"/>
          </a:xfrm>
          <a:prstGeom prst="roundRect">
            <a:avLst>
              <a:gd name="adj" fmla="val 16667"/>
            </a:avLst>
          </a:prstGeom>
          <a:noFill/>
          <a:ln w="25400">
            <a:noFill/>
            <a:round/>
            <a:headEnd/>
            <a:tailEnd/>
          </a:ln>
        </p:spPr>
        <p:txBody>
          <a:bodyPr wrap="square" anchor="ctr">
            <a:spAutoFit/>
          </a:bodyPr>
          <a:lstStyle/>
          <a:p>
            <a:pPr algn="ctr">
              <a:spcBef>
                <a:spcPct val="0"/>
              </a:spcBef>
              <a:tabLst>
                <a:tab pos="3673475" algn="ctr"/>
                <a:tab pos="5021263" algn="ctr"/>
                <a:tab pos="6462713" algn="ctr"/>
              </a:tabLst>
            </a:pPr>
            <a:r>
              <a:rPr lang="en-GB" sz="1200" dirty="0">
                <a:solidFill>
                  <a:srgbClr val="1268B3"/>
                </a:solidFill>
              </a:rPr>
              <a:t>SCORE 8+ (Out of 10)</a:t>
            </a:r>
          </a:p>
          <a:p>
            <a:pPr algn="ctr">
              <a:spcBef>
                <a:spcPct val="0"/>
              </a:spcBef>
              <a:tabLst>
                <a:tab pos="3673475" algn="ctr"/>
                <a:tab pos="5021263" algn="ctr"/>
                <a:tab pos="6462713" algn="ctr"/>
              </a:tabLst>
            </a:pPr>
            <a:r>
              <a:rPr lang="en-GB" sz="1000" dirty="0">
                <a:solidFill>
                  <a:srgbClr val="1268B3"/>
                </a:solidFill>
              </a:rPr>
              <a:t>1 = Not at all satisfied10 = Extremely satisfied</a:t>
            </a:r>
          </a:p>
        </p:txBody>
      </p:sp>
      <p:sp>
        <p:nvSpPr>
          <p:cNvPr id="27" name="AutoShape 15"/>
          <p:cNvSpPr>
            <a:spLocks noChangeArrowheads="1"/>
          </p:cNvSpPr>
          <p:nvPr/>
        </p:nvSpPr>
        <p:spPr bwMode="auto">
          <a:xfrm>
            <a:off x="7553185" y="4905536"/>
            <a:ext cx="1377511" cy="851297"/>
          </a:xfrm>
          <a:prstGeom prst="roundRect">
            <a:avLst>
              <a:gd name="adj" fmla="val 16667"/>
            </a:avLst>
          </a:prstGeom>
          <a:noFill/>
          <a:ln w="25400">
            <a:noFill/>
            <a:round/>
            <a:headEnd/>
            <a:tailEnd/>
          </a:ln>
        </p:spPr>
        <p:txBody>
          <a:bodyPr wrap="square" anchor="ctr">
            <a:spAutoFit/>
          </a:bodyPr>
          <a:lstStyle/>
          <a:p>
            <a:pPr algn="ctr">
              <a:spcBef>
                <a:spcPct val="0"/>
              </a:spcBef>
              <a:tabLst>
                <a:tab pos="3673475" algn="ctr"/>
                <a:tab pos="5021263" algn="ctr"/>
                <a:tab pos="6462713" algn="ctr"/>
              </a:tabLst>
            </a:pPr>
            <a:r>
              <a:rPr lang="en-GB" sz="1200" dirty="0">
                <a:solidFill>
                  <a:srgbClr val="1268B3"/>
                </a:solidFill>
              </a:rPr>
              <a:t>SCORE 8+ (Out of 10)</a:t>
            </a:r>
          </a:p>
          <a:p>
            <a:pPr algn="ctr">
              <a:spcBef>
                <a:spcPct val="0"/>
              </a:spcBef>
              <a:tabLst>
                <a:tab pos="3673475" algn="ctr"/>
                <a:tab pos="5021263" algn="ctr"/>
                <a:tab pos="6462713" algn="ctr"/>
              </a:tabLst>
            </a:pPr>
            <a:r>
              <a:rPr lang="en-GB" sz="1000" dirty="0">
                <a:solidFill>
                  <a:srgbClr val="1268B3"/>
                </a:solidFill>
              </a:rPr>
              <a:t>1 = Poor 10 = Excellent</a:t>
            </a:r>
          </a:p>
        </p:txBody>
      </p:sp>
      <p:sp>
        <p:nvSpPr>
          <p:cNvPr id="28" name="Oval 27"/>
          <p:cNvSpPr/>
          <p:nvPr/>
        </p:nvSpPr>
        <p:spPr>
          <a:xfrm>
            <a:off x="323528" y="2136726"/>
            <a:ext cx="2088232" cy="1940346"/>
          </a:xfrm>
          <a:prstGeom prst="ellipse">
            <a:avLst/>
          </a:prstGeom>
          <a:solidFill>
            <a:schemeClr val="accent4"/>
          </a:solidFill>
          <a:ln w="38100">
            <a:solidFill>
              <a:schemeClr val="accent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026" name="Picture 2"/>
          <p:cNvPicPr>
            <a:picLocks noChangeAspect="1" noChangeArrowheads="1"/>
          </p:cNvPicPr>
          <p:nvPr/>
        </p:nvPicPr>
        <p:blipFill>
          <a:blip r:embed="rId4" cstate="print">
            <a:lum bright="70000" contrast="-70000"/>
            <a:extLst>
              <a:ext uri="{BEBA8EAE-BF5A-486C-A8C5-ECC9F3942E4B}">
                <a14:imgProps xmlns:a14="http://schemas.microsoft.com/office/drawing/2010/main">
                  <a14:imgLayer r:embed="rId5">
                    <a14:imgEffect>
                      <a14:backgroundRemoval t="0" b="99556" l="0" r="100000">
                        <a14:foregroundMark x1="7556" y1="65778" x2="7556" y2="65778"/>
                        <a14:foregroundMark x1="48000" y1="76000" x2="48000" y2="76000"/>
                      </a14:backgroundRemoval>
                    </a14:imgEffect>
                  </a14:imgLayer>
                </a14:imgProps>
              </a:ext>
              <a:ext uri="{28A0092B-C50C-407E-A947-70E740481C1C}">
                <a14:useLocalDpi xmlns:a14="http://schemas.microsoft.com/office/drawing/2010/main" val="0"/>
              </a:ext>
            </a:extLst>
          </a:blip>
          <a:srcRect/>
          <a:stretch>
            <a:fillRect/>
          </a:stretch>
        </p:blipFill>
        <p:spPr bwMode="auto">
          <a:xfrm>
            <a:off x="865502" y="2419756"/>
            <a:ext cx="860268" cy="860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TextBox 29"/>
          <p:cNvSpPr txBox="1"/>
          <p:nvPr/>
        </p:nvSpPr>
        <p:spPr>
          <a:xfrm>
            <a:off x="484319" y="3226694"/>
            <a:ext cx="1762282" cy="830997"/>
          </a:xfrm>
          <a:prstGeom prst="rect">
            <a:avLst/>
          </a:prstGeom>
          <a:noFill/>
        </p:spPr>
        <p:txBody>
          <a:bodyPr wrap="square" rtlCol="0">
            <a:spAutoFit/>
          </a:bodyPr>
          <a:lstStyle/>
          <a:p>
            <a:pPr algn="ctr"/>
            <a:r>
              <a:rPr lang="en-GB" sz="1600" b="1" dirty="0">
                <a:solidFill>
                  <a:prstClr val="white"/>
                </a:solidFill>
              </a:rPr>
              <a:t>The ElectraLink service</a:t>
            </a:r>
          </a:p>
        </p:txBody>
      </p:sp>
      <p:sp>
        <p:nvSpPr>
          <p:cNvPr id="32" name="Oval 31"/>
          <p:cNvSpPr/>
          <p:nvPr/>
        </p:nvSpPr>
        <p:spPr>
          <a:xfrm>
            <a:off x="323528" y="4229472"/>
            <a:ext cx="2088232" cy="1940346"/>
          </a:xfrm>
          <a:prstGeom prst="ellipse">
            <a:avLst/>
          </a:prstGeom>
          <a:solidFill>
            <a:schemeClr val="accent3"/>
          </a:solidFill>
          <a:ln w="38100">
            <a:solidFill>
              <a:schemeClr val="accent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3" name="TextBox 32"/>
          <p:cNvSpPr txBox="1"/>
          <p:nvPr/>
        </p:nvSpPr>
        <p:spPr>
          <a:xfrm>
            <a:off x="484319" y="5477991"/>
            <a:ext cx="1762282" cy="584775"/>
          </a:xfrm>
          <a:prstGeom prst="rect">
            <a:avLst/>
          </a:prstGeom>
          <a:noFill/>
        </p:spPr>
        <p:txBody>
          <a:bodyPr wrap="square" rtlCol="0">
            <a:spAutoFit/>
          </a:bodyPr>
          <a:lstStyle/>
          <a:p>
            <a:pPr algn="ctr"/>
            <a:r>
              <a:rPr lang="en-GB" sz="1600" b="1" dirty="0">
                <a:solidFill>
                  <a:prstClr val="white"/>
                </a:solidFill>
              </a:rPr>
              <a:t>Value for money</a:t>
            </a:r>
          </a:p>
        </p:txBody>
      </p:sp>
      <p:pic>
        <p:nvPicPr>
          <p:cNvPr id="1027" name="Picture 3"/>
          <p:cNvPicPr>
            <a:picLocks noChangeAspect="1" noChangeArrowheads="1"/>
          </p:cNvPicPr>
          <p:nvPr/>
        </p:nvPicPr>
        <p:blipFill>
          <a:blip r:embed="rId6" cstate="print">
            <a:lum bright="70000" contrast="-70000"/>
            <a:extLst>
              <a:ext uri="{BEBA8EAE-BF5A-486C-A8C5-ECC9F3942E4B}">
                <a14:imgProps xmlns:a14="http://schemas.microsoft.com/office/drawing/2010/main">
                  <a14:imgLayer r:embed="rId7">
                    <a14:imgEffect>
                      <a14:backgroundRemoval t="0" b="100000" l="2119" r="100000">
                        <a14:foregroundMark x1="62712" y1="7944" x2="62712" y2="7944"/>
                      </a14:backgroundRemoval>
                    </a14:imgEffect>
                  </a14:imgLayer>
                </a14:imgProps>
              </a:ext>
              <a:ext uri="{28A0092B-C50C-407E-A947-70E740481C1C}">
                <a14:useLocalDpi xmlns:a14="http://schemas.microsoft.com/office/drawing/2010/main" val="0"/>
              </a:ext>
            </a:extLst>
          </a:blip>
          <a:srcRect/>
          <a:stretch>
            <a:fillRect/>
          </a:stretch>
        </p:blipFill>
        <p:spPr bwMode="auto">
          <a:xfrm>
            <a:off x="912584" y="4572686"/>
            <a:ext cx="910119" cy="825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Rectangle 33"/>
          <p:cNvSpPr/>
          <p:nvPr/>
        </p:nvSpPr>
        <p:spPr>
          <a:xfrm>
            <a:off x="2627784" y="2136726"/>
            <a:ext cx="3024336" cy="265274"/>
          </a:xfrm>
          <a:prstGeom prst="rect">
            <a:avLst/>
          </a:prstGeom>
          <a:solidFill>
            <a:schemeClr val="accent2"/>
          </a:solidFill>
          <a:ln w="12700">
            <a:solidFill>
              <a:srgbClr val="1268B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white"/>
                </a:solidFill>
              </a:rPr>
              <a:t>2016</a:t>
            </a:r>
          </a:p>
        </p:txBody>
      </p:sp>
      <p:sp>
        <p:nvSpPr>
          <p:cNvPr id="44" name="Rectangle 43"/>
          <p:cNvSpPr/>
          <p:nvPr/>
        </p:nvSpPr>
        <p:spPr>
          <a:xfrm>
            <a:off x="5863131" y="2136726"/>
            <a:ext cx="1836867" cy="283030"/>
          </a:xfrm>
          <a:prstGeom prst="rect">
            <a:avLst/>
          </a:prstGeom>
          <a:solidFill>
            <a:schemeClr val="accent2"/>
          </a:solidFill>
          <a:ln w="12700">
            <a:solidFill>
              <a:srgbClr val="1268B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prstClr val="white"/>
                </a:solidFill>
              </a:rPr>
              <a:t>Change vs. 2015</a:t>
            </a:r>
          </a:p>
        </p:txBody>
      </p:sp>
      <p:sp>
        <p:nvSpPr>
          <p:cNvPr id="5" name="TextBox 4"/>
          <p:cNvSpPr txBox="1"/>
          <p:nvPr/>
        </p:nvSpPr>
        <p:spPr>
          <a:xfrm>
            <a:off x="3131374" y="2937966"/>
            <a:ext cx="2233483" cy="461665"/>
          </a:xfrm>
          <a:prstGeom prst="rect">
            <a:avLst/>
          </a:prstGeom>
          <a:noFill/>
        </p:spPr>
        <p:txBody>
          <a:bodyPr wrap="square" rtlCol="0">
            <a:spAutoFit/>
          </a:bodyPr>
          <a:lstStyle/>
          <a:p>
            <a:pPr algn="ctr"/>
            <a:r>
              <a:rPr lang="en-GB" sz="2400" b="1" dirty="0">
                <a:solidFill>
                  <a:srgbClr val="00AEEF">
                    <a:lumMod val="75000"/>
                  </a:srgbClr>
                </a:solidFill>
              </a:rPr>
              <a:t>75%</a:t>
            </a:r>
          </a:p>
        </p:txBody>
      </p:sp>
      <p:sp>
        <p:nvSpPr>
          <p:cNvPr id="39" name="TextBox 38"/>
          <p:cNvSpPr txBox="1"/>
          <p:nvPr/>
        </p:nvSpPr>
        <p:spPr>
          <a:xfrm>
            <a:off x="3131374" y="5058786"/>
            <a:ext cx="2233483" cy="461665"/>
          </a:xfrm>
          <a:prstGeom prst="rect">
            <a:avLst/>
          </a:prstGeom>
          <a:noFill/>
        </p:spPr>
        <p:txBody>
          <a:bodyPr wrap="square" rtlCol="0">
            <a:spAutoFit/>
          </a:bodyPr>
          <a:lstStyle/>
          <a:p>
            <a:pPr algn="ctr"/>
            <a:r>
              <a:rPr lang="en-GB" sz="2400" b="1" dirty="0">
                <a:solidFill>
                  <a:srgbClr val="7E67AD"/>
                </a:solidFill>
              </a:rPr>
              <a:t>43%</a:t>
            </a:r>
          </a:p>
        </p:txBody>
      </p:sp>
    </p:spTree>
    <p:extLst>
      <p:ext uri="{BB962C8B-B14F-4D97-AF65-F5344CB8AC3E}">
        <p14:creationId xmlns:p14="http://schemas.microsoft.com/office/powerpoint/2010/main" val="3514103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193160" y="2032938"/>
            <a:ext cx="792088" cy="3253756"/>
          </a:xfrm>
          <a:prstGeom prst="rect">
            <a:avLst/>
          </a:prstGeom>
          <a:gradFill flip="none" rotWithShape="1">
            <a:gsLst>
              <a:gs pos="21000">
                <a:schemeClr val="accent2">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4" name="Rectangle 33"/>
          <p:cNvSpPr/>
          <p:nvPr/>
        </p:nvSpPr>
        <p:spPr>
          <a:xfrm>
            <a:off x="1183216" y="2029455"/>
            <a:ext cx="792088" cy="3253756"/>
          </a:xfrm>
          <a:prstGeom prst="rect">
            <a:avLst/>
          </a:prstGeom>
          <a:gradFill flip="none" rotWithShape="1">
            <a:gsLst>
              <a:gs pos="21000">
                <a:schemeClr val="accent2">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5" name="Rectangle 34"/>
          <p:cNvSpPr/>
          <p:nvPr/>
        </p:nvSpPr>
        <p:spPr>
          <a:xfrm>
            <a:off x="2123728" y="2030690"/>
            <a:ext cx="792088" cy="3253756"/>
          </a:xfrm>
          <a:prstGeom prst="rect">
            <a:avLst/>
          </a:prstGeom>
          <a:gradFill flip="none" rotWithShape="1">
            <a:gsLst>
              <a:gs pos="21000">
                <a:schemeClr val="accent2">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6" name="Rectangle 35"/>
          <p:cNvSpPr/>
          <p:nvPr/>
        </p:nvSpPr>
        <p:spPr>
          <a:xfrm>
            <a:off x="3058205" y="2030690"/>
            <a:ext cx="792088" cy="3253756"/>
          </a:xfrm>
          <a:prstGeom prst="rect">
            <a:avLst/>
          </a:prstGeom>
          <a:gradFill flip="none" rotWithShape="1">
            <a:gsLst>
              <a:gs pos="21000">
                <a:schemeClr val="accent2">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7" name="Rectangle 36"/>
          <p:cNvSpPr/>
          <p:nvPr/>
        </p:nvSpPr>
        <p:spPr>
          <a:xfrm>
            <a:off x="4030394" y="2030690"/>
            <a:ext cx="792088" cy="3253756"/>
          </a:xfrm>
          <a:prstGeom prst="rect">
            <a:avLst/>
          </a:prstGeom>
          <a:gradFill flip="none" rotWithShape="1">
            <a:gsLst>
              <a:gs pos="21000">
                <a:schemeClr val="accent2">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8" name="Rectangle 37"/>
          <p:cNvSpPr/>
          <p:nvPr/>
        </p:nvSpPr>
        <p:spPr>
          <a:xfrm>
            <a:off x="4972857" y="2031432"/>
            <a:ext cx="792088" cy="3253756"/>
          </a:xfrm>
          <a:prstGeom prst="rect">
            <a:avLst/>
          </a:prstGeom>
          <a:gradFill flip="none" rotWithShape="1">
            <a:gsLst>
              <a:gs pos="21000">
                <a:schemeClr val="accent2">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9" name="Rectangle 38"/>
          <p:cNvSpPr/>
          <p:nvPr/>
        </p:nvSpPr>
        <p:spPr>
          <a:xfrm>
            <a:off x="5940025" y="2031593"/>
            <a:ext cx="792088" cy="3253756"/>
          </a:xfrm>
          <a:prstGeom prst="rect">
            <a:avLst/>
          </a:prstGeom>
          <a:gradFill flip="none" rotWithShape="1">
            <a:gsLst>
              <a:gs pos="21000">
                <a:schemeClr val="accent2">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0" name="Rectangle 39"/>
          <p:cNvSpPr/>
          <p:nvPr/>
        </p:nvSpPr>
        <p:spPr>
          <a:xfrm>
            <a:off x="6854694" y="2030690"/>
            <a:ext cx="792088" cy="3253756"/>
          </a:xfrm>
          <a:prstGeom prst="rect">
            <a:avLst/>
          </a:prstGeom>
          <a:gradFill flip="none" rotWithShape="1">
            <a:gsLst>
              <a:gs pos="21000">
                <a:schemeClr val="accent2">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41" name="Rectangle 40"/>
          <p:cNvSpPr/>
          <p:nvPr/>
        </p:nvSpPr>
        <p:spPr>
          <a:xfrm>
            <a:off x="7810558" y="2040570"/>
            <a:ext cx="792088" cy="3253756"/>
          </a:xfrm>
          <a:prstGeom prst="rect">
            <a:avLst/>
          </a:prstGeom>
          <a:gradFill flip="none" rotWithShape="1">
            <a:gsLst>
              <a:gs pos="21000">
                <a:schemeClr val="accent2">
                  <a:lumMod val="20000"/>
                  <a:lumOff val="80000"/>
                </a:schemeClr>
              </a:gs>
              <a:gs pos="100000">
                <a:srgbClr val="FF21A0">
                  <a:shade val="100000"/>
                  <a:satMod val="115000"/>
                  <a:alpha val="0"/>
                </a:srgbClr>
              </a:gs>
            </a:gsLst>
            <a:lin ang="1620000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22" name="Chart 21"/>
          <p:cNvGraphicFramePr/>
          <p:nvPr>
            <p:extLst>
              <p:ext uri="{D42A27DB-BD31-4B8C-83A1-F6EECF244321}">
                <p14:modId xmlns:p14="http://schemas.microsoft.com/office/powerpoint/2010/main" val="634797312"/>
              </p:ext>
            </p:extLst>
          </p:nvPr>
        </p:nvGraphicFramePr>
        <p:xfrm>
          <a:off x="3064" y="2051036"/>
          <a:ext cx="8817408" cy="368222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110514"/>
            <a:ext cx="9132777" cy="998145"/>
          </a:xfrm>
        </p:spPr>
        <p:txBody>
          <a:bodyPr>
            <a:normAutofit/>
          </a:bodyPr>
          <a:lstStyle/>
          <a:p>
            <a:r>
              <a:rPr lang="en-GB" sz="1600" b="0" dirty="0"/>
              <a:t>Customers scoring 8+ (out of 10) for overall satisfaction with </a:t>
            </a:r>
            <a:r>
              <a:rPr lang="en-GB" sz="1600" b="0" dirty="0" err="1"/>
              <a:t>ElectraLink</a:t>
            </a:r>
            <a:r>
              <a:rPr lang="en-GB" sz="1600" b="0" dirty="0"/>
              <a:t> has increased amongst DTS customers. However, satisfaction amongst Big Six customers is lower. Customers rating value for money highly has remained consistent</a:t>
            </a:r>
          </a:p>
        </p:txBody>
      </p:sp>
      <p:sp>
        <p:nvSpPr>
          <p:cNvPr id="3" name="Slide Number Placeholder 2"/>
          <p:cNvSpPr>
            <a:spLocks noGrp="1"/>
          </p:cNvSpPr>
          <p:nvPr>
            <p:ph type="sldNum" sz="quarter" idx="4"/>
          </p:nvPr>
        </p:nvSpPr>
        <p:spPr/>
        <p:txBody>
          <a:bodyPr/>
          <a:lstStyle/>
          <a:p>
            <a:fld id="{A4C18273-3B06-4AC5-BD96-A00D2AA2E2E6}" type="slidenum">
              <a:rPr lang="en-GB" smtClean="0"/>
              <a:pPr/>
              <a:t>8</a:t>
            </a:fld>
            <a:endParaRPr lang="en-GB" dirty="0"/>
          </a:p>
        </p:txBody>
      </p:sp>
      <p:sp>
        <p:nvSpPr>
          <p:cNvPr id="5" name="Rectangle 4"/>
          <p:cNvSpPr/>
          <p:nvPr/>
        </p:nvSpPr>
        <p:spPr>
          <a:xfrm>
            <a:off x="0" y="1395136"/>
            <a:ext cx="7020272" cy="360040"/>
          </a:xfrm>
          <a:prstGeom prst="rect">
            <a:avLst/>
          </a:prstGeom>
          <a:gradFill flip="none" rotWithShape="1">
            <a:gsLst>
              <a:gs pos="57000">
                <a:schemeClr val="accent3"/>
              </a:gs>
              <a:gs pos="100000">
                <a:srgbClr val="FF21A0">
                  <a:shade val="100000"/>
                  <a:satMod val="115000"/>
                  <a:alpha val="0"/>
                </a:srgbClr>
              </a:gs>
            </a:gsLst>
            <a:lin ang="0" scaled="1"/>
            <a:tileRect/>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dirty="0">
              <a:solidFill>
                <a:prstClr val="white"/>
              </a:solidFill>
            </a:endParaRPr>
          </a:p>
        </p:txBody>
      </p:sp>
      <p:sp>
        <p:nvSpPr>
          <p:cNvPr id="6" name="TextBox 5"/>
          <p:cNvSpPr txBox="1"/>
          <p:nvPr/>
        </p:nvSpPr>
        <p:spPr>
          <a:xfrm>
            <a:off x="0" y="1395136"/>
            <a:ext cx="6262749" cy="369332"/>
          </a:xfrm>
          <a:prstGeom prst="rect">
            <a:avLst/>
          </a:prstGeom>
          <a:noFill/>
        </p:spPr>
        <p:txBody>
          <a:bodyPr wrap="square" rtlCol="0">
            <a:spAutoFit/>
          </a:bodyPr>
          <a:lstStyle/>
          <a:p>
            <a:r>
              <a:rPr lang="en-GB" dirty="0">
                <a:solidFill>
                  <a:prstClr val="white"/>
                </a:solidFill>
              </a:rPr>
              <a:t>DTS satisfaction vs. value for money  </a:t>
            </a:r>
          </a:p>
        </p:txBody>
      </p:sp>
      <p:cxnSp>
        <p:nvCxnSpPr>
          <p:cNvPr id="23" name="Straight Connector 22"/>
          <p:cNvCxnSpPr/>
          <p:nvPr/>
        </p:nvCxnSpPr>
        <p:spPr bwMode="auto">
          <a:xfrm flipV="1">
            <a:off x="5872957" y="2011448"/>
            <a:ext cx="0" cy="3577792"/>
          </a:xfrm>
          <a:prstGeom prst="line">
            <a:avLst/>
          </a:prstGeom>
          <a:noFill/>
          <a:ln w="28575" cap="flat" cmpd="sng" algn="ctr">
            <a:solidFill>
              <a:schemeClr val="accent2">
                <a:lumMod val="20000"/>
                <a:lumOff val="80000"/>
              </a:schemeClr>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outerShdw>
                </a:effectLst>
              </a14:hiddenEffects>
            </a:ext>
          </a:extLst>
        </p:spPr>
      </p:cxnSp>
      <p:sp>
        <p:nvSpPr>
          <p:cNvPr id="24" name="Rounded Rectangle 23"/>
          <p:cNvSpPr/>
          <p:nvPr/>
        </p:nvSpPr>
        <p:spPr bwMode="auto">
          <a:xfrm>
            <a:off x="5008861" y="2011448"/>
            <a:ext cx="720080" cy="324036"/>
          </a:xfrm>
          <a:prstGeom prst="roundRect">
            <a:avLst/>
          </a:prstGeom>
          <a:noFill/>
          <a:ln w="9525" cap="flat" cmpd="sng" algn="ctr">
            <a:solidFill>
              <a:schemeClr val="accent2">
                <a:lumMod val="20000"/>
                <a:lumOff val="8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outerShdw>
                </a:effectLst>
              </a14:hiddenEffects>
            </a:ext>
          </a:extLst>
        </p:spPr>
        <p:txBody>
          <a:bodyPr vert="horz" wrap="square" lIns="91440" tIns="45720" rIns="91440" bIns="45720" numCol="1" rtlCol="0" anchor="ctr" anchorCtr="0" compatLnSpc="1">
            <a:prstTxWarp prst="textNoShape">
              <a:avLst/>
            </a:prstTxWarp>
          </a:bodyPr>
          <a:lstStyle/>
          <a:p>
            <a:pPr algn="ctr" fontAlgn="base">
              <a:spcBef>
                <a:spcPct val="70000"/>
              </a:spcBef>
              <a:spcAft>
                <a:spcPct val="0"/>
              </a:spcAft>
            </a:pPr>
            <a:r>
              <a:rPr lang="en-GB" sz="1000" dirty="0">
                <a:solidFill>
                  <a:srgbClr val="000000"/>
                </a:solidFill>
              </a:rPr>
              <a:t>Phone only</a:t>
            </a:r>
          </a:p>
        </p:txBody>
      </p:sp>
      <p:sp>
        <p:nvSpPr>
          <p:cNvPr id="25" name="Left Arrow 24"/>
          <p:cNvSpPr/>
          <p:nvPr/>
        </p:nvSpPr>
        <p:spPr bwMode="auto">
          <a:xfrm>
            <a:off x="4684825" y="2047452"/>
            <a:ext cx="288032" cy="216024"/>
          </a:xfrm>
          <a:prstGeom prst="leftArrow">
            <a:avLst/>
          </a:prstGeom>
          <a:solidFill>
            <a:schemeClr val="accent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70000"/>
              </a:spcBef>
              <a:spcAft>
                <a:spcPct val="0"/>
              </a:spcAft>
            </a:pPr>
            <a:endParaRPr lang="en-GB" b="1">
              <a:solidFill>
                <a:srgbClr val="000000"/>
              </a:solidFill>
              <a:latin typeface="Arial" charset="0"/>
            </a:endParaRPr>
          </a:p>
        </p:txBody>
      </p:sp>
      <p:sp>
        <p:nvSpPr>
          <p:cNvPr id="26" name="Rounded Rectangle 25"/>
          <p:cNvSpPr/>
          <p:nvPr/>
        </p:nvSpPr>
        <p:spPr bwMode="auto">
          <a:xfrm>
            <a:off x="5980969" y="2011448"/>
            <a:ext cx="873725" cy="324036"/>
          </a:xfrm>
          <a:prstGeom prst="roundRect">
            <a:avLst/>
          </a:prstGeom>
          <a:noFill/>
          <a:ln w="9525" cap="flat" cmpd="sng" algn="ctr">
            <a:solidFill>
              <a:schemeClr val="accent2">
                <a:lumMod val="20000"/>
                <a:lumOff val="8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17961" dir="2700000" algn="ctr" rotWithShape="0">
                    <a:schemeClr val="tx1"/>
                  </a:outerShdw>
                </a:effectLst>
              </a14:hiddenEffects>
            </a:ext>
          </a:extLst>
        </p:spPr>
        <p:txBody>
          <a:bodyPr vert="horz" wrap="square" lIns="91440" tIns="45720" rIns="91440" bIns="45720" numCol="1" rtlCol="0" anchor="ctr" anchorCtr="0" compatLnSpc="1">
            <a:prstTxWarp prst="textNoShape">
              <a:avLst/>
            </a:prstTxWarp>
          </a:bodyPr>
          <a:lstStyle/>
          <a:p>
            <a:pPr algn="ctr" fontAlgn="base">
              <a:spcBef>
                <a:spcPct val="70000"/>
              </a:spcBef>
              <a:spcAft>
                <a:spcPct val="0"/>
              </a:spcAft>
            </a:pPr>
            <a:r>
              <a:rPr lang="en-GB" sz="1000" dirty="0">
                <a:solidFill>
                  <a:srgbClr val="000000"/>
                </a:solidFill>
              </a:rPr>
              <a:t>Phone &amp; online</a:t>
            </a:r>
          </a:p>
        </p:txBody>
      </p:sp>
      <p:sp>
        <p:nvSpPr>
          <p:cNvPr id="27" name="Left Arrow 26"/>
          <p:cNvSpPr/>
          <p:nvPr/>
        </p:nvSpPr>
        <p:spPr bwMode="auto">
          <a:xfrm rot="10800000">
            <a:off x="6917074" y="2047452"/>
            <a:ext cx="288032" cy="216024"/>
          </a:xfrm>
          <a:prstGeom prst="leftArrow">
            <a:avLst/>
          </a:prstGeom>
          <a:solidFill>
            <a:schemeClr val="accent2">
              <a:lumMod val="20000"/>
              <a:lumOff val="8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fontAlgn="base">
              <a:spcBef>
                <a:spcPct val="70000"/>
              </a:spcBef>
              <a:spcAft>
                <a:spcPct val="0"/>
              </a:spcAft>
            </a:pPr>
            <a:endParaRPr lang="en-GB" b="1">
              <a:solidFill>
                <a:srgbClr val="000000"/>
              </a:solidFill>
              <a:latin typeface="Arial" charset="0"/>
            </a:endParaRPr>
          </a:p>
        </p:txBody>
      </p:sp>
      <p:grpSp>
        <p:nvGrpSpPr>
          <p:cNvPr id="29" name="Group 28"/>
          <p:cNvGrpSpPr/>
          <p:nvPr/>
        </p:nvGrpSpPr>
        <p:grpSpPr>
          <a:xfrm>
            <a:off x="8047873" y="1015861"/>
            <a:ext cx="1020187" cy="1008112"/>
            <a:chOff x="7842245" y="1196752"/>
            <a:chExt cx="1020187" cy="1008112"/>
          </a:xfrm>
        </p:grpSpPr>
        <p:sp>
          <p:nvSpPr>
            <p:cNvPr id="30" name="Oval 29"/>
            <p:cNvSpPr/>
            <p:nvPr/>
          </p:nvSpPr>
          <p:spPr>
            <a:xfrm>
              <a:off x="7842245" y="1196752"/>
              <a:ext cx="1008112" cy="1008112"/>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1" name="Oval 30"/>
            <p:cNvSpPr/>
            <p:nvPr/>
          </p:nvSpPr>
          <p:spPr>
            <a:xfrm>
              <a:off x="7854320" y="1196752"/>
              <a:ext cx="1008112" cy="1008112"/>
            </a:xfrm>
            <a:prstGeom prst="ellipse">
              <a:avLst/>
            </a:prstGeom>
            <a:solidFill>
              <a:schemeClr val="accent2">
                <a:alpha val="25098"/>
              </a:schemeClr>
            </a:solidFill>
            <a:ln w="127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2" name="TextBox 31"/>
          <p:cNvSpPr txBox="1"/>
          <p:nvPr/>
        </p:nvSpPr>
        <p:spPr>
          <a:xfrm>
            <a:off x="8085351" y="1366028"/>
            <a:ext cx="933155" cy="307777"/>
          </a:xfrm>
          <a:prstGeom prst="rect">
            <a:avLst/>
          </a:prstGeom>
          <a:noFill/>
        </p:spPr>
        <p:txBody>
          <a:bodyPr wrap="square" rtlCol="0">
            <a:spAutoFit/>
          </a:bodyPr>
          <a:lstStyle/>
          <a:p>
            <a:pPr algn="ctr"/>
            <a:r>
              <a:rPr lang="en-GB" sz="1400" b="1" dirty="0">
                <a:solidFill>
                  <a:prstClr val="white"/>
                </a:solidFill>
              </a:rPr>
              <a:t>DTS </a:t>
            </a:r>
          </a:p>
        </p:txBody>
      </p:sp>
      <p:sp>
        <p:nvSpPr>
          <p:cNvPr id="33" name="AutoShape 15"/>
          <p:cNvSpPr>
            <a:spLocks noChangeArrowheads="1"/>
          </p:cNvSpPr>
          <p:nvPr/>
        </p:nvSpPr>
        <p:spPr bwMode="auto">
          <a:xfrm>
            <a:off x="0" y="1773085"/>
            <a:ext cx="3603464" cy="476726"/>
          </a:xfrm>
          <a:prstGeom prst="roundRect">
            <a:avLst>
              <a:gd name="adj" fmla="val 16667"/>
            </a:avLst>
          </a:prstGeom>
          <a:solidFill>
            <a:srgbClr val="E4F1FC"/>
          </a:solidFill>
          <a:ln w="25400">
            <a:noFill/>
            <a:round/>
            <a:headEnd/>
            <a:tailEnd/>
          </a:ln>
        </p:spPr>
        <p:txBody>
          <a:bodyPr wrap="square" anchor="ctr">
            <a:spAutoFit/>
          </a:bodyPr>
          <a:lstStyle/>
          <a:p>
            <a:pPr>
              <a:spcBef>
                <a:spcPct val="0"/>
              </a:spcBef>
              <a:tabLst>
                <a:tab pos="3673475" algn="ctr"/>
                <a:tab pos="5021263" algn="ctr"/>
                <a:tab pos="6462713" algn="ctr"/>
              </a:tabLst>
            </a:pPr>
            <a:r>
              <a:rPr lang="en-GB" sz="1200" dirty="0">
                <a:solidFill>
                  <a:srgbClr val="1268B3"/>
                </a:solidFill>
              </a:rPr>
              <a:t>SCORE 8+ (Out of 10)</a:t>
            </a:r>
          </a:p>
          <a:p>
            <a:pPr>
              <a:spcBef>
                <a:spcPct val="0"/>
              </a:spcBef>
              <a:tabLst>
                <a:tab pos="3673475" algn="ctr"/>
                <a:tab pos="5021263" algn="ctr"/>
                <a:tab pos="6462713" algn="ctr"/>
              </a:tabLst>
            </a:pPr>
            <a:r>
              <a:rPr lang="en-GB" sz="1000" dirty="0">
                <a:solidFill>
                  <a:srgbClr val="1268B3"/>
                </a:solidFill>
              </a:rPr>
              <a:t>1 = Not at all satisfied 10 = Extremely satisfied</a:t>
            </a:r>
          </a:p>
        </p:txBody>
      </p:sp>
      <p:cxnSp>
        <p:nvCxnSpPr>
          <p:cNvPr id="43" name="Straight Connector 42"/>
          <p:cNvCxnSpPr/>
          <p:nvPr/>
        </p:nvCxnSpPr>
        <p:spPr>
          <a:xfrm>
            <a:off x="0" y="5647410"/>
            <a:ext cx="9068060" cy="43542"/>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3064" y="6347163"/>
            <a:ext cx="9140936" cy="0"/>
          </a:xfrm>
          <a:prstGeom prst="line">
            <a:avLst/>
          </a:prstGeom>
          <a:ln w="28575">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3064" y="5690952"/>
            <a:ext cx="5505040" cy="307777"/>
          </a:xfrm>
          <a:prstGeom prst="rect">
            <a:avLst/>
          </a:prstGeom>
          <a:noFill/>
        </p:spPr>
        <p:txBody>
          <a:bodyPr wrap="square" rtlCol="0">
            <a:spAutoFit/>
          </a:bodyPr>
          <a:lstStyle/>
          <a:p>
            <a:r>
              <a:rPr lang="en-GB" sz="1400" dirty="0">
                <a:solidFill>
                  <a:srgbClr val="6D6E71"/>
                </a:solidFill>
              </a:rPr>
              <a:t>Excluding D/K’S the </a:t>
            </a:r>
            <a:r>
              <a:rPr lang="en-GB" sz="1400" dirty="0">
                <a:solidFill>
                  <a:srgbClr val="1268B3"/>
                </a:solidFill>
              </a:rPr>
              <a:t>overall rating </a:t>
            </a:r>
            <a:r>
              <a:rPr lang="en-GB" sz="1400" dirty="0">
                <a:solidFill>
                  <a:srgbClr val="6D6E71"/>
                </a:solidFill>
              </a:rPr>
              <a:t>increases to </a:t>
            </a:r>
            <a:r>
              <a:rPr lang="en-GB" sz="1400" b="1" dirty="0">
                <a:solidFill>
                  <a:schemeClr val="accent2"/>
                </a:solidFill>
              </a:rPr>
              <a:t>89% </a:t>
            </a:r>
          </a:p>
        </p:txBody>
      </p:sp>
      <p:sp>
        <p:nvSpPr>
          <p:cNvPr id="46" name="TextBox 45"/>
          <p:cNvSpPr txBox="1"/>
          <p:nvPr/>
        </p:nvSpPr>
        <p:spPr>
          <a:xfrm>
            <a:off x="3064" y="5962036"/>
            <a:ext cx="5505040" cy="307777"/>
          </a:xfrm>
          <a:prstGeom prst="rect">
            <a:avLst/>
          </a:prstGeom>
          <a:noFill/>
        </p:spPr>
        <p:txBody>
          <a:bodyPr wrap="square" rtlCol="0">
            <a:spAutoFit/>
          </a:bodyPr>
          <a:lstStyle/>
          <a:p>
            <a:r>
              <a:rPr lang="en-GB" sz="1400" dirty="0">
                <a:solidFill>
                  <a:srgbClr val="6D6E71"/>
                </a:solidFill>
              </a:rPr>
              <a:t>Excluding D/K’S </a:t>
            </a:r>
            <a:r>
              <a:rPr lang="en-GB" sz="1400" dirty="0">
                <a:solidFill>
                  <a:srgbClr val="1268B3"/>
                </a:solidFill>
              </a:rPr>
              <a:t>value for money </a:t>
            </a:r>
            <a:r>
              <a:rPr lang="en-GB" sz="1400" dirty="0">
                <a:solidFill>
                  <a:srgbClr val="6D6E71"/>
                </a:solidFill>
              </a:rPr>
              <a:t>increases to </a:t>
            </a:r>
            <a:r>
              <a:rPr lang="en-GB" sz="1400" b="1" dirty="0">
                <a:solidFill>
                  <a:schemeClr val="accent2"/>
                </a:solidFill>
              </a:rPr>
              <a:t>60% </a:t>
            </a:r>
          </a:p>
        </p:txBody>
      </p:sp>
      <p:sp>
        <p:nvSpPr>
          <p:cNvPr id="49" name="Oval 48"/>
          <p:cNvSpPr/>
          <p:nvPr/>
        </p:nvSpPr>
        <p:spPr>
          <a:xfrm>
            <a:off x="7317024" y="2047452"/>
            <a:ext cx="987068" cy="857339"/>
          </a:xfrm>
          <a:prstGeom prst="ellipse">
            <a:avLst/>
          </a:prstGeom>
          <a:solidFill>
            <a:schemeClr val="accent2"/>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prstClr val="white"/>
                </a:solidFill>
              </a:rPr>
              <a:t>8.3</a:t>
            </a:r>
          </a:p>
          <a:p>
            <a:pPr algn="ctr"/>
            <a:r>
              <a:rPr lang="en-GB" sz="1100" b="1" dirty="0">
                <a:solidFill>
                  <a:prstClr val="white"/>
                </a:solidFill>
              </a:rPr>
              <a:t>MEAN</a:t>
            </a:r>
          </a:p>
        </p:txBody>
      </p:sp>
    </p:spTree>
    <p:extLst>
      <p:ext uri="{BB962C8B-B14F-4D97-AF65-F5344CB8AC3E}">
        <p14:creationId xmlns:p14="http://schemas.microsoft.com/office/powerpoint/2010/main" val="4025895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85000"/>
          </a:schemeClr>
        </a:solidFill>
        <a:effectLst/>
      </p:bgPr>
    </p:bg>
    <p:spTree>
      <p:nvGrpSpPr>
        <p:cNvPr id="1" name=""/>
        <p:cNvGrpSpPr/>
        <p:nvPr/>
      </p:nvGrpSpPr>
      <p:grpSpPr>
        <a:xfrm>
          <a:off x="0" y="0"/>
          <a:ext cx="0" cy="0"/>
          <a:chOff x="0" y="0"/>
          <a:chExt cx="0" cy="0"/>
        </a:xfrm>
      </p:grpSpPr>
      <p:sp>
        <p:nvSpPr>
          <p:cNvPr id="35" name="Rectangular Callout 34"/>
          <p:cNvSpPr/>
          <p:nvPr/>
        </p:nvSpPr>
        <p:spPr>
          <a:xfrm>
            <a:off x="1298222" y="3048001"/>
            <a:ext cx="3217334" cy="1382890"/>
          </a:xfrm>
          <a:prstGeom prst="wedgeRectCallout">
            <a:avLst>
              <a:gd name="adj1" fmla="val -63963"/>
              <a:gd name="adj2" fmla="val -32372"/>
            </a:avLst>
          </a:prstGeom>
          <a:solidFill>
            <a:schemeClr val="accent2"/>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prstClr val="white"/>
                </a:solidFill>
              </a:rPr>
              <a:t>“They are normally very good </a:t>
            </a:r>
            <a:br>
              <a:rPr lang="en-GB" sz="1400" i="1" dirty="0">
                <a:solidFill>
                  <a:prstClr val="white"/>
                </a:solidFill>
              </a:rPr>
            </a:br>
            <a:r>
              <a:rPr lang="en-GB" sz="1400" i="1" dirty="0">
                <a:solidFill>
                  <a:prstClr val="white"/>
                </a:solidFill>
              </a:rPr>
              <a:t>with data transfers and if we </a:t>
            </a:r>
            <a:br>
              <a:rPr lang="en-GB" sz="1400" i="1" dirty="0">
                <a:solidFill>
                  <a:prstClr val="white"/>
                </a:solidFill>
              </a:rPr>
            </a:br>
            <a:r>
              <a:rPr lang="en-GB" sz="1400" i="1" dirty="0">
                <a:solidFill>
                  <a:prstClr val="white"/>
                </a:solidFill>
              </a:rPr>
              <a:t>do lose files/data they are able </a:t>
            </a:r>
            <a:br>
              <a:rPr lang="en-GB" sz="1400" i="1" dirty="0">
                <a:solidFill>
                  <a:prstClr val="white"/>
                </a:solidFill>
              </a:rPr>
            </a:br>
            <a:r>
              <a:rPr lang="en-GB" sz="1400" i="1" dirty="0">
                <a:solidFill>
                  <a:prstClr val="white"/>
                </a:solidFill>
              </a:rPr>
              <a:t>to restore things quickly.”</a:t>
            </a:r>
          </a:p>
        </p:txBody>
      </p:sp>
      <p:sp>
        <p:nvSpPr>
          <p:cNvPr id="37" name="Rectangular Callout 36"/>
          <p:cNvSpPr/>
          <p:nvPr/>
        </p:nvSpPr>
        <p:spPr>
          <a:xfrm>
            <a:off x="4678731" y="2610556"/>
            <a:ext cx="2826588" cy="1820335"/>
          </a:xfrm>
          <a:prstGeom prst="wedgeRectCallout">
            <a:avLst>
              <a:gd name="adj1" fmla="val 62552"/>
              <a:gd name="adj2" fmla="val -32372"/>
            </a:avLst>
          </a:prstGeom>
          <a:solidFill>
            <a:schemeClr val="accent2"/>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prstClr val="white"/>
                </a:solidFill>
              </a:rPr>
              <a:t>“</a:t>
            </a:r>
            <a:r>
              <a:rPr lang="en-GB" sz="1400" i="1" dirty="0">
                <a:solidFill>
                  <a:prstClr val="white"/>
                </a:solidFill>
              </a:rPr>
              <a:t>On the whole it's been good, but some new releases in the past meant that users can't access the software. This wasn't communicated to us beforehand .”</a:t>
            </a:r>
          </a:p>
        </p:txBody>
      </p:sp>
      <p:sp>
        <p:nvSpPr>
          <p:cNvPr id="8" name="Title 7"/>
          <p:cNvSpPr>
            <a:spLocks noGrp="1"/>
          </p:cNvSpPr>
          <p:nvPr>
            <p:ph type="title"/>
          </p:nvPr>
        </p:nvSpPr>
        <p:spPr>
          <a:xfrm>
            <a:off x="206681" y="177610"/>
            <a:ext cx="8626875" cy="836711"/>
          </a:xfrm>
        </p:spPr>
        <p:txBody>
          <a:bodyPr>
            <a:noAutofit/>
          </a:bodyPr>
          <a:lstStyle/>
          <a:p>
            <a:r>
              <a:rPr lang="en-GB" i="0" dirty="0"/>
              <a:t>Many see </a:t>
            </a:r>
            <a:r>
              <a:rPr lang="en-GB" i="0" dirty="0" err="1"/>
              <a:t>ElectraLink</a:t>
            </a:r>
            <a:r>
              <a:rPr lang="en-GB" i="0" dirty="0"/>
              <a:t> as responsive, knowledgeable and they like the DTS tools. </a:t>
            </a:r>
            <a:br>
              <a:rPr lang="en-GB" i="0" dirty="0"/>
            </a:br>
            <a:r>
              <a:rPr lang="en-GB" i="0" dirty="0"/>
              <a:t>Customers are giving high ratings as they haven’t experienced any problems and find the team supportive and responsive to their queries </a:t>
            </a:r>
          </a:p>
        </p:txBody>
      </p:sp>
      <p:sp>
        <p:nvSpPr>
          <p:cNvPr id="4" name="Rectangular Callout 3"/>
          <p:cNvSpPr/>
          <p:nvPr/>
        </p:nvSpPr>
        <p:spPr>
          <a:xfrm>
            <a:off x="539552" y="1820335"/>
            <a:ext cx="3976004" cy="1100667"/>
          </a:xfrm>
          <a:prstGeom prst="wedgeRectCallout">
            <a:avLst>
              <a:gd name="adj1" fmla="val 44370"/>
              <a:gd name="adj2" fmla="val -91346"/>
            </a:avLst>
          </a:prstGeom>
          <a:solidFill>
            <a:schemeClr val="accent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i="1" dirty="0">
                <a:solidFill>
                  <a:prstClr val="white"/>
                </a:solidFill>
              </a:rPr>
              <a:t>“</a:t>
            </a:r>
            <a:r>
              <a:rPr lang="en-GB" sz="1400" i="1" dirty="0">
                <a:solidFill>
                  <a:prstClr val="white"/>
                </a:solidFill>
              </a:rPr>
              <a:t>Very responsive to queries/questions </a:t>
            </a:r>
            <a:br>
              <a:rPr lang="en-GB" sz="1400" i="1" dirty="0">
                <a:solidFill>
                  <a:prstClr val="white"/>
                </a:solidFill>
              </a:rPr>
            </a:br>
            <a:r>
              <a:rPr lang="en-GB" sz="1400" i="1" dirty="0">
                <a:solidFill>
                  <a:prstClr val="white"/>
                </a:solidFill>
              </a:rPr>
              <a:t>when we raise them. Confident that they understand our issues and handle them in </a:t>
            </a:r>
            <a:br>
              <a:rPr lang="en-GB" sz="1400" i="1" dirty="0">
                <a:solidFill>
                  <a:prstClr val="white"/>
                </a:solidFill>
              </a:rPr>
            </a:br>
            <a:r>
              <a:rPr lang="en-GB" sz="1400" i="1" dirty="0">
                <a:solidFill>
                  <a:prstClr val="white"/>
                </a:solidFill>
              </a:rPr>
              <a:t>a professional and competent manner</a:t>
            </a:r>
            <a:r>
              <a:rPr lang="en-GB" sz="1300" i="1" dirty="0">
                <a:solidFill>
                  <a:prstClr val="white"/>
                </a:solidFill>
              </a:rPr>
              <a:t>.”</a:t>
            </a:r>
          </a:p>
        </p:txBody>
      </p:sp>
      <p:sp>
        <p:nvSpPr>
          <p:cNvPr id="34" name="Rectangular Callout 33"/>
          <p:cNvSpPr/>
          <p:nvPr/>
        </p:nvSpPr>
        <p:spPr>
          <a:xfrm>
            <a:off x="4642556" y="1820335"/>
            <a:ext cx="3831743" cy="691443"/>
          </a:xfrm>
          <a:prstGeom prst="wedgeRectCallout">
            <a:avLst>
              <a:gd name="adj1" fmla="val 44370"/>
              <a:gd name="adj2" fmla="val -87500"/>
            </a:avLst>
          </a:prstGeom>
          <a:solidFill>
            <a:schemeClr val="accent1"/>
          </a:solidFill>
          <a:ln w="12700">
            <a:no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i="1" dirty="0">
                <a:solidFill>
                  <a:prstClr val="white"/>
                </a:solidFill>
              </a:rPr>
              <a:t>“Responsive to queries and always </a:t>
            </a:r>
            <a:br>
              <a:rPr lang="en-GB" sz="1400" i="1" dirty="0">
                <a:solidFill>
                  <a:prstClr val="white"/>
                </a:solidFill>
              </a:rPr>
            </a:br>
            <a:r>
              <a:rPr lang="en-GB" sz="1400" i="1" dirty="0">
                <a:solidFill>
                  <a:prstClr val="white"/>
                </a:solidFill>
              </a:rPr>
              <a:t>provide clear explanations and support.”</a:t>
            </a:r>
          </a:p>
        </p:txBody>
      </p:sp>
      <p:sp>
        <p:nvSpPr>
          <p:cNvPr id="31" name="Rectangle 1"/>
          <p:cNvSpPr>
            <a:spLocks noChangeArrowheads="1"/>
          </p:cNvSpPr>
          <p:nvPr/>
        </p:nvSpPr>
        <p:spPr bwMode="auto">
          <a:xfrm rot="21228971">
            <a:off x="5813778" y="1111913"/>
            <a:ext cx="1234136" cy="586976"/>
          </a:xfrm>
          <a:prstGeom prst="rect">
            <a:avLst/>
          </a:prstGeom>
          <a:solidFill>
            <a:srgbClr val="F2F2F2"/>
          </a:solidFill>
          <a:ln w="9525" algn="ctr">
            <a:noFill/>
            <a:round/>
            <a:headEnd/>
            <a:tailEnd/>
          </a:ln>
          <a:effectLst>
            <a:outerShdw blurRad="50800" dist="38100" dir="2700000" algn="tl" rotWithShape="0">
              <a:srgbClr val="000000">
                <a:alpha val="43000"/>
              </a:srgbClr>
            </a:outerShdw>
          </a:effectLst>
        </p:spPr>
        <p:txBody>
          <a:bodyPr/>
          <a:lstStyle>
            <a:lvl1pPr>
              <a:spcBef>
                <a:spcPct val="20000"/>
              </a:spcBef>
              <a:buClr>
                <a:srgbClr val="FF33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FF33CC"/>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FF33CC"/>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9pPr>
          </a:lstStyle>
          <a:p>
            <a:pPr algn="ctr">
              <a:buFont typeface="Wingdings" panose="05000000000000000000" pitchFamily="2" charset="2"/>
              <a:buNone/>
              <a:defRPr/>
            </a:pPr>
            <a:r>
              <a:rPr lang="en-GB" sz="3000" b="1" kern="0" dirty="0">
                <a:solidFill>
                  <a:srgbClr val="6D6E71"/>
                </a:solidFill>
                <a:latin typeface="Verdana"/>
                <a:cs typeface="Verdana"/>
              </a:rPr>
              <a:t>DTS</a:t>
            </a:r>
          </a:p>
        </p:txBody>
      </p:sp>
      <p:sp>
        <p:nvSpPr>
          <p:cNvPr id="33" name="Rectangle 1"/>
          <p:cNvSpPr>
            <a:spLocks noChangeArrowheads="1"/>
          </p:cNvSpPr>
          <p:nvPr/>
        </p:nvSpPr>
        <p:spPr bwMode="auto">
          <a:xfrm rot="21228971">
            <a:off x="686640" y="1200860"/>
            <a:ext cx="2885575" cy="586976"/>
          </a:xfrm>
          <a:prstGeom prst="rect">
            <a:avLst/>
          </a:prstGeom>
          <a:solidFill>
            <a:srgbClr val="F2F2F2"/>
          </a:solidFill>
          <a:ln w="9525" algn="ctr">
            <a:noFill/>
            <a:round/>
            <a:headEnd/>
            <a:tailEnd/>
          </a:ln>
          <a:effectLst>
            <a:outerShdw blurRad="50800" dist="38100" dir="2700000" algn="tl" rotWithShape="0">
              <a:srgbClr val="000000">
                <a:alpha val="43000"/>
              </a:srgbClr>
            </a:outerShdw>
          </a:effectLst>
        </p:spPr>
        <p:txBody>
          <a:bodyPr/>
          <a:lstStyle>
            <a:lvl1pPr>
              <a:spcBef>
                <a:spcPct val="20000"/>
              </a:spcBef>
              <a:buClr>
                <a:srgbClr val="FF33CC"/>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lr>
                <a:srgbClr val="FF33CC"/>
              </a:buClr>
              <a:buFont typeface="Wingdings" panose="05000000000000000000" pitchFamily="2" charset="2"/>
              <a:buChar char="§"/>
              <a:defRPr sz="2800">
                <a:solidFill>
                  <a:schemeClr val="tx1"/>
                </a:solidFill>
                <a:latin typeface="Arial" panose="020B0604020202020204" pitchFamily="34" charset="0"/>
              </a:defRPr>
            </a:lvl2pPr>
            <a:lvl3pPr marL="1143000" indent="-228600">
              <a:spcBef>
                <a:spcPct val="20000"/>
              </a:spcBef>
              <a:buClr>
                <a:srgbClr val="FF33CC"/>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4pPr>
            <a:lvl5pPr marL="2057400" indent="-228600">
              <a:spcBef>
                <a:spcPct val="20000"/>
              </a:spcBef>
              <a:buClr>
                <a:srgbClr val="FF33CC"/>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33CC"/>
              </a:buClr>
              <a:buFont typeface="Wingdings" panose="05000000000000000000" pitchFamily="2" charset="2"/>
              <a:buChar char="§"/>
              <a:defRPr sz="2000">
                <a:solidFill>
                  <a:schemeClr val="tx1"/>
                </a:solidFill>
                <a:latin typeface="Arial" panose="020B0604020202020204" pitchFamily="34" charset="0"/>
              </a:defRPr>
            </a:lvl9pPr>
          </a:lstStyle>
          <a:p>
            <a:pPr algn="ctr">
              <a:buFont typeface="Wingdings" panose="05000000000000000000" pitchFamily="2" charset="2"/>
              <a:buNone/>
              <a:defRPr/>
            </a:pPr>
            <a:r>
              <a:rPr lang="en-GB" sz="3000" b="1" kern="0" dirty="0" err="1">
                <a:solidFill>
                  <a:srgbClr val="6D6E71"/>
                </a:solidFill>
                <a:latin typeface="Verdana"/>
                <a:cs typeface="Verdana"/>
              </a:rPr>
              <a:t>ElectraLink</a:t>
            </a:r>
            <a:endParaRPr lang="en-GB" sz="3000" b="1" kern="0" dirty="0">
              <a:solidFill>
                <a:srgbClr val="6D6E71"/>
              </a:solidFill>
              <a:latin typeface="Verdana"/>
              <a:cs typeface="Verdana"/>
            </a:endParaRPr>
          </a:p>
        </p:txBody>
      </p:sp>
      <p:sp>
        <p:nvSpPr>
          <p:cNvPr id="49" name="Oval 48"/>
          <p:cNvSpPr/>
          <p:nvPr/>
        </p:nvSpPr>
        <p:spPr>
          <a:xfrm>
            <a:off x="98778" y="2616355"/>
            <a:ext cx="720000" cy="720000"/>
          </a:xfrm>
          <a:prstGeom prst="ellipse">
            <a:avLst/>
          </a:prstGeom>
          <a:solidFill>
            <a:schemeClr val="accent1">
              <a:lumMod val="20000"/>
              <a:lumOff val="8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solidFill>
                  <a:srgbClr val="6D6E71"/>
                </a:solidFill>
              </a:rPr>
              <a:t>8</a:t>
            </a:r>
            <a:r>
              <a:rPr lang="mr-IN" sz="1300" b="1" dirty="0">
                <a:solidFill>
                  <a:srgbClr val="6D6E71"/>
                </a:solidFill>
              </a:rPr>
              <a:t>–</a:t>
            </a:r>
            <a:r>
              <a:rPr lang="en-GB" sz="1300" b="1" dirty="0">
                <a:solidFill>
                  <a:srgbClr val="6D6E71"/>
                </a:solidFill>
              </a:rPr>
              <a:t> </a:t>
            </a:r>
            <a:br>
              <a:rPr lang="en-GB" sz="1300" b="1" dirty="0">
                <a:solidFill>
                  <a:srgbClr val="6D6E71"/>
                </a:solidFill>
              </a:rPr>
            </a:br>
            <a:r>
              <a:rPr lang="en-GB" sz="1300" b="1" dirty="0">
                <a:solidFill>
                  <a:srgbClr val="6D6E71"/>
                </a:solidFill>
              </a:rPr>
              <a:t>10</a:t>
            </a:r>
          </a:p>
        </p:txBody>
      </p:sp>
      <p:sp>
        <p:nvSpPr>
          <p:cNvPr id="50" name="Oval 49"/>
          <p:cNvSpPr/>
          <p:nvPr/>
        </p:nvSpPr>
        <p:spPr>
          <a:xfrm>
            <a:off x="1006232" y="3993444"/>
            <a:ext cx="720000" cy="720000"/>
          </a:xfrm>
          <a:prstGeom prst="ellipse">
            <a:avLst/>
          </a:prstGeom>
          <a:solidFill>
            <a:schemeClr val="accent2">
              <a:lumMod val="20000"/>
              <a:lumOff val="8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solidFill>
                  <a:srgbClr val="6D6E71"/>
                </a:solidFill>
              </a:rPr>
              <a:t>6- 7</a:t>
            </a:r>
          </a:p>
        </p:txBody>
      </p:sp>
      <p:pic>
        <p:nvPicPr>
          <p:cNvPr id="2" name="Picture 1" descr="Man, smart, glasses, briefcase.png"/>
          <p:cNvPicPr>
            <a:picLocks noChangeAspect="1"/>
          </p:cNvPicPr>
          <p:nvPr/>
        </p:nvPicPr>
        <p:blipFill rotWithShape="1">
          <a:blip r:embed="rId3" cstate="print">
            <a:extLst>
              <a:ext uri="{28A0092B-C50C-407E-A947-70E740481C1C}">
                <a14:useLocalDpi xmlns:a14="http://schemas.microsoft.com/office/drawing/2010/main" val="0"/>
              </a:ext>
            </a:extLst>
          </a:blip>
          <a:srcRect r="9249"/>
          <a:stretch/>
        </p:blipFill>
        <p:spPr>
          <a:xfrm>
            <a:off x="113133" y="3316113"/>
            <a:ext cx="1340311" cy="3113983"/>
          </a:xfrm>
          <a:prstGeom prst="rect">
            <a:avLst/>
          </a:prstGeom>
        </p:spPr>
      </p:pic>
      <p:sp>
        <p:nvSpPr>
          <p:cNvPr id="52" name="Oval 51"/>
          <p:cNvSpPr/>
          <p:nvPr/>
        </p:nvSpPr>
        <p:spPr>
          <a:xfrm>
            <a:off x="8297333" y="2277689"/>
            <a:ext cx="720000" cy="720000"/>
          </a:xfrm>
          <a:prstGeom prst="ellipse">
            <a:avLst/>
          </a:prstGeom>
          <a:solidFill>
            <a:schemeClr val="accent1">
              <a:lumMod val="20000"/>
              <a:lumOff val="8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solidFill>
                  <a:srgbClr val="6D6E71"/>
                </a:solidFill>
              </a:rPr>
              <a:t>8</a:t>
            </a:r>
            <a:r>
              <a:rPr lang="mr-IN" sz="1300" b="1" dirty="0">
                <a:solidFill>
                  <a:srgbClr val="6D6E71"/>
                </a:solidFill>
              </a:rPr>
              <a:t>–</a:t>
            </a:r>
            <a:r>
              <a:rPr lang="en-GB" sz="1300" b="1" dirty="0">
                <a:solidFill>
                  <a:srgbClr val="6D6E71"/>
                </a:solidFill>
              </a:rPr>
              <a:t> </a:t>
            </a:r>
            <a:br>
              <a:rPr lang="en-GB" sz="1300" b="1" dirty="0">
                <a:solidFill>
                  <a:srgbClr val="6D6E71"/>
                </a:solidFill>
              </a:rPr>
            </a:br>
            <a:r>
              <a:rPr lang="en-GB" sz="1300" b="1" dirty="0">
                <a:solidFill>
                  <a:srgbClr val="6D6E71"/>
                </a:solidFill>
              </a:rPr>
              <a:t>10</a:t>
            </a:r>
          </a:p>
        </p:txBody>
      </p:sp>
      <p:sp>
        <p:nvSpPr>
          <p:cNvPr id="64" name="Oval 63"/>
          <p:cNvSpPr/>
          <p:nvPr/>
        </p:nvSpPr>
        <p:spPr>
          <a:xfrm>
            <a:off x="7038487" y="4064604"/>
            <a:ext cx="720000" cy="720000"/>
          </a:xfrm>
          <a:prstGeom prst="ellipse">
            <a:avLst/>
          </a:prstGeom>
          <a:solidFill>
            <a:schemeClr val="accent2">
              <a:lumMod val="20000"/>
              <a:lumOff val="80000"/>
            </a:schemeClr>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00" b="1" dirty="0">
                <a:solidFill>
                  <a:srgbClr val="6D6E71"/>
                </a:solidFill>
              </a:rPr>
              <a:t>6- 7</a:t>
            </a:r>
          </a:p>
        </p:txBody>
      </p:sp>
      <p:pic>
        <p:nvPicPr>
          <p:cNvPr id="3" name="Picture 2" descr="Woman, smart, glasse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505319" y="3328207"/>
            <a:ext cx="1360918" cy="3174307"/>
          </a:xfrm>
          <a:prstGeom prst="rect">
            <a:avLst/>
          </a:prstGeom>
        </p:spPr>
      </p:pic>
      <p:sp>
        <p:nvSpPr>
          <p:cNvPr id="21" name="Slide Number Placeholder 7"/>
          <p:cNvSpPr>
            <a:spLocks noGrp="1"/>
          </p:cNvSpPr>
          <p:nvPr>
            <p:ph type="sldNum" sz="quarter" idx="4"/>
          </p:nvPr>
        </p:nvSpPr>
        <p:spPr>
          <a:xfrm>
            <a:off x="-27693" y="6594813"/>
            <a:ext cx="1043608" cy="246221"/>
          </a:xfrm>
        </p:spPr>
        <p:txBody>
          <a:bodyPr/>
          <a:lstStyle/>
          <a:p>
            <a:fld id="{A4C18273-3B06-4AC5-BD96-A00D2AA2E2E6}" type="slidenum">
              <a:rPr lang="en-GB" sz="1000" smtClean="0"/>
              <a:pPr/>
              <a:t>9</a:t>
            </a:fld>
            <a:endParaRPr lang="en-GB" sz="1000" dirty="0"/>
          </a:p>
        </p:txBody>
      </p:sp>
    </p:spTree>
    <p:extLst>
      <p:ext uri="{BB962C8B-B14F-4D97-AF65-F5344CB8AC3E}">
        <p14:creationId xmlns:p14="http://schemas.microsoft.com/office/powerpoint/2010/main" val="3351355605"/>
      </p:ext>
    </p:extLst>
  </p:cSld>
  <p:clrMapOvr>
    <a:masterClrMapping/>
  </p:clrMapOvr>
</p:sld>
</file>

<file path=ppt/theme/theme1.xml><?xml version="1.0" encoding="utf-8"?>
<a:theme xmlns:a="http://schemas.openxmlformats.org/drawingml/2006/main" name="Default Theme">
  <a:themeElements>
    <a:clrScheme name="DJS New Colours">
      <a:dk1>
        <a:srgbClr val="6D6E71"/>
      </a:dk1>
      <a:lt1>
        <a:sysClr val="window" lastClr="FFFFFF"/>
      </a:lt1>
      <a:dk2>
        <a:srgbClr val="1268B3"/>
      </a:dk2>
      <a:lt2>
        <a:srgbClr val="FF0090"/>
      </a:lt2>
      <a:accent1>
        <a:srgbClr val="414042"/>
      </a:accent1>
      <a:accent2>
        <a:srgbClr val="00AEEF"/>
      </a:accent2>
      <a:accent3>
        <a:srgbClr val="FE5000"/>
      </a:accent3>
      <a:accent4>
        <a:srgbClr val="92D050"/>
      </a:accent4>
      <a:accent5>
        <a:srgbClr val="FFF200"/>
      </a:accent5>
      <a:accent6>
        <a:srgbClr val="7E67AD"/>
      </a:accent6>
      <a:hlink>
        <a:srgbClr val="942972"/>
      </a:hlink>
      <a:folHlink>
        <a:srgbClr val="FFCBE8"/>
      </a:folHlink>
    </a:clrScheme>
    <a:fontScheme name="DJ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tx2"/>
          </a:solidFill>
          <a:prstDash val="sysDot"/>
        </a:ln>
        <a:effectLst>
          <a:outerShdw blurRad="50800" dist="38100" dir="2700000" algn="tl" rotWithShape="0">
            <a:prstClr val="black">
              <a:alpha val="40000"/>
            </a:prstClr>
          </a:outerShdw>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91440" tIns="45720" rIns="91440" bIns="45720" rtlCol="0" anchor="ctr">
        <a:normAutofit/>
      </a:bodyPr>
      <a:lstStyle>
        <a:defPPr algn="just">
          <a:lnSpc>
            <a:spcPct val="120000"/>
          </a:lnSpc>
          <a:spcBef>
            <a:spcPts val="600"/>
          </a:spcBef>
          <a:spcAft>
            <a:spcPts val="600"/>
          </a:spcAft>
          <a:defRPr sz="1400" dirty="0" smtClean="0"/>
        </a:defPPr>
      </a:lstStyle>
    </a:txDef>
  </a:objectDefaults>
  <a:extraClrSchemeLst/>
  <a:extLst>
    <a:ext uri="{05A4C25C-085E-4340-85A3-A5531E510DB2}">
      <thm15:themeFamily xmlns:thm15="http://schemas.microsoft.com/office/thememl/2012/main" name="Theme1" id="{0B489509-6E61-41D9-A4A3-D5DAA25497C5}" vid="{E843DCC1-3873-4F43-9028-F447744B55F8}"/>
    </a:ext>
  </a:extLst>
</a:theme>
</file>

<file path=ppt/theme/theme2.xml><?xml version="1.0" encoding="utf-8"?>
<a:theme xmlns:a="http://schemas.openxmlformats.org/drawingml/2006/main" name="Office Theme">
  <a:themeElements>
    <a:clrScheme name="DJS New Colours">
      <a:dk1>
        <a:srgbClr val="6D6E71"/>
      </a:dk1>
      <a:lt1>
        <a:sysClr val="window" lastClr="FFFFFF"/>
      </a:lt1>
      <a:dk2>
        <a:srgbClr val="414042"/>
      </a:dk2>
      <a:lt2>
        <a:srgbClr val="D2D2D2"/>
      </a:lt2>
      <a:accent1>
        <a:srgbClr val="FF0090"/>
      </a:accent1>
      <a:accent2>
        <a:srgbClr val="1268B3"/>
      </a:accent2>
      <a:accent3>
        <a:srgbClr val="7E67AD"/>
      </a:accent3>
      <a:accent4>
        <a:srgbClr val="00AEEF"/>
      </a:accent4>
      <a:accent5>
        <a:srgbClr val="006543"/>
      </a:accent5>
      <a:accent6>
        <a:srgbClr val="B9684A"/>
      </a:accent6>
      <a:hlink>
        <a:srgbClr val="72A0FF"/>
      </a:hlink>
      <a:folHlink>
        <a:srgbClr val="FFC9E6"/>
      </a:folHlink>
    </a:clrScheme>
    <a:fontScheme name="DJ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a:solidFill>
            <a:srgbClr val="1268B3"/>
          </a:solidFill>
        </a:ln>
        <a:effectLst>
          <a:outerShdw blurRad="50800" dist="38100" dir="2700000" algn="tl" rotWithShape="0">
            <a:prstClr val="black">
              <a:alpha val="40000"/>
            </a:prstClr>
          </a:outerShdw>
        </a:effectLst>
      </a:spPr>
      <a:bodyPr rtlCol="0" anchor="ctr"/>
      <a:lstStyle>
        <a:defPPr algn="ctr">
          <a:defRPr>
            <a:solidFill>
              <a:prstClr val="white"/>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3.xml><?xml version="1.0" encoding="utf-8"?>
<a:theme xmlns:a="http://schemas.openxmlformats.org/drawingml/2006/main" name="1_Office Theme">
  <a:themeElements>
    <a:clrScheme name="DJS New Colours">
      <a:dk1>
        <a:srgbClr val="6D6E71"/>
      </a:dk1>
      <a:lt1>
        <a:sysClr val="window" lastClr="FFFFFF"/>
      </a:lt1>
      <a:dk2>
        <a:srgbClr val="414042"/>
      </a:dk2>
      <a:lt2>
        <a:srgbClr val="D2D2D2"/>
      </a:lt2>
      <a:accent1>
        <a:srgbClr val="FF0090"/>
      </a:accent1>
      <a:accent2>
        <a:srgbClr val="1268B3"/>
      </a:accent2>
      <a:accent3>
        <a:srgbClr val="7E67AD"/>
      </a:accent3>
      <a:accent4>
        <a:srgbClr val="00AEEF"/>
      </a:accent4>
      <a:accent5>
        <a:srgbClr val="006543"/>
      </a:accent5>
      <a:accent6>
        <a:srgbClr val="B9684A"/>
      </a:accent6>
      <a:hlink>
        <a:srgbClr val="72A0FF"/>
      </a:hlink>
      <a:folHlink>
        <a:srgbClr val="FFC9E6"/>
      </a:folHlink>
    </a:clrScheme>
    <a:fontScheme name="DJ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rgbClr val="6D6E71"/>
          </a:solidFill>
          <a:prstDash val="sysDot"/>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4.xml><?xml version="1.0" encoding="utf-8"?>
<a:theme xmlns:a="http://schemas.openxmlformats.org/drawingml/2006/main" name="2900_MSS_Membership segmentation_06.07.15">
  <a:themeElements>
    <a:clrScheme name="DJS New Colours">
      <a:dk1>
        <a:srgbClr val="6D6E71"/>
      </a:dk1>
      <a:lt1>
        <a:sysClr val="window" lastClr="FFFFFF"/>
      </a:lt1>
      <a:dk2>
        <a:srgbClr val="1268B3"/>
      </a:dk2>
      <a:lt2>
        <a:srgbClr val="FF0090"/>
      </a:lt2>
      <a:accent1>
        <a:srgbClr val="414042"/>
      </a:accent1>
      <a:accent2>
        <a:srgbClr val="00AEEF"/>
      </a:accent2>
      <a:accent3>
        <a:srgbClr val="FE5000"/>
      </a:accent3>
      <a:accent4>
        <a:srgbClr val="92D050"/>
      </a:accent4>
      <a:accent5>
        <a:srgbClr val="FFF200"/>
      </a:accent5>
      <a:accent6>
        <a:srgbClr val="7E67AD"/>
      </a:accent6>
      <a:hlink>
        <a:srgbClr val="942972"/>
      </a:hlink>
      <a:folHlink>
        <a:srgbClr val="FFCBE8"/>
      </a:folHlink>
    </a:clrScheme>
    <a:fontScheme name="DJ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19050">
          <a:solidFill>
            <a:schemeClr val="tx2"/>
          </a:solidFill>
          <a:prstDash val="sysDot"/>
        </a:ln>
        <a:effectLst/>
        <a:extLst/>
      </a:spPr>
      <a:bodyPr rtlCol="0" anchor="ctr"/>
      <a:lstStyle>
        <a:defPPr algn="ctr">
          <a:defRPr sz="14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91440" tIns="45720" rIns="91440" bIns="45720" rtlCol="0" anchor="ctr">
        <a:noAutofit/>
      </a:bodyPr>
      <a:lstStyle>
        <a:defPPr marL="285750" indent="-285750" algn="just">
          <a:lnSpc>
            <a:spcPct val="120000"/>
          </a:lnSpc>
          <a:spcBef>
            <a:spcPts val="600"/>
          </a:spcBef>
          <a:spcAft>
            <a:spcPts val="600"/>
          </a:spcAft>
          <a:buClr>
            <a:schemeClr val="bg2"/>
          </a:buClr>
          <a:buSzPct val="125000"/>
          <a:buFont typeface="Arial" panose="020B0604020202020204" pitchFamily="34" charset="0"/>
          <a:buChar char="•"/>
          <a:defRPr sz="1400" dirty="0" err="1" smtClean="0"/>
        </a:defPPr>
      </a:lstStyle>
    </a:txDef>
  </a:objectDefaults>
  <a:extraClrSchemeLst/>
</a:theme>
</file>

<file path=ppt/theme/theme5.xml><?xml version="1.0" encoding="utf-8"?>
<a:theme xmlns:a="http://schemas.openxmlformats.org/drawingml/2006/main" name="5_Office Theme">
  <a:themeElements>
    <a:clrScheme name="DJS New Colours">
      <a:dk1>
        <a:srgbClr val="6D6E71"/>
      </a:dk1>
      <a:lt1>
        <a:sysClr val="window" lastClr="FFFFFF"/>
      </a:lt1>
      <a:dk2>
        <a:srgbClr val="414042"/>
      </a:dk2>
      <a:lt2>
        <a:srgbClr val="D2D2D2"/>
      </a:lt2>
      <a:accent1>
        <a:srgbClr val="FF0090"/>
      </a:accent1>
      <a:accent2>
        <a:srgbClr val="1268B3"/>
      </a:accent2>
      <a:accent3>
        <a:srgbClr val="7E67AD"/>
      </a:accent3>
      <a:accent4>
        <a:srgbClr val="00AEEF"/>
      </a:accent4>
      <a:accent5>
        <a:srgbClr val="006543"/>
      </a:accent5>
      <a:accent6>
        <a:srgbClr val="B9684A"/>
      </a:accent6>
      <a:hlink>
        <a:srgbClr val="72A0FF"/>
      </a:hlink>
      <a:folHlink>
        <a:srgbClr val="FFC9E6"/>
      </a:folHlink>
    </a:clrScheme>
    <a:fontScheme name="DJ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rgbClr val="6D6E71"/>
          </a:solidFill>
          <a:prstDash val="sysDot"/>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1_Default Theme">
  <a:themeElements>
    <a:clrScheme name="DJS New Colours">
      <a:dk1>
        <a:srgbClr val="6D6E71"/>
      </a:dk1>
      <a:lt1>
        <a:sysClr val="window" lastClr="FFFFFF"/>
      </a:lt1>
      <a:dk2>
        <a:srgbClr val="1268B3"/>
      </a:dk2>
      <a:lt2>
        <a:srgbClr val="FF0090"/>
      </a:lt2>
      <a:accent1>
        <a:srgbClr val="414042"/>
      </a:accent1>
      <a:accent2>
        <a:srgbClr val="00AEEF"/>
      </a:accent2>
      <a:accent3>
        <a:srgbClr val="FE5000"/>
      </a:accent3>
      <a:accent4>
        <a:srgbClr val="92D050"/>
      </a:accent4>
      <a:accent5>
        <a:srgbClr val="FFF200"/>
      </a:accent5>
      <a:accent6>
        <a:srgbClr val="7E67AD"/>
      </a:accent6>
      <a:hlink>
        <a:srgbClr val="942972"/>
      </a:hlink>
      <a:folHlink>
        <a:srgbClr val="FFCBE8"/>
      </a:folHlink>
    </a:clrScheme>
    <a:fontScheme name="DJ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tx2"/>
          </a:solidFill>
          <a:prstDash val="sysDot"/>
        </a:ln>
        <a:effectLst>
          <a:outerShdw blurRad="50800" dist="38100" dir="2700000" algn="tl" rotWithShape="0">
            <a:prstClr val="black">
              <a:alpha val="40000"/>
            </a:prstClr>
          </a:outerShdw>
        </a:effectLst>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91440" tIns="45720" rIns="91440" bIns="45720" rtlCol="0" anchor="ctr">
        <a:normAutofit/>
      </a:bodyPr>
      <a:lstStyle>
        <a:defPPr algn="just">
          <a:lnSpc>
            <a:spcPct val="120000"/>
          </a:lnSpc>
          <a:spcBef>
            <a:spcPts val="600"/>
          </a:spcBef>
          <a:spcAft>
            <a:spcPts val="600"/>
          </a:spcAft>
          <a:defRPr sz="1400" dirty="0" smtClean="0"/>
        </a:defPPr>
      </a:lstStyle>
    </a:txDef>
  </a:objectDefaults>
  <a:extraClrSchemeLst/>
  <a:extLst>
    <a:ext uri="{05A4C25C-085E-4340-85A3-A5531E510DB2}">
      <thm15:themeFamily xmlns:thm15="http://schemas.microsoft.com/office/thememl/2012/main" name="Theme1" id="{0B489509-6E61-41D9-A4A3-D5DAA25497C5}" vid="{E843DCC1-3873-4F43-9028-F447744B55F8}"/>
    </a:ext>
  </a:extLst>
</a:theme>
</file>

<file path=ppt/theme/theme7.xml><?xml version="1.0" encoding="utf-8"?>
<a:theme xmlns:a="http://schemas.openxmlformats.org/drawingml/2006/main" name="6_Office Theme">
  <a:themeElements>
    <a:clrScheme name="DJS New Colours">
      <a:dk1>
        <a:srgbClr val="6D6E71"/>
      </a:dk1>
      <a:lt1>
        <a:sysClr val="window" lastClr="FFFFFF"/>
      </a:lt1>
      <a:dk2>
        <a:srgbClr val="414042"/>
      </a:dk2>
      <a:lt2>
        <a:srgbClr val="D2D2D2"/>
      </a:lt2>
      <a:accent1>
        <a:srgbClr val="FF0090"/>
      </a:accent1>
      <a:accent2>
        <a:srgbClr val="1268B3"/>
      </a:accent2>
      <a:accent3>
        <a:srgbClr val="7E67AD"/>
      </a:accent3>
      <a:accent4>
        <a:srgbClr val="00AEEF"/>
      </a:accent4>
      <a:accent5>
        <a:srgbClr val="006543"/>
      </a:accent5>
      <a:accent6>
        <a:srgbClr val="B9684A"/>
      </a:accent6>
      <a:hlink>
        <a:srgbClr val="72A0FF"/>
      </a:hlink>
      <a:folHlink>
        <a:srgbClr val="FFC9E6"/>
      </a:folHlink>
    </a:clrScheme>
    <a:fontScheme name="DJ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rgbClr val="6D6E71"/>
          </a:solidFill>
          <a:prstDash val="sysDot"/>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10797</TotalTime>
  <Words>3798</Words>
  <Application>Microsoft Office PowerPoint</Application>
  <PresentationFormat>On-screen Show (4:3)</PresentationFormat>
  <Paragraphs>746</Paragraphs>
  <Slides>50</Slides>
  <Notes>50</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50</vt:i4>
      </vt:variant>
    </vt:vector>
  </HeadingPairs>
  <TitlesOfParts>
    <vt:vector size="63" baseType="lpstr">
      <vt:lpstr>Arial</vt:lpstr>
      <vt:lpstr>Calibri</vt:lpstr>
      <vt:lpstr>Courier New</vt:lpstr>
      <vt:lpstr>Times New Roman</vt:lpstr>
      <vt:lpstr>Verdana</vt:lpstr>
      <vt:lpstr>Wingdings</vt:lpstr>
      <vt:lpstr>Default Theme</vt:lpstr>
      <vt:lpstr>Office Theme</vt:lpstr>
      <vt:lpstr>1_Office Theme</vt:lpstr>
      <vt:lpstr>2900_MSS_Membership segmentation_06.07.15</vt:lpstr>
      <vt:lpstr>5_Office Theme</vt:lpstr>
      <vt:lpstr>1_Default Theme</vt:lpstr>
      <vt:lpstr>6_Office Theme</vt:lpstr>
      <vt:lpstr>PowerPoint Presentation</vt:lpstr>
      <vt:lpstr>PowerPoint Presentation</vt:lpstr>
      <vt:lpstr>PowerPoint Presentation</vt:lpstr>
      <vt:lpstr>The DTS customer base is a quarter new customers and three quarters established customers. There is a similar split between Big Six and Non Big Six customers</vt:lpstr>
      <vt:lpstr>PowerPoint Presentation</vt:lpstr>
      <vt:lpstr>PowerPoint Presentation</vt:lpstr>
      <vt:lpstr>Overall there has been an increase in satisfaction for the ElectraLink service over the last 12 months whilst value for money has stayed constant</vt:lpstr>
      <vt:lpstr>Customers scoring 8+ (out of 10) for overall satisfaction with ElectraLink has increased amongst DTS customers. However, satisfaction amongst Big Six customers is lower. Customers rating value for money highly has remained consistent</vt:lpstr>
      <vt:lpstr>Many see ElectraLink as responsive, knowledgeable and they like the DTS tools.  Customers are giving high ratings as they haven’t experienced any problems and find the team supportive and responsive to their queries </vt:lpstr>
      <vt:lpstr>PowerPoint Presentation</vt:lpstr>
      <vt:lpstr>ElectraLink scores highest in terms of overall professionalism and technical competence. ElectraLink performs less well for innovation and being forward thinking</vt:lpstr>
      <vt:lpstr>PowerPoint Presentation</vt:lpstr>
      <vt:lpstr>Technical competence is the most important quality for a DTS controller to demonstrate followed by understanding business needs, being responsive and VFM</vt:lpstr>
      <vt:lpstr>PowerPoint Presentation</vt:lpstr>
      <vt:lpstr>Three quarters rate the quality of communications and management of DTS fault situations as good. However only a third think that DTS is good at being proactive in suggesting ways it can be better used to support customers</vt:lpstr>
      <vt:lpstr>Nearly three quarters rate the quality of service provide by the Gateway Connection as good. Over half rate the flexibility to integrate the gateway with their existing systems as good</vt:lpstr>
      <vt:lpstr>Around three quarters of DTS customers using the DTS Helpdesk rate all aspects as good/very good</vt:lpstr>
      <vt:lpstr>PowerPoint Presentation</vt:lpstr>
      <vt:lpstr>PowerPoint Presentation</vt:lpstr>
      <vt:lpstr>Although more than half are aware of the training available, uptake is low. Face to face training has been accessed by just over a fifth</vt:lpstr>
      <vt:lpstr>ElectraLink would like to introduce a new online delivery method for its training, providing 2-hour classes on features of the DTS and Webtools, over the course of 6 weeks, with a new topic  each week.   </vt:lpstr>
      <vt:lpstr>Half are aware of and use the DTS web tools and a third are aware of them but don’t use them. A fifth are not aware of them at all</vt:lpstr>
      <vt:lpstr>PowerPoint Presentation</vt:lpstr>
      <vt:lpstr>Only a third of customers are aware that traffic charges have dropped. Awareness is higher for Big Six customers</vt:lpstr>
      <vt:lpstr>A quarter have access to DCC systems for connecting to smart meters</vt:lpstr>
      <vt:lpstr>PowerPoint Presentation</vt:lpstr>
      <vt:lpstr>Two thirds of new customers think that the DTS has been clear in communicating the connection processes. Although just over half of new customers felt well supported when they started working with the DTS, just under a fifth did not </vt:lpstr>
      <vt:lpstr>PowerPoint Presentation</vt:lpstr>
      <vt:lpstr>Although two fifths are neutral as to whether the  engagement programme has added value, a third  of customers agree that it has</vt:lpstr>
      <vt:lpstr>Two thirds think that the frequency of communication and the channels used to communicate are good. A third rate the materials and engagement events as good but half have no experience of them. There is low dissatisfaction for all aspects</vt:lpstr>
      <vt:lpstr>PowerPoint Presentation</vt:lpstr>
      <vt:lpstr>PowerPoint Presentation</vt:lpstr>
      <vt:lpstr>The GS customer base is made up of two thirds established customers and a third new customers. </vt:lpstr>
      <vt:lpstr>Two fifths of GS customers believe DCUSA is the code with the best quality of service</vt:lpstr>
      <vt:lpstr>PowerPoint Presentation</vt:lpstr>
      <vt:lpstr>If we look specifically at differences between Big Six vs Non Big Six customers we find that on key satisfaction measures and other specific aspects of the service they are much less satisfied </vt:lpstr>
      <vt:lpstr>PowerPoint Presentation</vt:lpstr>
      <vt:lpstr>There has been a decline in overall satisfaction for the ElectraLink service. Value for money has stayed constant</vt:lpstr>
      <vt:lpstr>Customers are giving high ratings as they believe that the quality of service and organisation within GS has increased considerably. Higher ratings are given for being responsive, efficient and professional</vt:lpstr>
      <vt:lpstr>PowerPoint Presentation</vt:lpstr>
      <vt:lpstr>GS customers rate ElectraLink most highly for professionalism, being responsive, the quality of the GS delivery team and having expert knowledge. Big six customers give lower ratings for being responsive and quality of the GS delivery team</vt:lpstr>
      <vt:lpstr>PowerPoint Presentation</vt:lpstr>
      <vt:lpstr>In terms of ElectraLink’s efficiency when it comes to arranging meetings, more than two thirds rate ElectraLink as either good or very good although Big Six customers are less likely to give the highest rating</vt:lpstr>
      <vt:lpstr>There is high satisfaction with the speed of response with 9 out of 10 rating it as very good. Big Six Customers are much less likely to give the highest rating for the quality of the response</vt:lpstr>
      <vt:lpstr>PowerPoint Presentation</vt:lpstr>
      <vt:lpstr>PowerPoint Presentation</vt:lpstr>
      <vt:lpstr>PowerPoint Presentation</vt:lpstr>
      <vt:lpstr>PowerPoint Presentation</vt:lpstr>
      <vt:lpstr>PowerPoint Presentation</vt:lpstr>
      <vt:lpstr>Technical competence  comes top in terms of importance for qualities of a code administrator with a proactive approach believed to be the least important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Lay</dc:creator>
  <cp:lastModifiedBy>Rebecca Vinova</cp:lastModifiedBy>
  <cp:revision>443</cp:revision>
  <cp:lastPrinted>2016-11-16T16:52:33Z</cp:lastPrinted>
  <dcterms:created xsi:type="dcterms:W3CDTF">2016-01-04T09:07:00Z</dcterms:created>
  <dcterms:modified xsi:type="dcterms:W3CDTF">2017-02-01T14:52:57Z</dcterms:modified>
</cp:coreProperties>
</file>